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svg" ContentType="image/svg+xml"/>
  <Default Extension="tmp" ContentType="image/png"/>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69" r:id="rId5"/>
  </p:sldMasterIdLst>
  <p:notesMasterIdLst>
    <p:notesMasterId r:id="rId119"/>
  </p:notesMasterIdLst>
  <p:handoutMasterIdLst>
    <p:handoutMasterId r:id="rId120"/>
  </p:handoutMasterIdLst>
  <p:sldIdLst>
    <p:sldId id="386" r:id="rId6"/>
    <p:sldId id="450" r:id="rId7"/>
    <p:sldId id="451" r:id="rId8"/>
    <p:sldId id="354" r:id="rId9"/>
    <p:sldId id="355" r:id="rId10"/>
    <p:sldId id="507" r:id="rId11"/>
    <p:sldId id="356" r:id="rId12"/>
    <p:sldId id="357" r:id="rId13"/>
    <p:sldId id="456" r:id="rId14"/>
    <p:sldId id="382" r:id="rId15"/>
    <p:sldId id="476" r:id="rId16"/>
    <p:sldId id="401" r:id="rId17"/>
    <p:sldId id="455" r:id="rId18"/>
    <p:sldId id="402" r:id="rId19"/>
    <p:sldId id="447" r:id="rId20"/>
    <p:sldId id="367" r:id="rId21"/>
    <p:sldId id="434" r:id="rId22"/>
    <p:sldId id="427" r:id="rId23"/>
    <p:sldId id="428" r:id="rId24"/>
    <p:sldId id="430" r:id="rId25"/>
    <p:sldId id="448" r:id="rId26"/>
    <p:sldId id="442" r:id="rId27"/>
    <p:sldId id="371" r:id="rId28"/>
    <p:sldId id="435" r:id="rId29"/>
    <p:sldId id="429" r:id="rId30"/>
    <p:sldId id="444" r:id="rId31"/>
    <p:sldId id="443" r:id="rId32"/>
    <p:sldId id="454" r:id="rId33"/>
    <p:sldId id="457" r:id="rId34"/>
    <p:sldId id="458" r:id="rId35"/>
    <p:sldId id="459" r:id="rId36"/>
    <p:sldId id="460" r:id="rId37"/>
    <p:sldId id="461" r:id="rId38"/>
    <p:sldId id="462" r:id="rId39"/>
    <p:sldId id="463" r:id="rId40"/>
    <p:sldId id="465" r:id="rId41"/>
    <p:sldId id="479" r:id="rId42"/>
    <p:sldId id="493" r:id="rId43"/>
    <p:sldId id="505" r:id="rId44"/>
    <p:sldId id="489" r:id="rId45"/>
    <p:sldId id="497" r:id="rId46"/>
    <p:sldId id="501" r:id="rId47"/>
    <p:sldId id="502" r:id="rId48"/>
    <p:sldId id="498" r:id="rId49"/>
    <p:sldId id="499" r:id="rId50"/>
    <p:sldId id="504" r:id="rId51"/>
    <p:sldId id="503" r:id="rId52"/>
    <p:sldId id="494" r:id="rId53"/>
    <p:sldId id="495" r:id="rId54"/>
    <p:sldId id="496" r:id="rId55"/>
    <p:sldId id="486" r:id="rId56"/>
    <p:sldId id="464" r:id="rId57"/>
    <p:sldId id="468" r:id="rId58"/>
    <p:sldId id="469" r:id="rId59"/>
    <p:sldId id="471" r:id="rId60"/>
    <p:sldId id="472" r:id="rId61"/>
    <p:sldId id="473" r:id="rId62"/>
    <p:sldId id="445" r:id="rId63"/>
    <p:sldId id="477" r:id="rId64"/>
    <p:sldId id="446" r:id="rId65"/>
    <p:sldId id="452" r:id="rId66"/>
    <p:sldId id="441" r:id="rId67"/>
    <p:sldId id="437" r:id="rId68"/>
    <p:sldId id="438" r:id="rId69"/>
    <p:sldId id="439" r:id="rId70"/>
    <p:sldId id="509" r:id="rId71"/>
    <p:sldId id="510" r:id="rId72"/>
    <p:sldId id="511" r:id="rId73"/>
    <p:sldId id="512" r:id="rId74"/>
    <p:sldId id="513" r:id="rId75"/>
    <p:sldId id="514" r:id="rId76"/>
    <p:sldId id="372" r:id="rId77"/>
    <p:sldId id="358" r:id="rId78"/>
    <p:sldId id="405" r:id="rId79"/>
    <p:sldId id="406" r:id="rId80"/>
    <p:sldId id="407" r:id="rId81"/>
    <p:sldId id="408" r:id="rId82"/>
    <p:sldId id="409" r:id="rId83"/>
    <p:sldId id="410" r:id="rId84"/>
    <p:sldId id="411" r:id="rId85"/>
    <p:sldId id="431" r:id="rId86"/>
    <p:sldId id="413" r:id="rId87"/>
    <p:sldId id="414" r:id="rId88"/>
    <p:sldId id="415" r:id="rId89"/>
    <p:sldId id="474" r:id="rId90"/>
    <p:sldId id="467" r:id="rId91"/>
    <p:sldId id="432" r:id="rId92"/>
    <p:sldId id="417" r:id="rId93"/>
    <p:sldId id="418" r:id="rId94"/>
    <p:sldId id="419" r:id="rId95"/>
    <p:sldId id="449" r:id="rId96"/>
    <p:sldId id="433" r:id="rId97"/>
    <p:sldId id="425" r:id="rId98"/>
    <p:sldId id="426" r:id="rId99"/>
    <p:sldId id="396" r:id="rId100"/>
    <p:sldId id="388" r:id="rId101"/>
    <p:sldId id="389" r:id="rId102"/>
    <p:sldId id="390" r:id="rId103"/>
    <p:sldId id="391" r:id="rId104"/>
    <p:sldId id="392" r:id="rId105"/>
    <p:sldId id="508" r:id="rId106"/>
    <p:sldId id="475" r:id="rId107"/>
    <p:sldId id="506" r:id="rId108"/>
    <p:sldId id="481" r:id="rId109"/>
    <p:sldId id="482" r:id="rId110"/>
    <p:sldId id="480" r:id="rId111"/>
    <p:sldId id="393" r:id="rId112"/>
    <p:sldId id="394" r:id="rId113"/>
    <p:sldId id="395" r:id="rId114"/>
    <p:sldId id="397" r:id="rId115"/>
    <p:sldId id="387" r:id="rId116"/>
    <p:sldId id="359" r:id="rId117"/>
    <p:sldId id="319" r:id="rId118"/>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5pPr>
    <a:lvl6pPr marL="2286000" algn="l" defTabSz="914400" rtl="0" eaLnBrk="1" latinLnBrk="0" hangingPunct="1">
      <a:defRPr kern="1200">
        <a:solidFill>
          <a:schemeClr val="tx1"/>
        </a:solidFill>
        <a:latin typeface="Segoe UI" panose="020B0502040204020203" pitchFamily="34" charset="0"/>
        <a:ea typeface="+mn-ea"/>
        <a:cs typeface="+mn-cs"/>
      </a:defRPr>
    </a:lvl6pPr>
    <a:lvl7pPr marL="2743200" algn="l" defTabSz="914400" rtl="0" eaLnBrk="1" latinLnBrk="0" hangingPunct="1">
      <a:defRPr kern="1200">
        <a:solidFill>
          <a:schemeClr val="tx1"/>
        </a:solidFill>
        <a:latin typeface="Segoe UI" panose="020B0502040204020203" pitchFamily="34" charset="0"/>
        <a:ea typeface="+mn-ea"/>
        <a:cs typeface="+mn-cs"/>
      </a:defRPr>
    </a:lvl7pPr>
    <a:lvl8pPr marL="3200400" algn="l" defTabSz="914400" rtl="0" eaLnBrk="1" latinLnBrk="0" hangingPunct="1">
      <a:defRPr kern="1200">
        <a:solidFill>
          <a:schemeClr val="tx1"/>
        </a:solidFill>
        <a:latin typeface="Segoe UI" panose="020B0502040204020203" pitchFamily="34" charset="0"/>
        <a:ea typeface="+mn-ea"/>
        <a:cs typeface="+mn-cs"/>
      </a:defRPr>
    </a:lvl8pPr>
    <a:lvl9pPr marL="3657600" algn="l" defTabSz="914400" rtl="0" eaLnBrk="1" latinLnBrk="0" hangingPunct="1">
      <a:defRPr kern="1200">
        <a:solidFill>
          <a:schemeClr val="tx1"/>
        </a:solidFill>
        <a:latin typeface="Segoe UI" panose="020B0502040204020203" pitchFamily="34" charset="0"/>
        <a:ea typeface="+mn-ea"/>
        <a:cs typeface="+mn-cs"/>
      </a:defRPr>
    </a:lvl9pPr>
  </p:defaultTextStyle>
  <p:extLst>
    <p:ext uri="{521415D9-36F7-43E2-AB2F-B90AF26B5E84}">
      <p14:sectionLst xmlns:p14="http://schemas.microsoft.com/office/powerpoint/2010/main">
        <p14:section name="Intro" id="{97E762C3-B634-43CB-BBF6-A83542873DBD}">
          <p14:sldIdLst>
            <p14:sldId id="386"/>
            <p14:sldId id="450"/>
            <p14:sldId id="451"/>
            <p14:sldId id="354"/>
          </p14:sldIdLst>
        </p14:section>
        <p14:section name="Security Fundamentals" id="{767D7044-E7D9-4D2C-AAFA-76D035164EF5}">
          <p14:sldIdLst>
            <p14:sldId id="355"/>
            <p14:sldId id="507"/>
            <p14:sldId id="356"/>
            <p14:sldId id="357"/>
            <p14:sldId id="456"/>
            <p14:sldId id="382"/>
            <p14:sldId id="476"/>
            <p14:sldId id="401"/>
            <p14:sldId id="455"/>
            <p14:sldId id="402"/>
            <p14:sldId id="447"/>
          </p14:sldIdLst>
        </p14:section>
        <p14:section name="ASP.NET Identity" id="{E1750BF7-647B-4A5A-B329-E3FB3FD8AAF5}">
          <p14:sldIdLst>
            <p14:sldId id="367"/>
            <p14:sldId id="434"/>
            <p14:sldId id="427"/>
            <p14:sldId id="428"/>
            <p14:sldId id="430"/>
            <p14:sldId id="448"/>
            <p14:sldId id="442"/>
            <p14:sldId id="371"/>
            <p14:sldId id="435"/>
            <p14:sldId id="429"/>
            <p14:sldId id="444"/>
            <p14:sldId id="443"/>
          </p14:sldIdLst>
        </p14:section>
        <p14:section name="Authorization" id="{13E7CF6C-9255-4621-96AB-8F01DFDDFE2F}">
          <p14:sldIdLst>
            <p14:sldId id="454"/>
            <p14:sldId id="457"/>
            <p14:sldId id="458"/>
            <p14:sldId id="459"/>
            <p14:sldId id="460"/>
            <p14:sldId id="461"/>
            <p14:sldId id="462"/>
            <p14:sldId id="463"/>
            <p14:sldId id="465"/>
          </p14:sldIdLst>
        </p14:section>
        <p14:section name="OIDC and OAuth 2.0" id="{F536869C-C9F5-4AEE-9CC9-F8F0AB027437}">
          <p14:sldIdLst>
            <p14:sldId id="479"/>
            <p14:sldId id="493"/>
            <p14:sldId id="505"/>
            <p14:sldId id="489"/>
            <p14:sldId id="497"/>
            <p14:sldId id="501"/>
            <p14:sldId id="502"/>
            <p14:sldId id="498"/>
            <p14:sldId id="499"/>
            <p14:sldId id="504"/>
            <p14:sldId id="503"/>
            <p14:sldId id="494"/>
            <p14:sldId id="495"/>
            <p14:sldId id="496"/>
            <p14:sldId id="486"/>
          </p14:sldIdLst>
        </p14:section>
        <p14:section name="External Providers" id="{6943D18B-F3D2-49D5-A34B-C368EA09F309}">
          <p14:sldIdLst>
            <p14:sldId id="464"/>
            <p14:sldId id="468"/>
            <p14:sldId id="469"/>
            <p14:sldId id="471"/>
            <p14:sldId id="472"/>
            <p14:sldId id="473"/>
            <p14:sldId id="445"/>
            <p14:sldId id="477"/>
            <p14:sldId id="446"/>
            <p14:sldId id="452"/>
          </p14:sldIdLst>
        </p14:section>
        <p14:section name="ASP.NET Identity Strategies" id="{D642F838-87A6-4FBA-A5C3-D53824227ED2}">
          <p14:sldIdLst>
            <p14:sldId id="441"/>
            <p14:sldId id="437"/>
            <p14:sldId id="438"/>
            <p14:sldId id="439"/>
          </p14:sldIdLst>
        </p14:section>
        <p14:section name="Secrets Management" id="{5238E3E5-A6BC-444E-9E03-C50D5DB08D26}">
          <p14:sldIdLst>
            <p14:sldId id="509"/>
            <p14:sldId id="510"/>
            <p14:sldId id="511"/>
            <p14:sldId id="512"/>
            <p14:sldId id="513"/>
            <p14:sldId id="514"/>
          </p14:sldIdLst>
        </p14:section>
        <p14:section name="Security Threats &amp; Defenses" id="{73F2A24C-8D6B-41CD-ADE2-1F128F8F1E70}">
          <p14:sldIdLst>
            <p14:sldId id="372"/>
            <p14:sldId id="358"/>
            <p14:sldId id="405"/>
            <p14:sldId id="406"/>
            <p14:sldId id="407"/>
            <p14:sldId id="408"/>
            <p14:sldId id="409"/>
            <p14:sldId id="410"/>
            <p14:sldId id="411"/>
            <p14:sldId id="431"/>
            <p14:sldId id="413"/>
            <p14:sldId id="414"/>
            <p14:sldId id="415"/>
            <p14:sldId id="474"/>
            <p14:sldId id="467"/>
            <p14:sldId id="432"/>
            <p14:sldId id="417"/>
            <p14:sldId id="418"/>
            <p14:sldId id="419"/>
            <p14:sldId id="449"/>
            <p14:sldId id="433"/>
            <p14:sldId id="425"/>
            <p14:sldId id="426"/>
          </p14:sldIdLst>
        </p14:section>
        <p14:section name="Trending Web Attacks" id="{2CCB5F8A-F8ED-4437-9C04-A3A27C8D9E4E}">
          <p14:sldIdLst>
            <p14:sldId id="396"/>
            <p14:sldId id="388"/>
            <p14:sldId id="389"/>
            <p14:sldId id="390"/>
            <p14:sldId id="391"/>
            <p14:sldId id="392"/>
            <p14:sldId id="508"/>
            <p14:sldId id="475"/>
            <p14:sldId id="506"/>
            <p14:sldId id="481"/>
            <p14:sldId id="482"/>
            <p14:sldId id="480"/>
            <p14:sldId id="393"/>
            <p14:sldId id="394"/>
            <p14:sldId id="395"/>
          </p14:sldIdLst>
        </p14:section>
        <p14:section name="Summary" id="{B6E983D4-BA35-4761-85AA-6C241B8C7FE3}">
          <p14:sldIdLst>
            <p14:sldId id="397"/>
            <p14:sldId id="387"/>
            <p14:sldId id="359"/>
            <p14:sldId id="31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ena Thomas (Spectrum Placement &amp; Mktg Ltd)" initials="LT(P&amp;ML" lastIdx="2" clrIdx="0">
    <p:extLst>
      <p:ext uri="{19B8F6BF-5375-455C-9EA6-DF929625EA0E}">
        <p15:presenceInfo xmlns:p15="http://schemas.microsoft.com/office/powerpoint/2012/main" userId="S-1-5-21-2146773085-903363285-719344707-1256230" providerId="AD"/>
      </p:ext>
    </p:extLst>
  </p:cmAuthor>
  <p:cmAuthor id="2" name="Shiron Antony (Spectrum Placements)" initials="SA(P" lastIdx="1" clrIdx="1">
    <p:extLst>
      <p:ext uri="{19B8F6BF-5375-455C-9EA6-DF929625EA0E}">
        <p15:presenceInfo xmlns:p15="http://schemas.microsoft.com/office/powerpoint/2012/main" userId="S-1-5-21-2146773085-903363285-719344707-1341920" providerId="AD"/>
      </p:ext>
    </p:extLst>
  </p:cmAuthor>
  <p:cmAuthor id="3" name="Waqar Aziz" initials="" lastIdx="0" clrIdx="2"/>
  <p:cmAuthor id="4" name="Lizet Pena De Sola " initials=""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163E"/>
    <a:srgbClr val="FFFFFF"/>
    <a:srgbClr val="FF9966"/>
    <a:srgbClr val="FF9933"/>
    <a:srgbClr val="FF3300"/>
    <a:srgbClr val="CCFFCC"/>
    <a:srgbClr val="FFFFCC"/>
    <a:srgbClr val="3F3F3F"/>
    <a:srgbClr val="0C61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3" autoAdjust="0"/>
    <p:restoredTop sz="62368" autoAdjust="0"/>
  </p:normalViewPr>
  <p:slideViewPr>
    <p:cSldViewPr snapToObjects="1">
      <p:cViewPr varScale="1">
        <p:scale>
          <a:sx n="71" d="100"/>
          <a:sy n="71" d="100"/>
        </p:scale>
        <p:origin x="2052" y="60"/>
      </p:cViewPr>
      <p:guideLst/>
    </p:cSldViewPr>
  </p:slideViewPr>
  <p:notesTextViewPr>
    <p:cViewPr>
      <p:scale>
        <a:sx n="150" d="100"/>
        <a:sy n="150" d="100"/>
      </p:scale>
      <p:origin x="0" y="0"/>
    </p:cViewPr>
  </p:notesTextViewPr>
  <p:notesViewPr>
    <p:cSldViewPr snapToObjects="1">
      <p:cViewPr varScale="1">
        <p:scale>
          <a:sx n="86" d="100"/>
          <a:sy n="86" d="100"/>
        </p:scale>
        <p:origin x="2529" y="3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viewProps" Target="viewProps.xml"/><Relationship Id="rId5" Type="http://schemas.openxmlformats.org/officeDocument/2006/relationships/slideMaster" Target="slideMasters/slideMaster1.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theme" Target="theme/theme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notesMaster" Target="notesMasters/notesMaster1.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handoutMaster" Target="handoutMasters/handoutMaster1.xml"/><Relationship Id="rId125"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commentAuthors" Target="commentAuthors.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20D35C-D7BC-4A36-96AE-BD2ADBDF78E0}" type="doc">
      <dgm:prSet loTypeId="urn:microsoft.com/office/officeart/2005/8/layout/list1" loCatId="list" qsTypeId="urn:microsoft.com/office/officeart/2005/8/quickstyle/simple3" qsCatId="simple" csTypeId="urn:microsoft.com/office/officeart/2005/8/colors/accent4_2" csCatId="accent4" phldr="1"/>
      <dgm:spPr/>
      <dgm:t>
        <a:bodyPr/>
        <a:lstStyle/>
        <a:p>
          <a:endParaRPr lang="en-US"/>
        </a:p>
      </dgm:t>
    </dgm:pt>
    <dgm:pt modelId="{81F6AD7E-A628-4559-866E-710BDC7B3010}">
      <dgm:prSet/>
      <dgm:spPr/>
      <dgm:t>
        <a:bodyPr/>
        <a:lstStyle/>
        <a:p>
          <a:r>
            <a:rPr lang="en-US" dirty="0"/>
            <a:t>Access Token and ID Token </a:t>
          </a:r>
        </a:p>
      </dgm:t>
    </dgm:pt>
    <dgm:pt modelId="{B78B7078-EB60-4D29-8FCA-618758ACB376}" type="parTrans" cxnId="{BEF22393-E098-48E6-9BC7-C349704EC7E2}">
      <dgm:prSet/>
      <dgm:spPr/>
      <dgm:t>
        <a:bodyPr/>
        <a:lstStyle/>
        <a:p>
          <a:endParaRPr lang="en-US"/>
        </a:p>
      </dgm:t>
    </dgm:pt>
    <dgm:pt modelId="{48E91117-3DF6-4E9C-ADA6-809ACEB5882F}" type="sibTrans" cxnId="{BEF22393-E098-48E6-9BC7-C349704EC7E2}">
      <dgm:prSet/>
      <dgm:spPr/>
      <dgm:t>
        <a:bodyPr/>
        <a:lstStyle/>
        <a:p>
          <a:endParaRPr lang="en-US"/>
        </a:p>
      </dgm:t>
    </dgm:pt>
    <dgm:pt modelId="{C07943BC-E3CC-44F8-B33F-84E31C1DC109}">
      <dgm:prSet/>
      <dgm:spPr/>
      <dgm:t>
        <a:bodyPr/>
        <a:lstStyle/>
        <a:p>
          <a:r>
            <a:rPr lang="en-US" dirty="0"/>
            <a:t>Access Token</a:t>
          </a:r>
        </a:p>
      </dgm:t>
    </dgm:pt>
    <dgm:pt modelId="{36CC472E-1913-4DC6-9A5B-5A7291090DFF}" type="parTrans" cxnId="{C68A25F3-C578-473A-824C-63C82C6DDEBD}">
      <dgm:prSet/>
      <dgm:spPr/>
      <dgm:t>
        <a:bodyPr/>
        <a:lstStyle/>
        <a:p>
          <a:endParaRPr lang="en-US"/>
        </a:p>
      </dgm:t>
    </dgm:pt>
    <dgm:pt modelId="{C099C8E8-5D4C-46CC-8470-D48A9AFDF237}" type="sibTrans" cxnId="{C68A25F3-C578-473A-824C-63C82C6DDEBD}">
      <dgm:prSet/>
      <dgm:spPr/>
      <dgm:t>
        <a:bodyPr/>
        <a:lstStyle/>
        <a:p>
          <a:endParaRPr lang="en-US"/>
        </a:p>
      </dgm:t>
    </dgm:pt>
    <dgm:pt modelId="{5DA6AD5C-F9A1-45E3-99F2-6DEB8721452A}">
      <dgm:prSet/>
      <dgm:spPr/>
      <dgm:t>
        <a:bodyPr/>
        <a:lstStyle/>
        <a:p>
          <a:r>
            <a:rPr lang="en-US" dirty="0"/>
            <a:t>Refresh Token</a:t>
          </a:r>
        </a:p>
      </dgm:t>
    </dgm:pt>
    <dgm:pt modelId="{1CA4BE96-83C8-4A9B-A81F-48BAFEA57ECE}" type="parTrans" cxnId="{3EF3EFB2-0995-4B8E-8614-071557D7CC6F}">
      <dgm:prSet/>
      <dgm:spPr/>
      <dgm:t>
        <a:bodyPr/>
        <a:lstStyle/>
        <a:p>
          <a:endParaRPr lang="en-US"/>
        </a:p>
      </dgm:t>
    </dgm:pt>
    <dgm:pt modelId="{F6DD8913-8CF4-4E15-A9D6-1B1768B38CC2}" type="sibTrans" cxnId="{3EF3EFB2-0995-4B8E-8614-071557D7CC6F}">
      <dgm:prSet/>
      <dgm:spPr/>
      <dgm:t>
        <a:bodyPr/>
        <a:lstStyle/>
        <a:p>
          <a:endParaRPr lang="en-US"/>
        </a:p>
      </dgm:t>
    </dgm:pt>
    <dgm:pt modelId="{FF415D1E-8A20-45FF-B9F0-00EB4B7293A1}">
      <dgm:prSet/>
      <dgm:spPr/>
      <dgm:t>
        <a:bodyPr/>
        <a:lstStyle/>
        <a:p>
          <a:r>
            <a:rPr lang="en-US" dirty="0"/>
            <a:t>OIDC</a:t>
          </a:r>
        </a:p>
      </dgm:t>
    </dgm:pt>
    <dgm:pt modelId="{5FA394D4-D339-4F7A-B486-C6AB305BD39B}" type="parTrans" cxnId="{9162930D-FC5C-4A57-86B1-00525999E459}">
      <dgm:prSet/>
      <dgm:spPr/>
      <dgm:t>
        <a:bodyPr/>
        <a:lstStyle/>
        <a:p>
          <a:endParaRPr lang="en-US"/>
        </a:p>
      </dgm:t>
    </dgm:pt>
    <dgm:pt modelId="{1B0CE3BB-CFDD-45F5-864C-381E4CD3CA7B}" type="sibTrans" cxnId="{9162930D-FC5C-4A57-86B1-00525999E459}">
      <dgm:prSet/>
      <dgm:spPr/>
      <dgm:t>
        <a:bodyPr/>
        <a:lstStyle/>
        <a:p>
          <a:endParaRPr lang="en-US"/>
        </a:p>
      </dgm:t>
    </dgm:pt>
    <dgm:pt modelId="{44CF3227-A13F-4029-B6C3-719E55C97E91}">
      <dgm:prSet/>
      <dgm:spPr/>
      <dgm:t>
        <a:bodyPr/>
        <a:lstStyle/>
        <a:p>
          <a:r>
            <a:rPr lang="en-US" dirty="0"/>
            <a:t>OAuth 2.0</a:t>
          </a:r>
        </a:p>
      </dgm:t>
    </dgm:pt>
    <dgm:pt modelId="{1D8AFE38-DD86-40FF-96CB-4A3F6E4F2FFD}" type="parTrans" cxnId="{D5014E65-D6C1-4FCA-A945-58D4FC536534}">
      <dgm:prSet/>
      <dgm:spPr/>
      <dgm:t>
        <a:bodyPr/>
        <a:lstStyle/>
        <a:p>
          <a:endParaRPr lang="en-US"/>
        </a:p>
      </dgm:t>
    </dgm:pt>
    <dgm:pt modelId="{2C079396-BF17-4B50-8B14-4F9084F6ED40}" type="sibTrans" cxnId="{D5014E65-D6C1-4FCA-A945-58D4FC536534}">
      <dgm:prSet/>
      <dgm:spPr/>
      <dgm:t>
        <a:bodyPr/>
        <a:lstStyle/>
        <a:p>
          <a:endParaRPr lang="en-US"/>
        </a:p>
      </dgm:t>
    </dgm:pt>
    <dgm:pt modelId="{5D3BCABD-FD28-4C92-BDAD-C5B1631AB536}">
      <dgm:prSet/>
      <dgm:spPr/>
      <dgm:t>
        <a:bodyPr/>
        <a:lstStyle/>
        <a:p>
          <a:r>
            <a:rPr lang="en-US" dirty="0"/>
            <a:t>Can be obtained by both OIDC and OAuth 2.0 protocols</a:t>
          </a:r>
        </a:p>
      </dgm:t>
    </dgm:pt>
    <dgm:pt modelId="{FF86E3A6-C7FA-472C-B9CF-735351324F1F}" type="parTrans" cxnId="{630B8191-4FC3-4178-BE69-FBA58B751F23}">
      <dgm:prSet/>
      <dgm:spPr/>
      <dgm:t>
        <a:bodyPr/>
        <a:lstStyle/>
        <a:p>
          <a:endParaRPr lang="en-US"/>
        </a:p>
      </dgm:t>
    </dgm:pt>
    <dgm:pt modelId="{4C0DAAA7-90B7-44EB-B41C-45C85ADFCFBA}" type="sibTrans" cxnId="{630B8191-4FC3-4178-BE69-FBA58B751F23}">
      <dgm:prSet/>
      <dgm:spPr/>
      <dgm:t>
        <a:bodyPr/>
        <a:lstStyle/>
        <a:p>
          <a:endParaRPr lang="en-US"/>
        </a:p>
      </dgm:t>
    </dgm:pt>
    <dgm:pt modelId="{DE810236-B4CA-44AA-8D3E-07486195E18D}" type="pres">
      <dgm:prSet presAssocID="{0720D35C-D7BC-4A36-96AE-BD2ADBDF78E0}" presName="linear" presStyleCnt="0">
        <dgm:presLayoutVars>
          <dgm:dir/>
          <dgm:animLvl val="lvl"/>
          <dgm:resizeHandles val="exact"/>
        </dgm:presLayoutVars>
      </dgm:prSet>
      <dgm:spPr/>
    </dgm:pt>
    <dgm:pt modelId="{409E7FC4-1909-4D97-99FD-45DCA36EA321}" type="pres">
      <dgm:prSet presAssocID="{81F6AD7E-A628-4559-866E-710BDC7B3010}" presName="parentLin" presStyleCnt="0"/>
      <dgm:spPr/>
    </dgm:pt>
    <dgm:pt modelId="{D2D494D9-8402-4D87-9175-18FB8BD98D65}" type="pres">
      <dgm:prSet presAssocID="{81F6AD7E-A628-4559-866E-710BDC7B3010}" presName="parentLeftMargin" presStyleLbl="node1" presStyleIdx="0" presStyleCnt="3"/>
      <dgm:spPr/>
    </dgm:pt>
    <dgm:pt modelId="{197B8182-5A66-4D68-9F5E-B43B6E21F75E}" type="pres">
      <dgm:prSet presAssocID="{81F6AD7E-A628-4559-866E-710BDC7B3010}" presName="parentText" presStyleLbl="node1" presStyleIdx="0" presStyleCnt="3">
        <dgm:presLayoutVars>
          <dgm:chMax val="0"/>
          <dgm:bulletEnabled val="1"/>
        </dgm:presLayoutVars>
      </dgm:prSet>
      <dgm:spPr/>
    </dgm:pt>
    <dgm:pt modelId="{42D40F69-FD33-48A6-A92F-139CE9145D41}" type="pres">
      <dgm:prSet presAssocID="{81F6AD7E-A628-4559-866E-710BDC7B3010}" presName="negativeSpace" presStyleCnt="0"/>
      <dgm:spPr/>
    </dgm:pt>
    <dgm:pt modelId="{7C5F4E38-1D1B-4B1E-8741-858E1C8B64BC}" type="pres">
      <dgm:prSet presAssocID="{81F6AD7E-A628-4559-866E-710BDC7B3010}" presName="childText" presStyleLbl="conFgAcc1" presStyleIdx="0" presStyleCnt="3">
        <dgm:presLayoutVars>
          <dgm:bulletEnabled val="1"/>
        </dgm:presLayoutVars>
      </dgm:prSet>
      <dgm:spPr/>
    </dgm:pt>
    <dgm:pt modelId="{0FEAE12A-3FFA-406D-B355-F389139285F3}" type="pres">
      <dgm:prSet presAssocID="{48E91117-3DF6-4E9C-ADA6-809ACEB5882F}" presName="spaceBetweenRectangles" presStyleCnt="0"/>
      <dgm:spPr/>
    </dgm:pt>
    <dgm:pt modelId="{AB577107-C458-4F1B-BC55-C42E3AC1D41C}" type="pres">
      <dgm:prSet presAssocID="{C07943BC-E3CC-44F8-B33F-84E31C1DC109}" presName="parentLin" presStyleCnt="0"/>
      <dgm:spPr/>
    </dgm:pt>
    <dgm:pt modelId="{FB2F9ECD-2D1E-4F3E-A362-259B3B2B2F3F}" type="pres">
      <dgm:prSet presAssocID="{C07943BC-E3CC-44F8-B33F-84E31C1DC109}" presName="parentLeftMargin" presStyleLbl="node1" presStyleIdx="0" presStyleCnt="3"/>
      <dgm:spPr/>
    </dgm:pt>
    <dgm:pt modelId="{50FD7EE2-1843-435D-BBE4-FE471E2BC34E}" type="pres">
      <dgm:prSet presAssocID="{C07943BC-E3CC-44F8-B33F-84E31C1DC109}" presName="parentText" presStyleLbl="node1" presStyleIdx="1" presStyleCnt="3">
        <dgm:presLayoutVars>
          <dgm:chMax val="0"/>
          <dgm:bulletEnabled val="1"/>
        </dgm:presLayoutVars>
      </dgm:prSet>
      <dgm:spPr/>
    </dgm:pt>
    <dgm:pt modelId="{5EC7B4A4-8D76-43EF-B5E6-0DECE48EDD42}" type="pres">
      <dgm:prSet presAssocID="{C07943BC-E3CC-44F8-B33F-84E31C1DC109}" presName="negativeSpace" presStyleCnt="0"/>
      <dgm:spPr/>
    </dgm:pt>
    <dgm:pt modelId="{DB237E6C-8D63-40F9-A334-C3B101413E39}" type="pres">
      <dgm:prSet presAssocID="{C07943BC-E3CC-44F8-B33F-84E31C1DC109}" presName="childText" presStyleLbl="conFgAcc1" presStyleIdx="1" presStyleCnt="3">
        <dgm:presLayoutVars>
          <dgm:bulletEnabled val="1"/>
        </dgm:presLayoutVars>
      </dgm:prSet>
      <dgm:spPr/>
    </dgm:pt>
    <dgm:pt modelId="{E2D56824-8BE5-415C-9DCB-7BD75D899AE4}" type="pres">
      <dgm:prSet presAssocID="{C099C8E8-5D4C-46CC-8470-D48A9AFDF237}" presName="spaceBetweenRectangles" presStyleCnt="0"/>
      <dgm:spPr/>
    </dgm:pt>
    <dgm:pt modelId="{699E1522-EF17-4D67-9E19-9643EC4341E9}" type="pres">
      <dgm:prSet presAssocID="{5DA6AD5C-F9A1-45E3-99F2-6DEB8721452A}" presName="parentLin" presStyleCnt="0"/>
      <dgm:spPr/>
    </dgm:pt>
    <dgm:pt modelId="{2F97198E-4F25-4970-94AB-188D893F272B}" type="pres">
      <dgm:prSet presAssocID="{5DA6AD5C-F9A1-45E3-99F2-6DEB8721452A}" presName="parentLeftMargin" presStyleLbl="node1" presStyleIdx="1" presStyleCnt="3"/>
      <dgm:spPr/>
    </dgm:pt>
    <dgm:pt modelId="{00B3FCF9-A8E3-43D7-AC4D-85A6D5C86688}" type="pres">
      <dgm:prSet presAssocID="{5DA6AD5C-F9A1-45E3-99F2-6DEB8721452A}" presName="parentText" presStyleLbl="node1" presStyleIdx="2" presStyleCnt="3">
        <dgm:presLayoutVars>
          <dgm:chMax val="0"/>
          <dgm:bulletEnabled val="1"/>
        </dgm:presLayoutVars>
      </dgm:prSet>
      <dgm:spPr/>
    </dgm:pt>
    <dgm:pt modelId="{96140316-2700-46D9-8721-97A15312932D}" type="pres">
      <dgm:prSet presAssocID="{5DA6AD5C-F9A1-45E3-99F2-6DEB8721452A}" presName="negativeSpace" presStyleCnt="0"/>
      <dgm:spPr/>
    </dgm:pt>
    <dgm:pt modelId="{1EA9B190-7C3A-4145-BC49-A670A243E7A9}" type="pres">
      <dgm:prSet presAssocID="{5DA6AD5C-F9A1-45E3-99F2-6DEB8721452A}" presName="childText" presStyleLbl="conFgAcc1" presStyleIdx="2" presStyleCnt="3">
        <dgm:presLayoutVars>
          <dgm:bulletEnabled val="1"/>
        </dgm:presLayoutVars>
      </dgm:prSet>
      <dgm:spPr/>
    </dgm:pt>
  </dgm:ptLst>
  <dgm:cxnLst>
    <dgm:cxn modelId="{01266E09-57F1-4FC7-8BD1-793F3395E365}" type="presOf" srcId="{C07943BC-E3CC-44F8-B33F-84E31C1DC109}" destId="{50FD7EE2-1843-435D-BBE4-FE471E2BC34E}" srcOrd="1" destOrd="0" presId="urn:microsoft.com/office/officeart/2005/8/layout/list1"/>
    <dgm:cxn modelId="{9162930D-FC5C-4A57-86B1-00525999E459}" srcId="{81F6AD7E-A628-4559-866E-710BDC7B3010}" destId="{FF415D1E-8A20-45FF-B9F0-00EB4B7293A1}" srcOrd="0" destOrd="0" parTransId="{5FA394D4-D339-4F7A-B486-C6AB305BD39B}" sibTransId="{1B0CE3BB-CFDD-45F5-864C-381E4CD3CA7B}"/>
    <dgm:cxn modelId="{E8F1C136-9B22-4D08-A6DA-E6FD384D2B03}" type="presOf" srcId="{44CF3227-A13F-4029-B6C3-719E55C97E91}" destId="{DB237E6C-8D63-40F9-A334-C3B101413E39}" srcOrd="0" destOrd="0" presId="urn:microsoft.com/office/officeart/2005/8/layout/list1"/>
    <dgm:cxn modelId="{68FC7242-AF77-4E9F-B9EC-D996BC46EB6A}" type="presOf" srcId="{5DA6AD5C-F9A1-45E3-99F2-6DEB8721452A}" destId="{2F97198E-4F25-4970-94AB-188D893F272B}" srcOrd="0" destOrd="0" presId="urn:microsoft.com/office/officeart/2005/8/layout/list1"/>
    <dgm:cxn modelId="{FD6D5064-5740-45CD-B0F9-AFBE909D66FC}" type="presOf" srcId="{81F6AD7E-A628-4559-866E-710BDC7B3010}" destId="{D2D494D9-8402-4D87-9175-18FB8BD98D65}" srcOrd="0" destOrd="0" presId="urn:microsoft.com/office/officeart/2005/8/layout/list1"/>
    <dgm:cxn modelId="{D5014E65-D6C1-4FCA-A945-58D4FC536534}" srcId="{C07943BC-E3CC-44F8-B33F-84E31C1DC109}" destId="{44CF3227-A13F-4029-B6C3-719E55C97E91}" srcOrd="0" destOrd="0" parTransId="{1D8AFE38-DD86-40FF-96CB-4A3F6E4F2FFD}" sibTransId="{2C079396-BF17-4B50-8B14-4F9084F6ED40}"/>
    <dgm:cxn modelId="{F0A04B46-30E5-4919-A8A9-4B8A1162BB03}" type="presOf" srcId="{5DA6AD5C-F9A1-45E3-99F2-6DEB8721452A}" destId="{00B3FCF9-A8E3-43D7-AC4D-85A6D5C86688}" srcOrd="1" destOrd="0" presId="urn:microsoft.com/office/officeart/2005/8/layout/list1"/>
    <dgm:cxn modelId="{2075E983-7D36-4260-A836-7E5936148C83}" type="presOf" srcId="{0720D35C-D7BC-4A36-96AE-BD2ADBDF78E0}" destId="{DE810236-B4CA-44AA-8D3E-07486195E18D}" srcOrd="0" destOrd="0" presId="urn:microsoft.com/office/officeart/2005/8/layout/list1"/>
    <dgm:cxn modelId="{678F6790-1AE0-434F-AB2F-04C1F7515EB2}" type="presOf" srcId="{FF415D1E-8A20-45FF-B9F0-00EB4B7293A1}" destId="{7C5F4E38-1D1B-4B1E-8741-858E1C8B64BC}" srcOrd="0" destOrd="0" presId="urn:microsoft.com/office/officeart/2005/8/layout/list1"/>
    <dgm:cxn modelId="{630B8191-4FC3-4178-BE69-FBA58B751F23}" srcId="{5DA6AD5C-F9A1-45E3-99F2-6DEB8721452A}" destId="{5D3BCABD-FD28-4C92-BDAD-C5B1631AB536}" srcOrd="0" destOrd="0" parTransId="{FF86E3A6-C7FA-472C-B9CF-735351324F1F}" sibTransId="{4C0DAAA7-90B7-44EB-B41C-45C85ADFCFBA}"/>
    <dgm:cxn modelId="{BEF22393-E098-48E6-9BC7-C349704EC7E2}" srcId="{0720D35C-D7BC-4A36-96AE-BD2ADBDF78E0}" destId="{81F6AD7E-A628-4559-866E-710BDC7B3010}" srcOrd="0" destOrd="0" parTransId="{B78B7078-EB60-4D29-8FCA-618758ACB376}" sibTransId="{48E91117-3DF6-4E9C-ADA6-809ACEB5882F}"/>
    <dgm:cxn modelId="{3EF3EFB2-0995-4B8E-8614-071557D7CC6F}" srcId="{0720D35C-D7BC-4A36-96AE-BD2ADBDF78E0}" destId="{5DA6AD5C-F9A1-45E3-99F2-6DEB8721452A}" srcOrd="2" destOrd="0" parTransId="{1CA4BE96-83C8-4A9B-A81F-48BAFEA57ECE}" sibTransId="{F6DD8913-8CF4-4E15-A9D6-1B1768B38CC2}"/>
    <dgm:cxn modelId="{47D05CC6-6A90-418A-A6B2-C4E9BF84F7C6}" type="presOf" srcId="{C07943BC-E3CC-44F8-B33F-84E31C1DC109}" destId="{FB2F9ECD-2D1E-4F3E-A362-259B3B2B2F3F}" srcOrd="0" destOrd="0" presId="urn:microsoft.com/office/officeart/2005/8/layout/list1"/>
    <dgm:cxn modelId="{2D112FCC-7F64-4140-B7BF-10E9C19CFB10}" type="presOf" srcId="{81F6AD7E-A628-4559-866E-710BDC7B3010}" destId="{197B8182-5A66-4D68-9F5E-B43B6E21F75E}" srcOrd="1" destOrd="0" presId="urn:microsoft.com/office/officeart/2005/8/layout/list1"/>
    <dgm:cxn modelId="{C68A25F3-C578-473A-824C-63C82C6DDEBD}" srcId="{0720D35C-D7BC-4A36-96AE-BD2ADBDF78E0}" destId="{C07943BC-E3CC-44F8-B33F-84E31C1DC109}" srcOrd="1" destOrd="0" parTransId="{36CC472E-1913-4DC6-9A5B-5A7291090DFF}" sibTransId="{C099C8E8-5D4C-46CC-8470-D48A9AFDF237}"/>
    <dgm:cxn modelId="{785E44F4-73E1-4A05-9554-7DF629B7F504}" type="presOf" srcId="{5D3BCABD-FD28-4C92-BDAD-C5B1631AB536}" destId="{1EA9B190-7C3A-4145-BC49-A670A243E7A9}" srcOrd="0" destOrd="0" presId="urn:microsoft.com/office/officeart/2005/8/layout/list1"/>
    <dgm:cxn modelId="{57D34296-AF4F-4742-A995-5C063BEC4E26}" type="presParOf" srcId="{DE810236-B4CA-44AA-8D3E-07486195E18D}" destId="{409E7FC4-1909-4D97-99FD-45DCA36EA321}" srcOrd="0" destOrd="0" presId="urn:microsoft.com/office/officeart/2005/8/layout/list1"/>
    <dgm:cxn modelId="{BF5995D7-801F-4FF8-891D-F1B7F472090B}" type="presParOf" srcId="{409E7FC4-1909-4D97-99FD-45DCA36EA321}" destId="{D2D494D9-8402-4D87-9175-18FB8BD98D65}" srcOrd="0" destOrd="0" presId="urn:microsoft.com/office/officeart/2005/8/layout/list1"/>
    <dgm:cxn modelId="{2921412D-F5B2-4773-99EE-B148AE54D782}" type="presParOf" srcId="{409E7FC4-1909-4D97-99FD-45DCA36EA321}" destId="{197B8182-5A66-4D68-9F5E-B43B6E21F75E}" srcOrd="1" destOrd="0" presId="urn:microsoft.com/office/officeart/2005/8/layout/list1"/>
    <dgm:cxn modelId="{022C8F7D-B00C-4371-A401-95AFFBB00097}" type="presParOf" srcId="{DE810236-B4CA-44AA-8D3E-07486195E18D}" destId="{42D40F69-FD33-48A6-A92F-139CE9145D41}" srcOrd="1" destOrd="0" presId="urn:microsoft.com/office/officeart/2005/8/layout/list1"/>
    <dgm:cxn modelId="{68A48FD0-E53C-4AAD-847E-FBB59DBA716A}" type="presParOf" srcId="{DE810236-B4CA-44AA-8D3E-07486195E18D}" destId="{7C5F4E38-1D1B-4B1E-8741-858E1C8B64BC}" srcOrd="2" destOrd="0" presId="urn:microsoft.com/office/officeart/2005/8/layout/list1"/>
    <dgm:cxn modelId="{5C6383F3-757E-4B31-8D17-5A7FC45E9E42}" type="presParOf" srcId="{DE810236-B4CA-44AA-8D3E-07486195E18D}" destId="{0FEAE12A-3FFA-406D-B355-F389139285F3}" srcOrd="3" destOrd="0" presId="urn:microsoft.com/office/officeart/2005/8/layout/list1"/>
    <dgm:cxn modelId="{0CF2D7B0-C2FE-4EF3-914F-6B0E97E156EE}" type="presParOf" srcId="{DE810236-B4CA-44AA-8D3E-07486195E18D}" destId="{AB577107-C458-4F1B-BC55-C42E3AC1D41C}" srcOrd="4" destOrd="0" presId="urn:microsoft.com/office/officeart/2005/8/layout/list1"/>
    <dgm:cxn modelId="{3A0E9078-FDE6-4E0A-AA1C-B77DCCE0D92D}" type="presParOf" srcId="{AB577107-C458-4F1B-BC55-C42E3AC1D41C}" destId="{FB2F9ECD-2D1E-4F3E-A362-259B3B2B2F3F}" srcOrd="0" destOrd="0" presId="urn:microsoft.com/office/officeart/2005/8/layout/list1"/>
    <dgm:cxn modelId="{8A5B20C2-98B1-4C7F-BB31-11BCB146C983}" type="presParOf" srcId="{AB577107-C458-4F1B-BC55-C42E3AC1D41C}" destId="{50FD7EE2-1843-435D-BBE4-FE471E2BC34E}" srcOrd="1" destOrd="0" presId="urn:microsoft.com/office/officeart/2005/8/layout/list1"/>
    <dgm:cxn modelId="{8DD2BA05-2C2D-46B8-A1C9-0D594A1E0BD6}" type="presParOf" srcId="{DE810236-B4CA-44AA-8D3E-07486195E18D}" destId="{5EC7B4A4-8D76-43EF-B5E6-0DECE48EDD42}" srcOrd="5" destOrd="0" presId="urn:microsoft.com/office/officeart/2005/8/layout/list1"/>
    <dgm:cxn modelId="{D969F102-9567-41A2-8470-06768757E150}" type="presParOf" srcId="{DE810236-B4CA-44AA-8D3E-07486195E18D}" destId="{DB237E6C-8D63-40F9-A334-C3B101413E39}" srcOrd="6" destOrd="0" presId="urn:microsoft.com/office/officeart/2005/8/layout/list1"/>
    <dgm:cxn modelId="{5A1D2BDC-9E53-4D31-B5CC-9BFDCB4FB8F7}" type="presParOf" srcId="{DE810236-B4CA-44AA-8D3E-07486195E18D}" destId="{E2D56824-8BE5-415C-9DCB-7BD75D899AE4}" srcOrd="7" destOrd="0" presId="urn:microsoft.com/office/officeart/2005/8/layout/list1"/>
    <dgm:cxn modelId="{4CCAF1E6-CF83-4474-A936-152F6EE8AD7F}" type="presParOf" srcId="{DE810236-B4CA-44AA-8D3E-07486195E18D}" destId="{699E1522-EF17-4D67-9E19-9643EC4341E9}" srcOrd="8" destOrd="0" presId="urn:microsoft.com/office/officeart/2005/8/layout/list1"/>
    <dgm:cxn modelId="{12CB2E1E-A0D7-4E62-930C-5776CA329883}" type="presParOf" srcId="{699E1522-EF17-4D67-9E19-9643EC4341E9}" destId="{2F97198E-4F25-4970-94AB-188D893F272B}" srcOrd="0" destOrd="0" presId="urn:microsoft.com/office/officeart/2005/8/layout/list1"/>
    <dgm:cxn modelId="{3B4D85DB-1EDD-4183-88A9-ED0ECC2FEBA0}" type="presParOf" srcId="{699E1522-EF17-4D67-9E19-9643EC4341E9}" destId="{00B3FCF9-A8E3-43D7-AC4D-85A6D5C86688}" srcOrd="1" destOrd="0" presId="urn:microsoft.com/office/officeart/2005/8/layout/list1"/>
    <dgm:cxn modelId="{5CEF22D8-F794-44ED-B098-DB6B2618690D}" type="presParOf" srcId="{DE810236-B4CA-44AA-8D3E-07486195E18D}" destId="{96140316-2700-46D9-8721-97A15312932D}" srcOrd="9" destOrd="0" presId="urn:microsoft.com/office/officeart/2005/8/layout/list1"/>
    <dgm:cxn modelId="{8DB489C6-441E-49DE-93C0-11A77FB0DF85}" type="presParOf" srcId="{DE810236-B4CA-44AA-8D3E-07486195E18D}" destId="{1EA9B190-7C3A-4145-BC49-A670A243E7A9}" srcOrd="10"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5F4E38-1D1B-4B1E-8741-858E1C8B64BC}">
      <dsp:nvSpPr>
        <dsp:cNvPr id="0" name=""/>
        <dsp:cNvSpPr/>
      </dsp:nvSpPr>
      <dsp:spPr>
        <a:xfrm>
          <a:off x="0" y="347091"/>
          <a:ext cx="6467866" cy="76545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01978" tIns="374904" rIns="501978"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OIDC</a:t>
          </a:r>
        </a:p>
      </dsp:txBody>
      <dsp:txXfrm>
        <a:off x="0" y="347091"/>
        <a:ext cx="6467866" cy="765450"/>
      </dsp:txXfrm>
    </dsp:sp>
    <dsp:sp modelId="{197B8182-5A66-4D68-9F5E-B43B6E21F75E}">
      <dsp:nvSpPr>
        <dsp:cNvPr id="0" name=""/>
        <dsp:cNvSpPr/>
      </dsp:nvSpPr>
      <dsp:spPr>
        <a:xfrm>
          <a:off x="323393" y="81411"/>
          <a:ext cx="4527506" cy="531360"/>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129" tIns="0" rIns="171129" bIns="0" numCol="1" spcCol="1270" anchor="ctr" anchorCtr="0">
          <a:noAutofit/>
        </a:bodyPr>
        <a:lstStyle/>
        <a:p>
          <a:pPr marL="0" lvl="0" indent="0" algn="l" defTabSz="800100">
            <a:lnSpc>
              <a:spcPct val="90000"/>
            </a:lnSpc>
            <a:spcBef>
              <a:spcPct val="0"/>
            </a:spcBef>
            <a:spcAft>
              <a:spcPct val="35000"/>
            </a:spcAft>
            <a:buNone/>
          </a:pPr>
          <a:r>
            <a:rPr lang="en-US" sz="1800" kern="1200" dirty="0"/>
            <a:t>Access Token and ID Token </a:t>
          </a:r>
        </a:p>
      </dsp:txBody>
      <dsp:txXfrm>
        <a:off x="349332" y="107350"/>
        <a:ext cx="4475628" cy="479482"/>
      </dsp:txXfrm>
    </dsp:sp>
    <dsp:sp modelId="{DB237E6C-8D63-40F9-A334-C3B101413E39}">
      <dsp:nvSpPr>
        <dsp:cNvPr id="0" name=""/>
        <dsp:cNvSpPr/>
      </dsp:nvSpPr>
      <dsp:spPr>
        <a:xfrm>
          <a:off x="0" y="1475421"/>
          <a:ext cx="6467866" cy="76545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01978" tIns="374904" rIns="501978"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OAuth 2.0</a:t>
          </a:r>
        </a:p>
      </dsp:txBody>
      <dsp:txXfrm>
        <a:off x="0" y="1475421"/>
        <a:ext cx="6467866" cy="765450"/>
      </dsp:txXfrm>
    </dsp:sp>
    <dsp:sp modelId="{50FD7EE2-1843-435D-BBE4-FE471E2BC34E}">
      <dsp:nvSpPr>
        <dsp:cNvPr id="0" name=""/>
        <dsp:cNvSpPr/>
      </dsp:nvSpPr>
      <dsp:spPr>
        <a:xfrm>
          <a:off x="323393" y="1209741"/>
          <a:ext cx="4527506" cy="531360"/>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129" tIns="0" rIns="171129" bIns="0" numCol="1" spcCol="1270" anchor="ctr" anchorCtr="0">
          <a:noAutofit/>
        </a:bodyPr>
        <a:lstStyle/>
        <a:p>
          <a:pPr marL="0" lvl="0" indent="0" algn="l" defTabSz="800100">
            <a:lnSpc>
              <a:spcPct val="90000"/>
            </a:lnSpc>
            <a:spcBef>
              <a:spcPct val="0"/>
            </a:spcBef>
            <a:spcAft>
              <a:spcPct val="35000"/>
            </a:spcAft>
            <a:buNone/>
          </a:pPr>
          <a:r>
            <a:rPr lang="en-US" sz="1800" kern="1200" dirty="0"/>
            <a:t>Access Token</a:t>
          </a:r>
        </a:p>
      </dsp:txBody>
      <dsp:txXfrm>
        <a:off x="349332" y="1235680"/>
        <a:ext cx="4475628" cy="479482"/>
      </dsp:txXfrm>
    </dsp:sp>
    <dsp:sp modelId="{1EA9B190-7C3A-4145-BC49-A670A243E7A9}">
      <dsp:nvSpPr>
        <dsp:cNvPr id="0" name=""/>
        <dsp:cNvSpPr/>
      </dsp:nvSpPr>
      <dsp:spPr>
        <a:xfrm>
          <a:off x="0" y="2603751"/>
          <a:ext cx="6467866" cy="76545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01978" tIns="374904" rIns="501978"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Can be obtained by both OIDC and OAuth 2.0 protocols</a:t>
          </a:r>
        </a:p>
      </dsp:txBody>
      <dsp:txXfrm>
        <a:off x="0" y="2603751"/>
        <a:ext cx="6467866" cy="765450"/>
      </dsp:txXfrm>
    </dsp:sp>
    <dsp:sp modelId="{00B3FCF9-A8E3-43D7-AC4D-85A6D5C86688}">
      <dsp:nvSpPr>
        <dsp:cNvPr id="0" name=""/>
        <dsp:cNvSpPr/>
      </dsp:nvSpPr>
      <dsp:spPr>
        <a:xfrm>
          <a:off x="323393" y="2338071"/>
          <a:ext cx="4527506" cy="531360"/>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129" tIns="0" rIns="171129" bIns="0" numCol="1" spcCol="1270" anchor="ctr" anchorCtr="0">
          <a:noAutofit/>
        </a:bodyPr>
        <a:lstStyle/>
        <a:p>
          <a:pPr marL="0" lvl="0" indent="0" algn="l" defTabSz="800100">
            <a:lnSpc>
              <a:spcPct val="90000"/>
            </a:lnSpc>
            <a:spcBef>
              <a:spcPct val="0"/>
            </a:spcBef>
            <a:spcAft>
              <a:spcPct val="35000"/>
            </a:spcAft>
            <a:buNone/>
          </a:pPr>
          <a:r>
            <a:rPr lang="en-US" sz="1800" kern="1200" dirty="0"/>
            <a:t>Refresh Token</a:t>
          </a:r>
        </a:p>
      </dsp:txBody>
      <dsp:txXfrm>
        <a:off x="349332" y="2364010"/>
        <a:ext cx="4475628"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Segoe UI Light"/>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Segoe UI Light"/>
              </a:defRPr>
            </a:lvl1pPr>
          </a:lstStyle>
          <a:p>
            <a:pPr>
              <a:defRPr/>
            </a:pPr>
            <a:fld id="{67EBB54C-BCCA-4DFA-AF4F-21F8BA472C14}" type="datetimeFigureOut">
              <a:rPr lang="en-US"/>
              <a:pPr>
                <a:defRPr/>
              </a:pPr>
              <a:t>5/1/2020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Segoe UI Light"/>
              </a:defRPr>
            </a:lvl1pPr>
          </a:lstStyle>
          <a:p>
            <a:pPr>
              <a:defRPr/>
            </a:pPr>
            <a:r>
              <a:rPr lang="en-US" dirty="0"/>
              <a:t>© 2014 Microsoft Corporation</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Segoe UI Light"/>
              </a:defRPr>
            </a:lvl1pPr>
          </a:lstStyle>
          <a:p>
            <a:pPr>
              <a:defRPr/>
            </a:pPr>
            <a:fld id="{AEEEF8C6-BBC7-4C6F-B7D8-D259C55EAE1E}" type="slidenum">
              <a:rPr lang="en-US"/>
              <a:pPr>
                <a:defRPr/>
              </a:pPr>
              <a:t>‹#›</a:t>
            </a:fld>
            <a:endParaRPr lang="en-US" dirty="0"/>
          </a:p>
        </p:txBody>
      </p:sp>
    </p:spTree>
    <p:extLst>
      <p:ext uri="{BB962C8B-B14F-4D97-AF65-F5344CB8AC3E}">
        <p14:creationId xmlns:p14="http://schemas.microsoft.com/office/powerpoint/2010/main" val="358873043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4048" y="484632"/>
            <a:ext cx="6099048" cy="3430715"/>
          </a:xfrm>
          <a:prstGeom prst="rect">
            <a:avLst/>
          </a:prstGeom>
          <a:noFill/>
          <a:ln w="635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384048" y="3913632"/>
            <a:ext cx="6099048" cy="4773168"/>
          </a:xfrm>
          <a:prstGeom prst="rect">
            <a:avLst/>
          </a:prstGeom>
          <a:ln w="6350">
            <a:solidFill>
              <a:prstClr val="black"/>
            </a:solidFill>
          </a:ln>
        </p:spPr>
        <p:txBody>
          <a:bodyPr vert="horz" lIns="91440" tIns="45720" rIns="91440" bIns="45720" rtlCol="0">
            <a:normAutofit/>
          </a:bodyPr>
          <a:lstStyle/>
          <a:p>
            <a:pPr marL="171450" marR="0" lvl="0" indent="-171450" algn="l" defTabSz="914400" rtl="0" eaLnBrk="1" fontAlgn="auto" latinLnBrk="0" hangingPunct="1">
              <a:lnSpc>
                <a:spcPct val="114000"/>
              </a:lnSpc>
              <a:spcBef>
                <a:spcPts val="0"/>
              </a:spcBef>
              <a:spcAft>
                <a:spcPts val="3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Click to edit Master text styles</a:t>
            </a:r>
          </a:p>
          <a:p>
            <a:pPr marL="344488" marR="0" lvl="1"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Second level</a:t>
            </a:r>
          </a:p>
          <a:p>
            <a:pPr marL="515938" marR="0" lvl="2" indent="-171450" algn="l" defTabSz="914400" rtl="0" eaLnBrk="1" fontAlgn="auto" latinLnBrk="0" hangingPunct="1">
              <a:lnSpc>
                <a:spcPct val="114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Third level</a:t>
            </a:r>
          </a:p>
          <a:p>
            <a:pPr marL="688975" marR="0" lvl="3" indent="-171450" algn="l" defTabSz="914400" rtl="0" eaLnBrk="1" fontAlgn="auto" latinLnBrk="0" hangingPunct="1">
              <a:lnSpc>
                <a:spcPct val="114000"/>
              </a:lnSpc>
              <a:spcBef>
                <a:spcPts val="0"/>
              </a:spcBef>
              <a:spcAft>
                <a:spcPts val="3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Fourth level</a:t>
            </a:r>
          </a:p>
          <a:p>
            <a:pPr marL="857250" marR="0" lvl="4"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Fifth level</a:t>
            </a:r>
          </a:p>
        </p:txBody>
      </p:sp>
      <p:sp>
        <p:nvSpPr>
          <p:cNvPr id="6" name="TextBox 5"/>
          <p:cNvSpPr txBox="1"/>
          <p:nvPr/>
        </p:nvSpPr>
        <p:spPr>
          <a:xfrm>
            <a:off x="9525" y="8858250"/>
            <a:ext cx="4844956" cy="415498"/>
          </a:xfrm>
          <a:prstGeom prst="rect">
            <a:avLst/>
          </a:prstGeom>
          <a:noFill/>
        </p:spPr>
        <p:txBody>
          <a:bodyPr wrap="square" rtlCol="0">
            <a:spAutoFit/>
          </a:bodyPr>
          <a:lstStyle/>
          <a:p>
            <a:pPr eaLnBrk="1" fontAlgn="auto" hangingPunct="1">
              <a:spcBef>
                <a:spcPts val="0"/>
              </a:spcBef>
              <a:spcAft>
                <a:spcPts val="0"/>
              </a:spcAft>
              <a:defRPr/>
            </a:pPr>
            <a:r>
              <a:rPr lang="en-US" sz="1050" dirty="0">
                <a:solidFill>
                  <a:prstClr val="black"/>
                </a:solidFill>
                <a:cs typeface="Segoe UI" pitchFamily="34" charset="0"/>
              </a:rPr>
              <a:t>© 2016 Microsoft Corporation                                 Microsoft Confidential </a:t>
            </a:r>
          </a:p>
          <a:p>
            <a:pPr defTabSz="914400" eaLnBrk="1" fontAlgn="auto" hangingPunct="1">
              <a:spcBef>
                <a:spcPts val="0"/>
              </a:spcBef>
              <a:spcAft>
                <a:spcPts val="0"/>
              </a:spcAft>
            </a:pPr>
            <a:endParaRPr lang="en-US" sz="1050" dirty="0">
              <a:solidFill>
                <a:prstClr val="black"/>
              </a:solidFill>
              <a:cs typeface="Segoe UI" pitchFamily="34" charset="0"/>
            </a:endParaRPr>
          </a:p>
        </p:txBody>
      </p:sp>
      <p:sp>
        <p:nvSpPr>
          <p:cNvPr id="7" name="Slide Number Placeholder 6"/>
          <p:cNvSpPr txBox="1">
            <a:spLocks/>
          </p:cNvSpPr>
          <p:nvPr/>
        </p:nvSpPr>
        <p:spPr>
          <a:xfrm>
            <a:off x="5429249" y="8685213"/>
            <a:ext cx="1427163" cy="458787"/>
          </a:xfrm>
          <a:prstGeom prst="rect">
            <a:avLst/>
          </a:prstGeom>
        </p:spPr>
        <p:txBody>
          <a:bodyPr vert="horz" lIns="91440" tIns="45720" rIns="91440" bIns="45720" rtlCol="0" anchor="b"/>
          <a:lstStyle>
            <a:defPPr>
              <a:defRPr lang="en-US"/>
            </a:defPPr>
            <a:lvl1pPr algn="r" defTabSz="457200" rtl="0" eaLnBrk="0" fontAlgn="base" hangingPunct="0">
              <a:spcBef>
                <a:spcPct val="0"/>
              </a:spcBef>
              <a:spcAft>
                <a:spcPct val="0"/>
              </a:spcAft>
              <a:defRPr sz="1200" kern="1200">
                <a:solidFill>
                  <a:schemeClr val="tx1"/>
                </a:solidFill>
                <a:latin typeface="Segoe UI" panose="020B0502040204020203"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5pPr>
            <a:lvl6pPr marL="2286000" algn="l" defTabSz="914400" rtl="0" eaLnBrk="1" latinLnBrk="0" hangingPunct="1">
              <a:defRPr kern="1200">
                <a:solidFill>
                  <a:schemeClr val="tx1"/>
                </a:solidFill>
                <a:latin typeface="Segoe UI" panose="020B0502040204020203" pitchFamily="34" charset="0"/>
                <a:ea typeface="+mn-ea"/>
                <a:cs typeface="+mn-cs"/>
              </a:defRPr>
            </a:lvl6pPr>
            <a:lvl7pPr marL="2743200" algn="l" defTabSz="914400" rtl="0" eaLnBrk="1" latinLnBrk="0" hangingPunct="1">
              <a:defRPr kern="1200">
                <a:solidFill>
                  <a:schemeClr val="tx1"/>
                </a:solidFill>
                <a:latin typeface="Segoe UI" panose="020B0502040204020203" pitchFamily="34" charset="0"/>
                <a:ea typeface="+mn-ea"/>
                <a:cs typeface="+mn-cs"/>
              </a:defRPr>
            </a:lvl7pPr>
            <a:lvl8pPr marL="3200400" algn="l" defTabSz="914400" rtl="0" eaLnBrk="1" latinLnBrk="0" hangingPunct="1">
              <a:defRPr kern="1200">
                <a:solidFill>
                  <a:schemeClr val="tx1"/>
                </a:solidFill>
                <a:latin typeface="Segoe UI" panose="020B0502040204020203" pitchFamily="34" charset="0"/>
                <a:ea typeface="+mn-ea"/>
                <a:cs typeface="+mn-cs"/>
              </a:defRPr>
            </a:lvl8pPr>
            <a:lvl9pPr marL="3657600" algn="l" defTabSz="914400" rtl="0" eaLnBrk="1" latinLnBrk="0" hangingPunct="1">
              <a:defRPr kern="1200">
                <a:solidFill>
                  <a:schemeClr val="tx1"/>
                </a:solidFill>
                <a:latin typeface="Segoe UI" panose="020B0502040204020203" pitchFamily="34" charset="0"/>
                <a:ea typeface="+mn-ea"/>
                <a:cs typeface="+mn-cs"/>
              </a:defRPr>
            </a:lvl9pPr>
          </a:lstStyle>
          <a:p>
            <a:pPr defTabSz="914400" eaLnBrk="1" fontAlgn="auto" hangingPunct="1">
              <a:spcBef>
                <a:spcPts val="0"/>
              </a:spcBef>
              <a:spcAft>
                <a:spcPts val="0"/>
              </a:spcAft>
            </a:pPr>
            <a:fld id="{1489DB6A-E92B-415B-AFB4-9C72D4A9006D}" type="slidenum">
              <a:rPr lang="en-US" sz="1050" smtClean="0">
                <a:solidFill>
                  <a:prstClr val="black"/>
                </a:solidFill>
                <a:latin typeface="Segoe UI" panose="020B0502040204020203" pitchFamily="34" charset="0"/>
                <a:cs typeface="Segoe UI" panose="020B0502040204020203" pitchFamily="34" charset="0"/>
              </a:rPr>
              <a:pPr defTabSz="914400" eaLnBrk="1" fontAlgn="auto" hangingPunct="1">
                <a:spcBef>
                  <a:spcPts val="0"/>
                </a:spcBef>
                <a:spcAft>
                  <a:spcPts val="0"/>
                </a:spcAft>
              </a:pPr>
              <a:t>‹#›</a:t>
            </a:fld>
            <a:endParaRPr lang="en-US" sz="1050" dirty="0">
              <a:solidFill>
                <a:prstClr val="black"/>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93516017"/>
      </p:ext>
    </p:extLst>
  </p:cSld>
  <p:clrMap bg1="lt1" tx1="dk1" bg2="lt2" tx2="dk2" accent1="accent1" accent2="accent2" accent3="accent3" accent4="accent4" accent5="accent5" accent6="accent6" hlink="hlink" folHlink="folHlink"/>
  <p:hf hdr="0" dt="0"/>
  <p:notesStyle>
    <a:lvl1pPr marL="171450" marR="0" indent="-171450" algn="l" defTabSz="914400" rtl="0" eaLnBrk="1" fontAlgn="auto" latinLnBrk="0" hangingPunct="1">
      <a:lnSpc>
        <a:spcPct val="114000"/>
      </a:lnSpc>
      <a:spcBef>
        <a:spcPts val="0"/>
      </a:spcBef>
      <a:spcAft>
        <a:spcPts val="300"/>
      </a:spcAft>
      <a:buClrTx/>
      <a:buSzPct val="116000"/>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1pPr>
    <a:lvl2pPr marL="344488" marR="0"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2pPr>
    <a:lvl3pPr marL="515938" marR="0" indent="-171450" algn="l" defTabSz="914400" rtl="0" eaLnBrk="1" fontAlgn="auto" latinLnBrk="0" hangingPunct="1">
      <a:lnSpc>
        <a:spcPct val="114000"/>
      </a:lnSpc>
      <a:spcBef>
        <a:spcPts val="0"/>
      </a:spcBef>
      <a:spcAft>
        <a:spcPts val="300"/>
      </a:spcAft>
      <a:buClrTx/>
      <a:buSzTx/>
      <a:buFont typeface="Wingdings" panose="05000000000000000000" pitchFamily="2" charset="2"/>
      <a:buChar char="§"/>
      <a:tabLst/>
      <a:defRPr sz="1050" kern="1200">
        <a:solidFill>
          <a:schemeClr val="tx1"/>
        </a:solidFill>
        <a:latin typeface="Segoe UI" panose="020B0502040204020203" pitchFamily="34" charset="0"/>
        <a:ea typeface="+mn-ea"/>
        <a:cs typeface="Segoe UI" panose="020B0502040204020203" pitchFamily="34" charset="0"/>
      </a:defRPr>
    </a:lvl3pPr>
    <a:lvl4pPr marL="688975" marR="0" indent="-171450" algn="l" defTabSz="914400" rtl="0" eaLnBrk="1" fontAlgn="auto" latinLnBrk="0" hangingPunct="1">
      <a:lnSpc>
        <a:spcPct val="114000"/>
      </a:lnSpc>
      <a:spcBef>
        <a:spcPts val="0"/>
      </a:spcBef>
      <a:spcAft>
        <a:spcPts val="300"/>
      </a:spcAft>
      <a:buClrTx/>
      <a:buSzTx/>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4pPr>
    <a:lvl5pPr marL="857250" marR="0"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en.wikipedia.org/wiki/Authentication#Authentication_factors_and_identity"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msdn.microsoft.com/en-us/library/yh26yfzy(v=VS.100).aspx"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asp.net/visual-studio/overview/2013/creating-web-projects-in-visual-studio#orgauth"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asp.net/identity/overview/extensibility/overview-of-custom-storage-providers-for-aspnet-identity"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aspnet/core/security/app-secrets?view=aspnetcore-3.1&amp;tabs=windows"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s://docs.microsoft.com/en-us/aspnet/core/security/key-vault-configuration?view=aspnetcore-3.1"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earchsecurity.techtarget.com/definition/security"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nist.gov/cyberframework/online-learning/five-functions"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en.wikipedia.org/wiki/Iframe" TargetMode="External"/><Relationship Id="rId2" Type="http://schemas.openxmlformats.org/officeDocument/2006/relationships/slide" Target="../slides/slide75.xml"/><Relationship Id="rId1" Type="http://schemas.openxmlformats.org/officeDocument/2006/relationships/notesMaster" Target="../notesMasters/notesMaster1.xml"/><Relationship Id="rId5" Type="http://schemas.openxmlformats.org/officeDocument/2006/relationships/hyperlink" Target="http://en.wikipedia.org/wiki/Cross-site_scripting" TargetMode="External"/><Relationship Id="rId4" Type="http://schemas.openxmlformats.org/officeDocument/2006/relationships/hyperlink" Target="http://en.wikipedia.org/wiki/Ajax_(programming)" TargetMode="Externa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en.wikipedia.org/wiki/Cross-site_scripting"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en.wikipedia.org/wiki/Confused_Deputy"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blog.stevensanderson.com/2008/09/01/prevent-cross-site-request-forgery-csrf-using-aspnet-mvcs-antiforgerytoken-helper/"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blog.stevensanderson.com/2008/09/01/prevent-cross-site-request-forgery-csrf-using-aspnet-mvcs-antiforgerytoken-helper/"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www.owasp.org/index.php/Guide_to_SQL_Injection"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http://msdn.microsoft.com/en-us/library/ff648339.aspx" TargetMode="Externa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owasp.org/www-project-top-ten/OWASP_Top_Ten_2017/" TargetMode="External"/><Relationship Id="rId2" Type="http://schemas.openxmlformats.org/officeDocument/2006/relationships/slide" Target="../slides/slide102.xml"/><Relationship Id="rId1" Type="http://schemas.openxmlformats.org/officeDocument/2006/relationships/notesMaster" Target="../notesMasters/notesMaster1.xml"/><Relationship Id="rId4" Type="http://schemas.openxmlformats.org/officeDocument/2006/relationships/hyperlink" Target="https://github.com/OWASP/Top10" TargetMode="Externa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www.microsoft.com/securityinsights/" TargetMode="External"/><Relationship Id="rId2" Type="http://schemas.openxmlformats.org/officeDocument/2006/relationships/slide" Target="../slides/slide103.xml"/><Relationship Id="rId1" Type="http://schemas.openxmlformats.org/officeDocument/2006/relationships/notesMaster" Target="../notesMasters/notesMaster1.xml"/><Relationship Id="rId4" Type="http://schemas.openxmlformats.org/officeDocument/2006/relationships/hyperlink" Target="https://www.microsoft.com/en-us/security/business/security-intelligence-report" TargetMode="Externa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676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diagrams above give examples of various ways through which a user can be authenticated.</a:t>
            </a:r>
          </a:p>
          <a:p>
            <a:pPr lvl="1"/>
            <a:r>
              <a:rPr lang="en-US" dirty="0"/>
              <a:t>Windows Hello: Windows Hello introduces system support for biometric authentication – using your face, iris, or fingerprint to unlock your devices.</a:t>
            </a:r>
          </a:p>
          <a:p>
            <a:pPr lvl="1"/>
            <a:r>
              <a:rPr lang="en-US" dirty="0"/>
              <a:t>Windows Live Sign-In: It uses standard email address and password to authenticate users.</a:t>
            </a:r>
          </a:p>
          <a:p>
            <a:pPr lvl="1"/>
            <a:r>
              <a:rPr lang="en-US" dirty="0"/>
              <a:t>Windows Pin: User is authenticated through a 4-digit pin code. It is an alternative to typing in long and complex password each time.</a:t>
            </a:r>
          </a:p>
          <a:p>
            <a:endParaRPr lang="en-US" dirty="0"/>
          </a:p>
          <a:p>
            <a:r>
              <a:rPr lang="en-US" dirty="0"/>
              <a:t>You may also want to briefly discuss about multi-factor authentication. For more information, see: </a:t>
            </a:r>
            <a:r>
              <a:rPr lang="en-US" dirty="0">
                <a:hlinkClick r:id="rId3"/>
              </a:rPr>
              <a:t>http://en.wikipedia.org/wiki/Authentication#Authentication_factors_and_identity</a:t>
            </a:r>
            <a:r>
              <a:rPr lang="en-US" dirty="0"/>
              <a:t> </a:t>
            </a:r>
          </a:p>
          <a:p>
            <a:endParaRPr lang="en-US" dirty="0"/>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3392289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r>
              <a:rPr lang="en-US" dirty="0"/>
              <a:t>These are the Authentication options a developer can see when using the ASP.NET Core 2.0 Template in Visual Studio 2017. Each option is explained on the next slide.</a:t>
            </a:r>
          </a:p>
        </p:txBody>
      </p:sp>
    </p:spTree>
    <p:extLst>
      <p:ext uri="{BB962C8B-B14F-4D97-AF65-F5344CB8AC3E}">
        <p14:creationId xmlns:p14="http://schemas.microsoft.com/office/powerpoint/2010/main" val="1172192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5842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5550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Discus how [Authorize] attribute enables authentication.</a:t>
            </a:r>
          </a:p>
          <a:p>
            <a:r>
              <a:rPr lang="en-US" dirty="0"/>
              <a:t>[Authorize] can be used to do Role-, Claims-, and Policy-based access authorization</a:t>
            </a:r>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923264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b="1" dirty="0"/>
              <a:t>Demo 0 Script:</a:t>
            </a:r>
          </a:p>
          <a:p>
            <a:pPr marL="401638" lvl="1" indent="-228600">
              <a:buFont typeface="+mj-lt"/>
              <a:buAutoNum type="arabicPeriod"/>
            </a:pPr>
            <a:r>
              <a:rPr lang="en-US" dirty="0"/>
              <a:t>Create a new ASP.NET Core application with individual user accounts and run it.</a:t>
            </a:r>
          </a:p>
          <a:p>
            <a:pPr marL="401638" lvl="1" indent="-228600">
              <a:buFont typeface="+mj-lt"/>
              <a:buAutoNum type="arabicPeriod"/>
            </a:pPr>
            <a:r>
              <a:rPr lang="en-US" dirty="0"/>
              <a:t>Navigate to </a:t>
            </a:r>
            <a:r>
              <a:rPr lang="en-US" b="1" dirty="0"/>
              <a:t>Privacy</a:t>
            </a:r>
            <a:r>
              <a:rPr lang="en-US" dirty="0"/>
              <a:t> page. Any user can navigate to it without logging in.</a:t>
            </a:r>
          </a:p>
          <a:p>
            <a:pPr marL="401638" lvl="1" indent="-228600">
              <a:buFont typeface="+mj-lt"/>
              <a:buAutoNum type="arabicPeriod"/>
            </a:pPr>
            <a:r>
              <a:rPr lang="en-US" dirty="0"/>
              <a:t>Stop the app and go to </a:t>
            </a:r>
            <a:r>
              <a:rPr lang="en-US" b="1" dirty="0"/>
              <a:t>HomeController.cs</a:t>
            </a:r>
          </a:p>
          <a:p>
            <a:pPr marL="401638" lvl="1" indent="-228600">
              <a:buFont typeface="+mj-lt"/>
              <a:buAutoNum type="arabicPeriod"/>
            </a:pPr>
            <a:r>
              <a:rPr lang="en-US" dirty="0"/>
              <a:t>Apply [Authorize] attribute to </a:t>
            </a:r>
            <a:r>
              <a:rPr lang="en-US" b="1" dirty="0"/>
              <a:t>Privacy </a:t>
            </a:r>
            <a:r>
              <a:rPr lang="en-US" dirty="0"/>
              <a:t>action method.</a:t>
            </a:r>
          </a:p>
          <a:p>
            <a:pPr marL="401638" lvl="1" indent="-228600">
              <a:buFont typeface="+mj-lt"/>
              <a:buAutoNum type="arabicPeriod"/>
            </a:pPr>
            <a:r>
              <a:rPr lang="en-US" dirty="0"/>
              <a:t>Run the app. Click </a:t>
            </a:r>
            <a:r>
              <a:rPr lang="en-US" b="1" dirty="0"/>
              <a:t>Privacy </a:t>
            </a:r>
            <a:r>
              <a:rPr lang="en-US" dirty="0"/>
              <a:t>in the header and it should request the user to log in this time.</a:t>
            </a:r>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2712311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6" name="Notes Placeholder 5"/>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2529689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384175" y="484188"/>
            <a:ext cx="6099175" cy="3430587"/>
          </a:xfrm>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0794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ASP.NET Membership (</a:t>
            </a:r>
            <a:r>
              <a:rPr lang="en-US" dirty="0">
                <a:hlinkClick r:id="rId3"/>
              </a:rPr>
              <a:t>http://msdn.microsoft.com/en-us/library/yh26yfzy(v=VS.100).aspx</a:t>
            </a:r>
            <a:r>
              <a:rPr lang="en-US" dirty="0"/>
              <a:t>) was designed to solve site membership requirements that were common in 2005, which involved Forms Authentication, and a Microsoft SQL Server database for user names, passwords, and profile data. Today there is a much broader array of data storage options for web applications, and most developers want to enable their sites to use social identity providers for authentication and authorization functionality. </a:t>
            </a:r>
          </a:p>
          <a:p>
            <a:r>
              <a:rPr lang="en-US" dirty="0"/>
              <a:t>The assumption that users will log in by entering a user name and password that they have registered in your own application is no longer valid. The web has become more social. Users are interacting with each other in real time through social channels such as Facebook, Twitter, and other social web sites. Developers want users to be able to log in with their social identities so that they can have a rich experience on their web sites. A modern membership system must enable redirection-based log-ins to authentication providers such as Facebook, Twitter, and others.</a:t>
            </a:r>
          </a:p>
          <a:p>
            <a:endParaRPr lang="en-US" dirty="0"/>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2540990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lnSpcReduction="10000"/>
          </a:bodyPr>
          <a:lstStyle/>
          <a:p>
            <a:r>
              <a:rPr lang="en-US" b="1" dirty="0"/>
              <a:t>One ASP.NET Identity system</a:t>
            </a:r>
          </a:p>
          <a:p>
            <a:pPr lvl="1"/>
            <a:r>
              <a:rPr lang="en-US" dirty="0"/>
              <a:t>ASP.NET Identity can be used with all of the ASP.NET frameworks, such as ASP.NET MVC, Web Forms, Web Pages, Web API, and SignalR.</a:t>
            </a:r>
          </a:p>
          <a:p>
            <a:pPr lvl="1"/>
            <a:r>
              <a:rPr lang="en-US" dirty="0"/>
              <a:t>ASP.NET Identity can be used when you are building web, phone, store, or hybrid applications. </a:t>
            </a:r>
          </a:p>
          <a:p>
            <a:r>
              <a:rPr lang="en-US" dirty="0"/>
              <a:t> </a:t>
            </a:r>
            <a:r>
              <a:rPr lang="en-US" b="1" dirty="0"/>
              <a:t>Ease of plugging in profile data about the user</a:t>
            </a:r>
          </a:p>
          <a:p>
            <a:pPr lvl="1"/>
            <a:r>
              <a:rPr lang="en-US" dirty="0"/>
              <a:t>You have control over the schema of user and profile information. For example, you can easily enable the system to store birth dates entered by users when they register an account in your application.</a:t>
            </a:r>
          </a:p>
          <a:p>
            <a:r>
              <a:rPr lang="en-US" dirty="0"/>
              <a:t> </a:t>
            </a:r>
            <a:r>
              <a:rPr lang="en-US" b="1" dirty="0"/>
              <a:t>Persistence control</a:t>
            </a:r>
          </a:p>
          <a:p>
            <a:pPr lvl="1"/>
            <a:r>
              <a:rPr lang="en-US" dirty="0"/>
              <a:t>By default, the ASP.NET Identity system stores all the user information in a database. ASP.NET Identity uses Entity Framework Code First to implement all of its persistence mechanism.</a:t>
            </a:r>
          </a:p>
          <a:p>
            <a:pPr lvl="1"/>
            <a:r>
              <a:rPr lang="en-US" dirty="0"/>
              <a:t>Since you control the database schema, common tasks such as changing table names or changing the data type of primary keys is simple to do.</a:t>
            </a:r>
          </a:p>
          <a:p>
            <a:pPr lvl="1"/>
            <a:r>
              <a:rPr lang="en-US" dirty="0"/>
              <a:t>It is easy to plug in different storage mechanisms such as SharePoint, Azure Storage Table Service, NoSQL databases, etc., without having to throw System.NotImplementedExceptions exceptions.</a:t>
            </a:r>
          </a:p>
          <a:p>
            <a:r>
              <a:rPr lang="en-US" b="1" dirty="0"/>
              <a:t> Role provider</a:t>
            </a:r>
          </a:p>
          <a:p>
            <a:pPr lvl="1"/>
            <a:r>
              <a:rPr lang="en-US" dirty="0"/>
              <a:t>There is a role provider which lets you restrict access to parts of your application by roles. You can easily create roles such as “Admin” and add users to roles.</a:t>
            </a:r>
          </a:p>
          <a:p>
            <a:r>
              <a:rPr lang="en-US" dirty="0"/>
              <a:t> </a:t>
            </a:r>
            <a:r>
              <a:rPr lang="en-US" b="1" dirty="0"/>
              <a:t>Claims Based</a:t>
            </a:r>
          </a:p>
          <a:p>
            <a:pPr lvl="1"/>
            <a:r>
              <a:rPr lang="en-US" dirty="0"/>
              <a:t>ASP.NET Identity supports claims-based authentication, where the user’s identity is represented as a set of claims. Claims allow developers to be a lot more expressive in describing a user’s identity than roles allow. Whereas role membership is just a boolean (member or non-member), a claim can include rich information about the user’s identity and membership.</a:t>
            </a:r>
          </a:p>
          <a:p>
            <a:pPr lvl="1"/>
            <a:endParaRPr lang="en-US" dirty="0"/>
          </a:p>
          <a:p>
            <a:endParaRPr lang="en-US" dirty="0"/>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327300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06559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normAutofit lnSpcReduction="10000"/>
          </a:bodyPr>
          <a:lstStyle/>
          <a:p>
            <a:r>
              <a:rPr lang="en-US" b="1" dirty="0"/>
              <a:t>Unit testability</a:t>
            </a:r>
            <a:endParaRPr lang="en-US" dirty="0"/>
          </a:p>
          <a:p>
            <a:pPr lvl="1"/>
            <a:r>
              <a:rPr lang="en-US" dirty="0"/>
              <a:t>ASP.NET Identity makes the web application more unit testable. You can write unit tests for the parts of your application that use ASP.NET Identity.</a:t>
            </a:r>
          </a:p>
          <a:p>
            <a:r>
              <a:rPr lang="en-US" b="1" dirty="0"/>
              <a:t>Social Login Providers</a:t>
            </a:r>
            <a:endParaRPr lang="en-US" dirty="0"/>
          </a:p>
          <a:p>
            <a:pPr lvl="1"/>
            <a:r>
              <a:rPr lang="en-US" dirty="0"/>
              <a:t>You can easily add social log-ins such as Microsoft Account, Facebook, Twitter, Google, and others to your application, and store the user-specific data in your application.</a:t>
            </a:r>
          </a:p>
          <a:p>
            <a:r>
              <a:rPr lang="en-US" b="1" dirty="0"/>
              <a:t> Azure Active Directory</a:t>
            </a:r>
            <a:endParaRPr lang="en-US" dirty="0"/>
          </a:p>
          <a:p>
            <a:pPr lvl="1"/>
            <a:r>
              <a:rPr lang="en-US" dirty="0"/>
              <a:t>You can also add log-in functionality using Azure Active Directory, and store the user-specific data in your application. For more information, see </a:t>
            </a:r>
            <a:r>
              <a:rPr lang="en-US" b="1" dirty="0"/>
              <a:t>Organizational Accounts</a:t>
            </a:r>
            <a:r>
              <a:rPr lang="en-US" u="sng" dirty="0"/>
              <a:t> </a:t>
            </a:r>
            <a:r>
              <a:rPr lang="en-US" dirty="0"/>
              <a:t>in </a:t>
            </a:r>
            <a:r>
              <a:rPr lang="en-US" b="1" dirty="0"/>
              <a:t>Creating ASP.NET Web Projects in Visual Studio 2013 </a:t>
            </a:r>
            <a:r>
              <a:rPr lang="en-US" u="sng" dirty="0"/>
              <a:t>(</a:t>
            </a:r>
            <a:r>
              <a:rPr lang="en-US" dirty="0"/>
              <a:t> </a:t>
            </a:r>
            <a:r>
              <a:rPr lang="en-US" u="sng" dirty="0">
                <a:hlinkClick r:id="rId3"/>
              </a:rPr>
              <a:t>http://www.asp.net/visual-studio/overview/2013/creating-web-projects-in-visual-studio</a:t>
            </a:r>
            <a:r>
              <a:rPr lang="en-US" dirty="0"/>
              <a:t>)</a:t>
            </a:r>
          </a:p>
          <a:p>
            <a:r>
              <a:rPr lang="en-US" b="1" dirty="0"/>
              <a:t> OWIN Integration</a:t>
            </a:r>
            <a:endParaRPr lang="en-US" dirty="0"/>
          </a:p>
          <a:p>
            <a:pPr lvl="1"/>
            <a:r>
              <a:rPr lang="en-US" dirty="0"/>
              <a:t>ASP.NET authentication is now based on OWIN middleware that can be used on any OWIN-based host. ASP.NET Identity does not have any dependency on System.Web. It is a fully compliant OWIN framework and can be used in any OWIN hosted application.</a:t>
            </a:r>
          </a:p>
          <a:p>
            <a:pPr lvl="1"/>
            <a:r>
              <a:rPr lang="en-US" dirty="0"/>
              <a:t>ASP.NET Identity uses OWIN Authentication for log-in/log-out of users in the web site. This means that instead of using FormsAuthentication to generate the cookie, the application uses OWIN CookieAuthentication to do that.</a:t>
            </a:r>
          </a:p>
          <a:p>
            <a:r>
              <a:rPr lang="en-US" b="1" dirty="0"/>
              <a:t> NuGet package</a:t>
            </a:r>
            <a:endParaRPr lang="en-US" dirty="0"/>
          </a:p>
          <a:p>
            <a:pPr lvl="1"/>
            <a:r>
              <a:rPr lang="en-US" dirty="0"/>
              <a:t>ASP.NET Identity is redistributed as a NuGet package which is installed in the ASP.NET MVC, Web Forms and Web API templates that ship with Visual Studio 2013. You can download this NuGet package from the NuGet gallery.</a:t>
            </a:r>
          </a:p>
          <a:p>
            <a:pPr lvl="1"/>
            <a:r>
              <a:rPr lang="en-US" dirty="0"/>
              <a:t>Releasing ASP.NET Identity as a NuGet package makes it easier for the ASP.NET team to iterate on new features and bug fixes, and deliver these to developers in an agile manner. </a:t>
            </a:r>
          </a:p>
        </p:txBody>
      </p:sp>
    </p:spTree>
    <p:extLst>
      <p:ext uri="{BB962C8B-B14F-4D97-AF65-F5344CB8AC3E}">
        <p14:creationId xmlns:p14="http://schemas.microsoft.com/office/powerpoint/2010/main" val="3213530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8420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352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b="1" dirty="0"/>
              <a:t>Demo Script:</a:t>
            </a:r>
          </a:p>
          <a:p>
            <a:pPr marL="401638" lvl="1" indent="-228600">
              <a:buFont typeface="+mj-lt"/>
              <a:buAutoNum type="arabicPeriod"/>
            </a:pPr>
            <a:r>
              <a:rPr lang="en-US" dirty="0"/>
              <a:t>Create a new ASP.NET Core application.</a:t>
            </a:r>
          </a:p>
          <a:p>
            <a:pPr marL="401638" lvl="1" indent="-228600">
              <a:buFont typeface="+mj-lt"/>
              <a:buAutoNum type="arabicPeriod"/>
            </a:pPr>
            <a:r>
              <a:rPr lang="en-US" dirty="0"/>
              <a:t>Since starter template is configured with ASP.NET Identity, open </a:t>
            </a:r>
            <a:r>
              <a:rPr lang="en-US" b="1" dirty="0"/>
              <a:t>Startup.cs</a:t>
            </a:r>
            <a:r>
              <a:rPr lang="en-US" dirty="0"/>
              <a:t>.</a:t>
            </a:r>
          </a:p>
          <a:p>
            <a:pPr marL="401638" lvl="1" indent="-228600">
              <a:buFont typeface="+mj-lt"/>
              <a:buAutoNum type="arabicPeriod"/>
            </a:pPr>
            <a:r>
              <a:rPr lang="en-US" dirty="0"/>
              <a:t>Explore ConfigureServices( ) method. Focus on Identity configuration methods.</a:t>
            </a:r>
          </a:p>
          <a:p>
            <a:pPr marL="401638" lvl="1" indent="-228600">
              <a:buFont typeface="+mj-lt"/>
              <a:buAutoNum type="arabicPeriod"/>
            </a:pPr>
            <a:r>
              <a:rPr lang="en-US" dirty="0"/>
              <a:t>Explore Configure( ) method.</a:t>
            </a:r>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334619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ASP.NET Identity consists of classes called managers and stores. Managers are high-level classes which an application developer uses to perform operations, such as creating a user, in the ASP.NET Identity system. Stores are lower-level classes that specify how entities, such as users and roles, are persisted. Stores are closely coupled with the persistence mechanism, but managers are decoupled from stores which means you can replace the persistence mechanism without disrupting the entire application.</a:t>
            </a:r>
          </a:p>
          <a:p>
            <a:endParaRPr lang="en-US" dirty="0"/>
          </a:p>
          <a:p>
            <a:r>
              <a:rPr lang="en-US" dirty="0"/>
              <a:t>The following diagram shows how your web application interacts with the managers, and stores interact with the data access layer.</a:t>
            </a:r>
          </a:p>
          <a:p>
            <a:endParaRPr lang="en-US" dirty="0"/>
          </a:p>
          <a:p>
            <a:r>
              <a:rPr lang="en-US" dirty="0"/>
              <a:t>To create a customized storage provider for ASP.NET Identity, you have to create the data source, the data access layer, and the store classes that interact with this data access layer. You can continue using the same manager APIs to perform data operations on the user but now that data is saved to a different storage system.</a:t>
            </a:r>
          </a:p>
          <a:p>
            <a:endParaRPr lang="en-US" dirty="0"/>
          </a:p>
          <a:p>
            <a:r>
              <a:rPr lang="en-US" dirty="0"/>
              <a:t>You do not need to customize the manager classes because when creating a new instance of UserManager or RoleManager you provide the type of the user class and pass an instance of the store class as an argument. This approach enables you to plug your customized classes into the existing structure. You will see how to instantiate UserManager and RoleManager with your customized store classes in the section Reconfigure application to use new storage provider.</a:t>
            </a:r>
          </a:p>
          <a:p>
            <a:endParaRPr lang="en-US" dirty="0"/>
          </a:p>
          <a:p>
            <a:r>
              <a:rPr lang="en-US" dirty="0"/>
              <a:t>For more information, see: </a:t>
            </a:r>
            <a:r>
              <a:rPr lang="en-US" dirty="0">
                <a:hlinkClick r:id="rId3"/>
              </a:rPr>
              <a:t>http://www.asp.net/identity/overview/extensibility/overview-of-custom-storage-providers-for-aspnet-identity</a:t>
            </a:r>
            <a:r>
              <a:rPr lang="en-US" dirty="0"/>
              <a:t> </a:t>
            </a:r>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3904057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6485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database is automatically created when identity database is initialized.</a:t>
            </a:r>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3177507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b="1" dirty="0"/>
              <a:t>Demo Script:</a:t>
            </a:r>
          </a:p>
          <a:p>
            <a:pPr marL="0" indent="0">
              <a:buNone/>
            </a:pPr>
            <a:r>
              <a:rPr lang="en-US" baseline="0" dirty="0"/>
              <a:t>You already created new asp.net core project for previous demo</a:t>
            </a:r>
            <a:endParaRPr lang="en-US" dirty="0"/>
          </a:p>
          <a:p>
            <a:pPr marL="228600" indent="-228600">
              <a:buFont typeface="+mj-lt"/>
              <a:buAutoNum type="arabicPeriod"/>
            </a:pPr>
            <a:r>
              <a:rPr lang="en-US" dirty="0"/>
              <a:t>Open </a:t>
            </a:r>
            <a:r>
              <a:rPr lang="en-US" b="1" dirty="0"/>
              <a:t>IdentityModel.cs.</a:t>
            </a:r>
          </a:p>
          <a:p>
            <a:pPr marL="228600" indent="-228600">
              <a:buFont typeface="+mj-lt"/>
              <a:buAutoNum type="arabicPeriod"/>
            </a:pPr>
            <a:r>
              <a:rPr lang="en-US" dirty="0"/>
              <a:t>Show </a:t>
            </a:r>
            <a:r>
              <a:rPr lang="en-US" b="1" dirty="0"/>
              <a:t>ApplicationUser</a:t>
            </a:r>
            <a:r>
              <a:rPr lang="en-US" dirty="0"/>
              <a:t> class. If you want to demo profile extension, add profile data for application users by adding properties to the ApplicationUser class.</a:t>
            </a:r>
          </a:p>
          <a:p>
            <a:pPr marL="228600" indent="-228600">
              <a:buFont typeface="+mj-lt"/>
              <a:buAutoNum type="arabicPeriod"/>
            </a:pPr>
            <a:r>
              <a:rPr lang="en-US" dirty="0"/>
              <a:t>Show </a:t>
            </a:r>
            <a:r>
              <a:rPr lang="en-US" b="1" dirty="0"/>
              <a:t>ViewModels</a:t>
            </a:r>
            <a:r>
              <a:rPr lang="en-US" dirty="0"/>
              <a:t> for Identity.</a:t>
            </a:r>
          </a:p>
          <a:p>
            <a:pPr marL="228600" indent="-228600">
              <a:buFont typeface="+mj-lt"/>
              <a:buAutoNum type="arabicPeriod"/>
            </a:pPr>
            <a:r>
              <a:rPr lang="en-US" dirty="0"/>
              <a:t>Open </a:t>
            </a:r>
            <a:r>
              <a:rPr lang="en-US" b="1" dirty="0"/>
              <a:t>AccountController.cs</a:t>
            </a:r>
            <a:r>
              <a:rPr lang="en-US" dirty="0"/>
              <a:t> and show how Identity is implemented in there. Focus on these areas:</a:t>
            </a:r>
          </a:p>
          <a:p>
            <a:pPr marL="573088" lvl="2" indent="-228600">
              <a:buFont typeface="+mj-lt"/>
              <a:buAutoNum type="alphaLcPeriod"/>
            </a:pPr>
            <a:r>
              <a:rPr lang="en-US" dirty="0"/>
              <a:t>Two-factor authentication</a:t>
            </a:r>
          </a:p>
          <a:p>
            <a:pPr marL="573088" lvl="2" indent="-228600">
              <a:buFont typeface="+mj-lt"/>
              <a:buAutoNum type="alphaLcPeriod"/>
            </a:pPr>
            <a:r>
              <a:rPr lang="en-US" dirty="0"/>
              <a:t>Email/SMS sending logic</a:t>
            </a:r>
          </a:p>
          <a:p>
            <a:pPr marL="573088" lvl="2" indent="-228600">
              <a:buFont typeface="+mj-lt"/>
              <a:buAutoNum type="alphaLcPeriod"/>
            </a:pPr>
            <a:r>
              <a:rPr lang="en-US" dirty="0"/>
              <a:t>External login logic</a:t>
            </a:r>
          </a:p>
          <a:p>
            <a:pPr marL="228600" lvl="0" indent="-228600">
              <a:buFont typeface="+mj-lt"/>
              <a:buAutoNum type="arabicPeriod"/>
            </a:pPr>
            <a:r>
              <a:rPr lang="en-US" dirty="0"/>
              <a:t>Open </a:t>
            </a:r>
            <a:r>
              <a:rPr lang="en-US" b="1" dirty="0"/>
              <a:t>ManageController.cs</a:t>
            </a:r>
            <a:r>
              <a:rPr lang="en-US" dirty="0"/>
              <a:t> and show how Manage User screen is implemented.</a:t>
            </a:r>
          </a:p>
        </p:txBody>
      </p:sp>
      <p:sp>
        <p:nvSpPr>
          <p:cNvPr id="9" name="Slide Image Placeholder 8"/>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1066347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6" name="Notes Placeholder 5"/>
          <p:cNvSpPr>
            <a:spLocks noGrp="1"/>
          </p:cNvSpPr>
          <p:nvPr>
            <p:ph type="body" idx="1"/>
          </p:nvPr>
        </p:nvSpPr>
        <p:spPr/>
        <p:txBody>
          <a:bodyPr/>
          <a:lstStyle/>
          <a:p>
            <a:pPr marL="0" indent="0">
              <a:buNone/>
            </a:pPr>
            <a:r>
              <a:rPr lang="en-US" dirty="0"/>
              <a:t>NOTE:  Do the demo rather than show this section.  If time is an issue, use the slides.</a:t>
            </a:r>
          </a:p>
        </p:txBody>
      </p:sp>
    </p:spTree>
    <p:extLst>
      <p:ext uri="{BB962C8B-B14F-4D97-AF65-F5344CB8AC3E}">
        <p14:creationId xmlns:p14="http://schemas.microsoft.com/office/powerpoint/2010/main" val="2220508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Roles are a specific type of claim</a:t>
            </a:r>
          </a:p>
          <a:p>
            <a:r>
              <a:rPr lang="en-US" dirty="0"/>
              <a:t>Run these as a demo live rather than kill by </a:t>
            </a:r>
            <a:r>
              <a:rPr lang="en-US" dirty="0" err="1"/>
              <a:t>powerpoint</a:t>
            </a:r>
            <a:endParaRPr lang="en-US" dirty="0"/>
          </a:p>
          <a:p>
            <a:endParaRPr lang="en-US" dirty="0"/>
          </a:p>
          <a:p>
            <a:r>
              <a:rPr lang="en-US" dirty="0"/>
              <a:t>Discuss how [Authorize] attribute works.</a:t>
            </a:r>
          </a:p>
          <a:p>
            <a:r>
              <a:rPr lang="en-US" dirty="0"/>
              <a:t>Discuss about the following uses:</a:t>
            </a:r>
          </a:p>
          <a:p>
            <a:pPr lvl="1"/>
            <a:r>
              <a:rPr lang="en-US" dirty="0"/>
              <a:t>[Authorize(Roles=“Administrator”)]</a:t>
            </a:r>
          </a:p>
          <a:p>
            <a:pPr lvl="1"/>
            <a:r>
              <a:rPr lang="en-US" dirty="0"/>
              <a:t>[Authorize(Roles=“Administrator, SuperAdmin”)]</a:t>
            </a:r>
          </a:p>
          <a:p>
            <a:pPr lvl="1"/>
            <a:r>
              <a:rPr lang="en-US" dirty="0"/>
              <a:t>[Authorize(Users=“User1, User2”, Roles=“SuperAdmin”)]</a:t>
            </a:r>
          </a:p>
          <a:p>
            <a:endParaRPr lang="en-US" dirty="0"/>
          </a:p>
          <a:p>
            <a:r>
              <a:rPr lang="en-US" dirty="0"/>
              <a:t>In the same way, we can also restrict access to multiple users only.</a:t>
            </a:r>
          </a:p>
          <a:p>
            <a:endParaRPr lang="en-US" dirty="0"/>
          </a:p>
          <a:p>
            <a:r>
              <a:rPr lang="en-US" dirty="0"/>
              <a:t>Multiple Roles/Users listed in ONE [Authorize] are logically OR-ed.  In order to signify a logical AND, you must stack multiple [Authorize] Attributes, e.g., in order to require that you are an Administrator AND a Executive you must go like this:</a:t>
            </a:r>
          </a:p>
          <a:p>
            <a:pPr lvl="1"/>
            <a:r>
              <a:rPr lang="en-US" dirty="0"/>
              <a:t>[Authorize(Roles = “Administrator”), Authorize(Roles = “Executive”)]</a:t>
            </a:r>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2726198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pPr marL="0" indent="0">
              <a:buNone/>
            </a:pPr>
            <a:r>
              <a:rPr lang="en-US" b="1" dirty="0"/>
              <a:t>Terminology List:</a:t>
            </a:r>
          </a:p>
          <a:p>
            <a:pPr marL="0" indent="0">
              <a:buNone/>
            </a:pPr>
            <a:endParaRPr lang="en-US" b="1" dirty="0"/>
          </a:p>
          <a:p>
            <a:pPr marL="0" indent="0">
              <a:buNone/>
            </a:pP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821771986"/>
              </p:ext>
            </p:extLst>
          </p:nvPr>
        </p:nvGraphicFramePr>
        <p:xfrm>
          <a:off x="533400" y="4267201"/>
          <a:ext cx="5105400" cy="4265649"/>
        </p:xfrm>
        <a:graphic>
          <a:graphicData uri="http://schemas.openxmlformats.org/drawingml/2006/table">
            <a:tbl>
              <a:tblPr firstRow="1" bandRow="1">
                <a:tableStyleId>{5C22544A-7EE6-4342-B048-85BDC9FD1C3A}</a:tableStyleId>
              </a:tblPr>
              <a:tblGrid>
                <a:gridCol w="1679408">
                  <a:extLst>
                    <a:ext uri="{9D8B030D-6E8A-4147-A177-3AD203B41FA5}">
                      <a16:colId xmlns:a16="http://schemas.microsoft.com/office/drawing/2014/main" val="469711412"/>
                    </a:ext>
                  </a:extLst>
                </a:gridCol>
                <a:gridCol w="3425992">
                  <a:extLst>
                    <a:ext uri="{9D8B030D-6E8A-4147-A177-3AD203B41FA5}">
                      <a16:colId xmlns:a16="http://schemas.microsoft.com/office/drawing/2014/main" val="4095574483"/>
                    </a:ext>
                  </a:extLst>
                </a:gridCol>
              </a:tblGrid>
              <a:tr h="386597">
                <a:tc>
                  <a:txBody>
                    <a:bodyPr/>
                    <a:lstStyle/>
                    <a:p>
                      <a:pPr marL="0" marR="0" indent="0" algn="l" defTabSz="457200" rtl="0" eaLnBrk="0" fontAlgn="base" latinLnBrk="0" hangingPunct="0">
                        <a:lnSpc>
                          <a:spcPct val="100000"/>
                        </a:lnSpc>
                        <a:spcBef>
                          <a:spcPct val="0"/>
                        </a:spcBef>
                        <a:spcAft>
                          <a:spcPct val="0"/>
                        </a:spcAft>
                        <a:buClrTx/>
                        <a:buSzTx/>
                        <a:buFontTx/>
                        <a:buNone/>
                        <a:tabLst/>
                        <a:defRPr/>
                      </a:pPr>
                      <a:r>
                        <a:rPr lang="en-US" sz="1050" dirty="0">
                          <a:latin typeface="Segoe UI" panose="020B0502040204020203" pitchFamily="34" charset="0"/>
                          <a:cs typeface="Segoe UI" panose="020B0502040204020203" pitchFamily="34" charset="0"/>
                        </a:rPr>
                        <a:t>Abbreviation</a:t>
                      </a:r>
                    </a:p>
                    <a:p>
                      <a:endParaRPr lang="en-US" sz="1050" dirty="0">
                        <a:latin typeface="Segoe UI" panose="020B0502040204020203" pitchFamily="34" charset="0"/>
                        <a:cs typeface="Segoe UI" panose="020B0502040204020203" pitchFamily="34" charset="0"/>
                      </a:endParaRPr>
                    </a:p>
                  </a:txBody>
                  <a:tcPr/>
                </a:tc>
                <a:tc>
                  <a:txBody>
                    <a:bodyPr/>
                    <a:lstStyle/>
                    <a:p>
                      <a:pPr marL="0" marR="0" indent="0" algn="l" defTabSz="457200" rtl="0" eaLnBrk="0" fontAlgn="base" latinLnBrk="0" hangingPunct="0">
                        <a:lnSpc>
                          <a:spcPct val="100000"/>
                        </a:lnSpc>
                        <a:spcBef>
                          <a:spcPct val="0"/>
                        </a:spcBef>
                        <a:spcAft>
                          <a:spcPct val="0"/>
                        </a:spcAft>
                        <a:buClrTx/>
                        <a:buSzTx/>
                        <a:buFontTx/>
                        <a:buNone/>
                        <a:tabLst/>
                        <a:defRPr/>
                      </a:pPr>
                      <a:r>
                        <a:rPr lang="en-US" sz="1050" dirty="0">
                          <a:latin typeface="Segoe UI" panose="020B0502040204020203" pitchFamily="34" charset="0"/>
                          <a:cs typeface="Segoe UI" panose="020B0502040204020203" pitchFamily="34" charset="0"/>
                        </a:rPr>
                        <a:t>What it means</a:t>
                      </a:r>
                    </a:p>
                    <a:p>
                      <a:endParaRPr lang="en-US" sz="105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41992271"/>
                  </a:ext>
                </a:extLst>
              </a:tr>
              <a:tr h="386597">
                <a:tc>
                  <a:txBody>
                    <a:bodyPr/>
                    <a:lstStyle/>
                    <a:p>
                      <a:pPr marL="0" marR="0" indent="0" algn="l" defTabSz="457200" rtl="0" eaLnBrk="0" fontAlgn="base" latinLnBrk="0" hangingPunct="0">
                        <a:lnSpc>
                          <a:spcPct val="100000"/>
                        </a:lnSpc>
                        <a:spcBef>
                          <a:spcPct val="0"/>
                        </a:spcBef>
                        <a:spcAft>
                          <a:spcPct val="0"/>
                        </a:spcAft>
                        <a:buClrTx/>
                        <a:buSzTx/>
                        <a:buFontTx/>
                        <a:buNone/>
                        <a:tabLst/>
                        <a:defRPr/>
                      </a:pPr>
                      <a:r>
                        <a:rPr lang="en-US" sz="1050" dirty="0">
                          <a:latin typeface="Segoe UI" panose="020B0502040204020203" pitchFamily="34" charset="0"/>
                          <a:cs typeface="Segoe UI" panose="020B0502040204020203" pitchFamily="34" charset="0"/>
                        </a:rPr>
                        <a:t>Anti-XSS </a:t>
                      </a:r>
                    </a:p>
                    <a:p>
                      <a:endParaRPr lang="en-US" sz="1050" dirty="0">
                        <a:latin typeface="Segoe UI" panose="020B0502040204020203" pitchFamily="34" charset="0"/>
                        <a:cs typeface="Segoe UI" panose="020B0502040204020203" pitchFamily="34" charset="0"/>
                      </a:endParaRPr>
                    </a:p>
                  </a:txBody>
                  <a:tcPr/>
                </a:tc>
                <a:tc>
                  <a:txBody>
                    <a:bodyPr/>
                    <a:lstStyle/>
                    <a:p>
                      <a:r>
                        <a:rPr lang="en-US" sz="1050" dirty="0">
                          <a:latin typeface="Segoe UI" panose="020B0502040204020203" pitchFamily="34" charset="0"/>
                          <a:cs typeface="Segoe UI" panose="020B0502040204020203" pitchFamily="34" charset="0"/>
                        </a:rPr>
                        <a:t>Anti-Cross Site Scripting</a:t>
                      </a:r>
                    </a:p>
                  </a:txBody>
                  <a:tcPr/>
                </a:tc>
                <a:extLst>
                  <a:ext uri="{0D108BD9-81ED-4DB2-BD59-A6C34878D82A}">
                    <a16:rowId xmlns:a16="http://schemas.microsoft.com/office/drawing/2014/main" val="4277143096"/>
                  </a:ext>
                </a:extLst>
              </a:tr>
              <a:tr h="386597">
                <a:tc>
                  <a:txBody>
                    <a:bodyPr/>
                    <a:lstStyle/>
                    <a:p>
                      <a:pPr marL="0" marR="0" indent="0" algn="l" defTabSz="457200" rtl="0" eaLnBrk="0" fontAlgn="base" latinLnBrk="0" hangingPunct="0">
                        <a:lnSpc>
                          <a:spcPct val="100000"/>
                        </a:lnSpc>
                        <a:spcBef>
                          <a:spcPct val="0"/>
                        </a:spcBef>
                        <a:spcAft>
                          <a:spcPct val="0"/>
                        </a:spcAft>
                        <a:buClrTx/>
                        <a:buSzTx/>
                        <a:buFontTx/>
                        <a:buNone/>
                        <a:tabLst/>
                        <a:defRPr/>
                      </a:pPr>
                      <a:r>
                        <a:rPr lang="en-US" sz="1050" dirty="0">
                          <a:latin typeface="Segoe UI" panose="020B0502040204020203" pitchFamily="34" charset="0"/>
                          <a:cs typeface="Segoe UI" panose="020B0502040204020203" pitchFamily="34" charset="0"/>
                        </a:rPr>
                        <a:t>XSS</a:t>
                      </a:r>
                    </a:p>
                    <a:p>
                      <a:endParaRPr lang="en-US" sz="1050" dirty="0">
                        <a:latin typeface="Segoe UI" panose="020B0502040204020203" pitchFamily="34" charset="0"/>
                        <a:cs typeface="Segoe UI" panose="020B0502040204020203" pitchFamily="34" charset="0"/>
                      </a:endParaRPr>
                    </a:p>
                  </a:txBody>
                  <a:tcPr/>
                </a:tc>
                <a:tc>
                  <a:txBody>
                    <a:bodyPr/>
                    <a:lstStyle/>
                    <a:p>
                      <a:r>
                        <a:rPr lang="en-US" sz="1050" dirty="0">
                          <a:latin typeface="Segoe UI" panose="020B0502040204020203" pitchFamily="34" charset="0"/>
                          <a:cs typeface="Segoe UI" panose="020B0502040204020203" pitchFamily="34" charset="0"/>
                        </a:rPr>
                        <a:t>cross-site scripting</a:t>
                      </a:r>
                    </a:p>
                  </a:txBody>
                  <a:tcPr/>
                </a:tc>
                <a:extLst>
                  <a:ext uri="{0D108BD9-81ED-4DB2-BD59-A6C34878D82A}">
                    <a16:rowId xmlns:a16="http://schemas.microsoft.com/office/drawing/2014/main" val="1555592621"/>
                  </a:ext>
                </a:extLst>
              </a:tr>
              <a:tr h="336801">
                <a:tc>
                  <a:txBody>
                    <a:bodyPr/>
                    <a:lstStyle/>
                    <a:p>
                      <a:r>
                        <a:rPr lang="en-US" sz="1050" dirty="0">
                          <a:latin typeface="Segoe UI" panose="020B0502040204020203" pitchFamily="34" charset="0"/>
                          <a:cs typeface="Segoe UI" panose="020B0502040204020203" pitchFamily="34" charset="0"/>
                        </a:rPr>
                        <a:t>IDS</a:t>
                      </a:r>
                    </a:p>
                  </a:txBody>
                  <a:tcPr/>
                </a:tc>
                <a:tc>
                  <a:txBody>
                    <a:bodyPr/>
                    <a:lstStyle/>
                    <a:p>
                      <a:r>
                        <a:rPr lang="en-US" sz="1050" dirty="0">
                          <a:latin typeface="Segoe UI" panose="020B0502040204020203" pitchFamily="34" charset="0"/>
                          <a:cs typeface="Segoe UI" panose="020B0502040204020203" pitchFamily="34" charset="0"/>
                        </a:rPr>
                        <a:t>Intrusion Detection Systems</a:t>
                      </a:r>
                    </a:p>
                  </a:txBody>
                  <a:tcPr/>
                </a:tc>
                <a:extLst>
                  <a:ext uri="{0D108BD9-81ED-4DB2-BD59-A6C34878D82A}">
                    <a16:rowId xmlns:a16="http://schemas.microsoft.com/office/drawing/2014/main" val="2357836619"/>
                  </a:ext>
                </a:extLst>
              </a:tr>
              <a:tr h="336801">
                <a:tc>
                  <a:txBody>
                    <a:bodyPr/>
                    <a:lstStyle/>
                    <a:p>
                      <a:r>
                        <a:rPr lang="en-US" sz="1050" dirty="0">
                          <a:latin typeface="Segoe UI" panose="020B0502040204020203" pitchFamily="34" charset="0"/>
                          <a:cs typeface="Segoe UI" panose="020B0502040204020203" pitchFamily="34" charset="0"/>
                        </a:rPr>
                        <a:t>OWIN</a:t>
                      </a:r>
                    </a:p>
                  </a:txBody>
                  <a:tcPr/>
                </a:tc>
                <a:tc>
                  <a:txBody>
                    <a:bodyPr/>
                    <a:lstStyle/>
                    <a:p>
                      <a:r>
                        <a:rPr lang="en-US" sz="1050" dirty="0">
                          <a:latin typeface="Segoe UI" panose="020B0502040204020203" pitchFamily="34" charset="0"/>
                          <a:cs typeface="Segoe UI" panose="020B0502040204020203" pitchFamily="34" charset="0"/>
                        </a:rPr>
                        <a:t>Open Web Interface for .NET</a:t>
                      </a:r>
                    </a:p>
                  </a:txBody>
                  <a:tcPr/>
                </a:tc>
                <a:extLst>
                  <a:ext uri="{0D108BD9-81ED-4DB2-BD59-A6C34878D82A}">
                    <a16:rowId xmlns:a16="http://schemas.microsoft.com/office/drawing/2014/main" val="3322241959"/>
                  </a:ext>
                </a:extLst>
              </a:tr>
              <a:tr h="336801">
                <a:tc>
                  <a:txBody>
                    <a:bodyPr/>
                    <a:lstStyle/>
                    <a:p>
                      <a:r>
                        <a:rPr lang="en-US" sz="1050" dirty="0">
                          <a:latin typeface="Segoe UI" panose="020B0502040204020203" pitchFamily="34" charset="0"/>
                          <a:cs typeface="Segoe UI" panose="020B0502040204020203" pitchFamily="34" charset="0"/>
                        </a:rPr>
                        <a:t>CSRF</a:t>
                      </a:r>
                    </a:p>
                  </a:txBody>
                  <a:tcPr/>
                </a:tc>
                <a:tc>
                  <a:txBody>
                    <a:bodyPr/>
                    <a:lstStyle/>
                    <a:p>
                      <a:r>
                        <a:rPr lang="en-US" sz="1050" dirty="0">
                          <a:latin typeface="Segoe UI" panose="020B0502040204020203" pitchFamily="34" charset="0"/>
                          <a:cs typeface="Segoe UI" panose="020B0502040204020203" pitchFamily="34" charset="0"/>
                        </a:rPr>
                        <a:t>Cross-Site Request Forgery</a:t>
                      </a:r>
                    </a:p>
                  </a:txBody>
                  <a:tcPr/>
                </a:tc>
                <a:extLst>
                  <a:ext uri="{0D108BD9-81ED-4DB2-BD59-A6C34878D82A}">
                    <a16:rowId xmlns:a16="http://schemas.microsoft.com/office/drawing/2014/main" val="3103029263"/>
                  </a:ext>
                </a:extLst>
              </a:tr>
              <a:tr h="336801">
                <a:tc>
                  <a:txBody>
                    <a:bodyPr/>
                    <a:lstStyle/>
                    <a:p>
                      <a:r>
                        <a:rPr lang="en-US" sz="1050" dirty="0">
                          <a:latin typeface="Segoe UI" panose="020B0502040204020203" pitchFamily="34" charset="0"/>
                          <a:cs typeface="Segoe UI" panose="020B0502040204020203" pitchFamily="34" charset="0"/>
                        </a:rPr>
                        <a:t>OWASP</a:t>
                      </a:r>
                    </a:p>
                  </a:txBody>
                  <a:tcPr/>
                </a:tc>
                <a:tc>
                  <a:txBody>
                    <a:bodyPr/>
                    <a:lstStyle/>
                    <a:p>
                      <a:r>
                        <a:rPr lang="en-US" sz="1050" dirty="0">
                          <a:latin typeface="Segoe UI" panose="020B0502040204020203" pitchFamily="34" charset="0"/>
                          <a:cs typeface="Segoe UI" panose="020B0502040204020203" pitchFamily="34" charset="0"/>
                        </a:rPr>
                        <a:t>Open Web Application Security Project</a:t>
                      </a:r>
                    </a:p>
                  </a:txBody>
                  <a:tcPr/>
                </a:tc>
                <a:extLst>
                  <a:ext uri="{0D108BD9-81ED-4DB2-BD59-A6C34878D82A}">
                    <a16:rowId xmlns:a16="http://schemas.microsoft.com/office/drawing/2014/main" val="2587041438"/>
                  </a:ext>
                </a:extLst>
              </a:tr>
              <a:tr h="336801">
                <a:tc>
                  <a:txBody>
                    <a:bodyPr/>
                    <a:lstStyle/>
                    <a:p>
                      <a:r>
                        <a:rPr lang="en-US" sz="1050" dirty="0">
                          <a:latin typeface="Segoe UI" panose="020B0502040204020203" pitchFamily="34" charset="0"/>
                          <a:cs typeface="Segoe UI" panose="020B0502040204020203" pitchFamily="34" charset="0"/>
                        </a:rPr>
                        <a:t>ALM</a:t>
                      </a:r>
                    </a:p>
                  </a:txBody>
                  <a:tcPr/>
                </a:tc>
                <a:tc>
                  <a:txBody>
                    <a:bodyPr/>
                    <a:lstStyle/>
                    <a:p>
                      <a:r>
                        <a:rPr lang="en-US" sz="1050" dirty="0">
                          <a:latin typeface="Segoe UI" panose="020B0502040204020203" pitchFamily="34" charset="0"/>
                          <a:cs typeface="Segoe UI" panose="020B0502040204020203" pitchFamily="34" charset="0"/>
                        </a:rPr>
                        <a:t>Application Lifecycle Management </a:t>
                      </a:r>
                    </a:p>
                  </a:txBody>
                  <a:tcPr/>
                </a:tc>
                <a:extLst>
                  <a:ext uri="{0D108BD9-81ED-4DB2-BD59-A6C34878D82A}">
                    <a16:rowId xmlns:a16="http://schemas.microsoft.com/office/drawing/2014/main" val="3764869850"/>
                  </a:ext>
                </a:extLst>
              </a:tr>
              <a:tr h="336801">
                <a:tc>
                  <a:txBody>
                    <a:bodyPr/>
                    <a:lstStyle/>
                    <a:p>
                      <a:r>
                        <a:rPr lang="en-US" sz="1050" dirty="0">
                          <a:latin typeface="Segoe UI" panose="020B0502040204020203" pitchFamily="34" charset="0"/>
                          <a:cs typeface="Segoe UI" panose="020B0502040204020203" pitchFamily="34" charset="0"/>
                        </a:rPr>
                        <a:t>NVD</a:t>
                      </a:r>
                    </a:p>
                  </a:txBody>
                  <a:tcPr/>
                </a:tc>
                <a:tc>
                  <a:txBody>
                    <a:bodyPr/>
                    <a:lstStyle/>
                    <a:p>
                      <a:r>
                        <a:rPr lang="en-US" sz="1050" dirty="0">
                          <a:latin typeface="Segoe UI" panose="020B0502040204020203" pitchFamily="34" charset="0"/>
                          <a:cs typeface="Segoe UI" panose="020B0502040204020203" pitchFamily="34" charset="0"/>
                        </a:rPr>
                        <a:t>National vulnerability Database (NVD)</a:t>
                      </a:r>
                    </a:p>
                  </a:txBody>
                  <a:tcPr/>
                </a:tc>
                <a:extLst>
                  <a:ext uri="{0D108BD9-81ED-4DB2-BD59-A6C34878D82A}">
                    <a16:rowId xmlns:a16="http://schemas.microsoft.com/office/drawing/2014/main" val="1383980263"/>
                  </a:ext>
                </a:extLst>
              </a:tr>
              <a:tr h="336801">
                <a:tc>
                  <a:txBody>
                    <a:bodyPr/>
                    <a:lstStyle/>
                    <a:p>
                      <a:r>
                        <a:rPr lang="en-US" sz="1050" dirty="0">
                          <a:latin typeface="Segoe UI" panose="020B0502040204020203" pitchFamily="34" charset="0"/>
                          <a:cs typeface="Segoe UI" panose="020B0502040204020203" pitchFamily="34" charset="0"/>
                        </a:rPr>
                        <a:t>IIS</a:t>
                      </a:r>
                    </a:p>
                  </a:txBody>
                  <a:tcPr/>
                </a:tc>
                <a:tc>
                  <a:txBody>
                    <a:bodyPr/>
                    <a:lstStyle/>
                    <a:p>
                      <a:r>
                        <a:rPr lang="en-US" sz="1050" dirty="0">
                          <a:latin typeface="Segoe UI" panose="020B0502040204020203" pitchFamily="34" charset="0"/>
                          <a:cs typeface="Segoe UI" panose="020B0502040204020203" pitchFamily="34" charset="0"/>
                        </a:rPr>
                        <a:t>Internet Information Services</a:t>
                      </a:r>
                    </a:p>
                  </a:txBody>
                  <a:tcPr/>
                </a:tc>
                <a:extLst>
                  <a:ext uri="{0D108BD9-81ED-4DB2-BD59-A6C34878D82A}">
                    <a16:rowId xmlns:a16="http://schemas.microsoft.com/office/drawing/2014/main" val="3503148866"/>
                  </a:ext>
                </a:extLst>
              </a:tr>
              <a:tr h="336801">
                <a:tc>
                  <a:txBody>
                    <a:bodyPr/>
                    <a:lstStyle/>
                    <a:p>
                      <a:r>
                        <a:rPr lang="en-US" sz="1050" dirty="0">
                          <a:latin typeface="Segoe UI" panose="020B0502040204020203" pitchFamily="34" charset="0"/>
                          <a:cs typeface="Segoe UI" panose="020B0502040204020203" pitchFamily="34" charset="0"/>
                        </a:rPr>
                        <a:t>DAL</a:t>
                      </a:r>
                    </a:p>
                  </a:txBody>
                  <a:tcPr/>
                </a:tc>
                <a:tc>
                  <a:txBody>
                    <a:bodyPr/>
                    <a:lstStyle/>
                    <a:p>
                      <a:r>
                        <a:rPr lang="en-US" sz="1050" dirty="0">
                          <a:latin typeface="Segoe UI" panose="020B0502040204020203" pitchFamily="34" charset="0"/>
                          <a:cs typeface="Segoe UI" panose="020B0502040204020203" pitchFamily="34" charset="0"/>
                        </a:rPr>
                        <a:t>Data Access Layer</a:t>
                      </a:r>
                    </a:p>
                  </a:txBody>
                  <a:tcPr/>
                </a:tc>
                <a:extLst>
                  <a:ext uri="{0D108BD9-81ED-4DB2-BD59-A6C34878D82A}">
                    <a16:rowId xmlns:a16="http://schemas.microsoft.com/office/drawing/2014/main" val="3103058959"/>
                  </a:ext>
                </a:extLst>
              </a:tr>
              <a:tr h="336801">
                <a:tc>
                  <a:txBody>
                    <a:bodyPr/>
                    <a:lstStyle/>
                    <a:p>
                      <a:r>
                        <a:rPr lang="en-US" sz="1050" dirty="0">
                          <a:latin typeface="Segoe UI" panose="020B0502040204020203" pitchFamily="34" charset="0"/>
                          <a:cs typeface="Segoe UI" panose="020B0502040204020203" pitchFamily="34" charset="0"/>
                        </a:rPr>
                        <a:t>CRUD</a:t>
                      </a:r>
                    </a:p>
                  </a:txBody>
                  <a:tcPr/>
                </a:tc>
                <a:tc>
                  <a:txBody>
                    <a:bodyPr/>
                    <a:lstStyle/>
                    <a:p>
                      <a:r>
                        <a:rPr lang="en-US" sz="1050" dirty="0">
                          <a:latin typeface="Segoe UI" panose="020B0502040204020203" pitchFamily="34" charset="0"/>
                          <a:cs typeface="Segoe UI" panose="020B0502040204020203" pitchFamily="34" charset="0"/>
                        </a:rPr>
                        <a:t>Create, Read, Update, and Delete</a:t>
                      </a:r>
                    </a:p>
                  </a:txBody>
                  <a:tcPr/>
                </a:tc>
                <a:extLst>
                  <a:ext uri="{0D108BD9-81ED-4DB2-BD59-A6C34878D82A}">
                    <a16:rowId xmlns:a16="http://schemas.microsoft.com/office/drawing/2014/main" val="2041103540"/>
                  </a:ext>
                </a:extLst>
              </a:tr>
            </a:tbl>
          </a:graphicData>
        </a:graphic>
      </p:graphicFrame>
    </p:spTree>
    <p:extLst>
      <p:ext uri="{BB962C8B-B14F-4D97-AF65-F5344CB8AC3E}">
        <p14:creationId xmlns:p14="http://schemas.microsoft.com/office/powerpoint/2010/main" val="41087966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Discuss how [Authorize] attribute works.</a:t>
            </a:r>
          </a:p>
          <a:p>
            <a:r>
              <a:rPr lang="en-US" dirty="0"/>
              <a:t>Discuss about the following uses:</a:t>
            </a:r>
          </a:p>
          <a:p>
            <a:pPr lvl="1"/>
            <a:r>
              <a:rPr lang="en-US" dirty="0"/>
              <a:t>[Authorize(Roles=“Administrator”)]</a:t>
            </a:r>
          </a:p>
          <a:p>
            <a:pPr lvl="1"/>
            <a:r>
              <a:rPr lang="en-US" dirty="0"/>
              <a:t>[Authorize(Roles=“Administrator, SuperAdmin”)]</a:t>
            </a:r>
          </a:p>
          <a:p>
            <a:pPr lvl="1"/>
            <a:r>
              <a:rPr lang="en-US" dirty="0"/>
              <a:t>[Authorize(Users=“User1, User2”, Roles=“SuperAdmin”)]</a:t>
            </a:r>
          </a:p>
          <a:p>
            <a:endParaRPr lang="en-US" dirty="0"/>
          </a:p>
          <a:p>
            <a:r>
              <a:rPr lang="en-US" dirty="0"/>
              <a:t>In the same way, we can also restrict access to multiple users only.</a:t>
            </a:r>
          </a:p>
          <a:p>
            <a:endParaRPr lang="en-US" dirty="0"/>
          </a:p>
          <a:p>
            <a:r>
              <a:rPr lang="en-US" dirty="0"/>
              <a:t>Multiple Roles/Users listed in ONE [Authorize] are logically OR-ed.  In order to signify a logical AND, you must stack multiple [Authorize] Attributes, e.g., in order to require that you are an Administrator AND a Executive you must go like this:</a:t>
            </a:r>
          </a:p>
          <a:p>
            <a:pPr lvl="1"/>
            <a:r>
              <a:rPr lang="en-US" dirty="0"/>
              <a:t>[Authorize(Roles = “Administrator”), Authorize(Roles = “Executive”)]</a:t>
            </a:r>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32276860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Discuss how [Authorize] attribute works.</a:t>
            </a:r>
          </a:p>
          <a:p>
            <a:r>
              <a:rPr lang="en-US" dirty="0"/>
              <a:t>Discuss about the following uses:</a:t>
            </a:r>
          </a:p>
          <a:p>
            <a:pPr lvl="1"/>
            <a:r>
              <a:rPr lang="en-US" dirty="0"/>
              <a:t>[Authorize(Roles=“Administrator”)]</a:t>
            </a:r>
          </a:p>
          <a:p>
            <a:pPr lvl="1"/>
            <a:r>
              <a:rPr lang="en-US" dirty="0"/>
              <a:t>[Authorize(Roles=“Administrator, SuperAdmin”)]</a:t>
            </a:r>
          </a:p>
          <a:p>
            <a:pPr lvl="1"/>
            <a:r>
              <a:rPr lang="en-US" dirty="0"/>
              <a:t>[Authorize(Users=“User1, User2”, Roles=“SuperAdmin”)]</a:t>
            </a:r>
          </a:p>
          <a:p>
            <a:endParaRPr lang="en-US" dirty="0"/>
          </a:p>
          <a:p>
            <a:r>
              <a:rPr lang="en-US" dirty="0"/>
              <a:t>In the same way, we can also restrict access to multiple users only.</a:t>
            </a:r>
          </a:p>
          <a:p>
            <a:endParaRPr lang="en-US" dirty="0"/>
          </a:p>
          <a:p>
            <a:r>
              <a:rPr lang="en-US" dirty="0"/>
              <a:t>Multiple Roles/Users listed in ONE [Authorize] are logically OR-ed.  In order to signify a logical AND, you must stack multiple [Authorize] Attributes, e.g., in order to require that you are an Administrator AND a Executive you must go like this:</a:t>
            </a:r>
          </a:p>
          <a:p>
            <a:pPr lvl="1"/>
            <a:r>
              <a:rPr lang="en-US" dirty="0"/>
              <a:t>[Authorize(Roles = “Administrator”), Authorize(Roles = “Executive”)]</a:t>
            </a:r>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1143821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Discuss how [Authorize] attribute works.</a:t>
            </a:r>
          </a:p>
          <a:p>
            <a:r>
              <a:rPr lang="en-US" dirty="0"/>
              <a:t>Discuss about the following uses:</a:t>
            </a:r>
          </a:p>
          <a:p>
            <a:pPr lvl="1"/>
            <a:r>
              <a:rPr lang="en-US" dirty="0"/>
              <a:t>[Authorize(Roles=“Administrator”)]</a:t>
            </a:r>
          </a:p>
          <a:p>
            <a:pPr lvl="1"/>
            <a:r>
              <a:rPr lang="en-US" dirty="0"/>
              <a:t>[Authorize(Roles=“Administrator, SuperAdmin”)]</a:t>
            </a:r>
          </a:p>
          <a:p>
            <a:pPr lvl="1"/>
            <a:r>
              <a:rPr lang="en-US" dirty="0"/>
              <a:t>[Authorize(Users=“User1, User2”, Roles=“SuperAdmin”)]</a:t>
            </a:r>
          </a:p>
          <a:p>
            <a:endParaRPr lang="en-US" dirty="0"/>
          </a:p>
          <a:p>
            <a:r>
              <a:rPr lang="en-US" dirty="0"/>
              <a:t>In the same way, we can also restrict access to multiple users only.</a:t>
            </a:r>
          </a:p>
          <a:p>
            <a:endParaRPr lang="en-US" dirty="0"/>
          </a:p>
          <a:p>
            <a:r>
              <a:rPr lang="en-US" dirty="0"/>
              <a:t>Multiple Roles/Users listed in ONE [Authorize] are logically OR-ed.  In order to signify a logical AND, you must stack multiple [Authorize] Attributes, e.g., in order to require that you are an Administrator AND a Executive you must go like this:</a:t>
            </a:r>
          </a:p>
          <a:p>
            <a:pPr lvl="1"/>
            <a:r>
              <a:rPr lang="en-US" dirty="0"/>
              <a:t>[Authorize(Roles = “Administrator”), Authorize(Roles = “Executive”)]</a:t>
            </a:r>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732397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No real return value.  We either complete the task without marking it succeeded or we return </a:t>
            </a:r>
            <a:r>
              <a:rPr lang="en-US" dirty="0" err="1"/>
              <a:t>context.Succeed</a:t>
            </a:r>
            <a:r>
              <a:rPr lang="en-US" dirty="0"/>
              <a:t>(requirement) which also completes the task</a:t>
            </a:r>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16547241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Note that we registered our authorization handler with the services container (this is a requirement)</a:t>
            </a:r>
          </a:p>
          <a:p>
            <a:r>
              <a:rPr lang="en-US" dirty="0"/>
              <a:t>This whole process can be done as a lambda expression if you’d rather </a:t>
            </a:r>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375175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31447475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normAutofit fontScale="92500" lnSpcReduction="20000"/>
          </a:bodyPr>
          <a:lstStyle/>
          <a:p>
            <a:r>
              <a:rPr lang="en-US" dirty="0"/>
              <a:t>Create an asp.net core v3.1 </a:t>
            </a:r>
            <a:r>
              <a:rPr lang="en-US" dirty="0" err="1"/>
              <a:t>mvc</a:t>
            </a:r>
            <a:r>
              <a:rPr lang="en-US" dirty="0"/>
              <a:t> application</a:t>
            </a:r>
          </a:p>
          <a:p>
            <a:endParaRPr lang="en-US" dirty="0"/>
          </a:p>
          <a:p>
            <a:r>
              <a:rPr lang="en-US" dirty="0"/>
              <a:t>Show </a:t>
            </a:r>
            <a:r>
              <a:rPr lang="en-US" dirty="0" err="1"/>
              <a:t>Startup.cs</a:t>
            </a:r>
            <a:r>
              <a:rPr lang="en-US" dirty="0"/>
              <a:t> methods </a:t>
            </a:r>
          </a:p>
          <a:p>
            <a:pPr lvl="1"/>
            <a:r>
              <a:rPr lang="en-US" dirty="0" err="1"/>
              <a:t>ConfigureServices</a:t>
            </a:r>
            <a:r>
              <a:rPr lang="en-US" dirty="0"/>
              <a:t>() explain</a:t>
            </a:r>
          </a:p>
          <a:p>
            <a:pPr lvl="2"/>
            <a:r>
              <a:rPr lang="en-US" sz="1800" dirty="0" err="1">
                <a:solidFill>
                  <a:srgbClr val="000000"/>
                </a:solidFill>
                <a:latin typeface="Consolas" panose="020B0609020204030204" pitchFamily="49" charset="0"/>
              </a:rPr>
              <a:t>services.AddDefaultIdentity</a:t>
            </a:r>
            <a:endParaRPr lang="en-US" dirty="0"/>
          </a:p>
          <a:p>
            <a:pPr lvl="1"/>
            <a:r>
              <a:rPr lang="en-US" dirty="0"/>
              <a:t>Configure() and explain </a:t>
            </a:r>
          </a:p>
          <a:p>
            <a:pPr lvl="2"/>
            <a:r>
              <a:rPr lang="en-US" sz="1800" dirty="0" err="1">
                <a:solidFill>
                  <a:srgbClr val="000000"/>
                </a:solidFill>
                <a:latin typeface="Consolas" panose="020B0609020204030204" pitchFamily="49" charset="0"/>
              </a:rPr>
              <a:t>app.UseAuthentication</a:t>
            </a:r>
            <a:r>
              <a:rPr lang="en-US" sz="1800" dirty="0">
                <a:solidFill>
                  <a:srgbClr val="000000"/>
                </a:solidFill>
                <a:latin typeface="Consolas" panose="020B0609020204030204" pitchFamily="49" charset="0"/>
              </a:rPr>
              <a:t>();</a:t>
            </a:r>
          </a:p>
          <a:p>
            <a:pPr lvl="2"/>
            <a:r>
              <a:rPr lang="en-US" sz="1800" dirty="0" err="1">
                <a:solidFill>
                  <a:srgbClr val="000000"/>
                </a:solidFill>
                <a:latin typeface="Consolas" panose="020B0609020204030204" pitchFamily="49" charset="0"/>
              </a:rPr>
              <a:t>app.UseAuthorization</a:t>
            </a:r>
            <a:r>
              <a:rPr lang="en-US" sz="1800" dirty="0">
                <a:solidFill>
                  <a:srgbClr val="000000"/>
                </a:solidFill>
                <a:latin typeface="Consolas" panose="020B0609020204030204" pitchFamily="49" charset="0"/>
              </a:rPr>
              <a:t>();</a:t>
            </a:r>
          </a:p>
          <a:p>
            <a:endParaRPr lang="en-US" dirty="0"/>
          </a:p>
          <a:p>
            <a:r>
              <a:rPr lang="en-US" dirty="0"/>
              <a:t>Show Areas and Identity content</a:t>
            </a:r>
          </a:p>
          <a:p>
            <a:endParaRPr lang="en-US" dirty="0"/>
          </a:p>
          <a:p>
            <a:r>
              <a:rPr lang="en-US" dirty="0"/>
              <a:t>Show </a:t>
            </a:r>
            <a:r>
              <a:rPr lang="en-US" b="1" dirty="0" err="1"/>
              <a:t>ApplicationDbContext.cs</a:t>
            </a:r>
            <a:r>
              <a:rPr lang="en-US" dirty="0"/>
              <a:t> and explain how it uses </a:t>
            </a:r>
            <a:r>
              <a:rPr lang="en-US" sz="1800" dirty="0" err="1">
                <a:solidFill>
                  <a:srgbClr val="000000"/>
                </a:solidFill>
                <a:latin typeface="Consolas" panose="020B0609020204030204" pitchFamily="49" charset="0"/>
              </a:rPr>
              <a:t>IdentityDbContext</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Show the </a:t>
            </a:r>
            <a:r>
              <a:rPr lang="en-US" sz="1800" b="1" dirty="0" err="1">
                <a:solidFill>
                  <a:srgbClr val="A31515"/>
                </a:solidFill>
                <a:latin typeface="Consolas" panose="020B0609020204030204" pitchFamily="49" charset="0"/>
              </a:rPr>
              <a:t>aspnet-identitymvc</a:t>
            </a:r>
            <a:r>
              <a:rPr lang="en-US" sz="1800" dirty="0">
                <a:solidFill>
                  <a:srgbClr val="000000"/>
                </a:solidFill>
                <a:latin typeface="Consolas" panose="020B0609020204030204" pitchFamily="49" charset="0"/>
              </a:rPr>
              <a:t> database and the schema that supports asp.net identity.</a:t>
            </a:r>
          </a:p>
          <a:p>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If time allows, add some security features like Password Recovery, Two factor authentication, </a:t>
            </a:r>
            <a:r>
              <a:rPr lang="en-US" sz="1800" dirty="0" err="1">
                <a:solidFill>
                  <a:srgbClr val="000000"/>
                </a:solidFill>
                <a:latin typeface="Consolas" panose="020B0609020204030204" pitchFamily="49" charset="0"/>
              </a:rPr>
              <a:t>etc</a:t>
            </a:r>
            <a:endParaRPr lang="en-US" dirty="0"/>
          </a:p>
          <a:p>
            <a:pPr lvl="2"/>
            <a:endParaRPr lang="en-US" sz="1800" dirty="0">
              <a:solidFill>
                <a:srgbClr val="000000"/>
              </a:solidFill>
              <a:latin typeface="Consolas" panose="020B0609020204030204" pitchFamily="49" charset="0"/>
            </a:endParaRPr>
          </a:p>
          <a:p>
            <a:pPr lvl="1"/>
            <a:endParaRPr lang="en-US" dirty="0"/>
          </a:p>
        </p:txBody>
      </p:sp>
    </p:spTree>
    <p:extLst>
      <p:ext uri="{BB962C8B-B14F-4D97-AF65-F5344CB8AC3E}">
        <p14:creationId xmlns:p14="http://schemas.microsoft.com/office/powerpoint/2010/main" val="36720990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6" name="Notes Placeholder 5"/>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36093577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r>
              <a:rPr lang="en-US" dirty="0"/>
              <a:t>OAuth2.0 is not an authentication protocol and only designed for consent and not designed for the user authentication. </a:t>
            </a:r>
          </a:p>
          <a:p>
            <a:r>
              <a:rPr lang="en-US" dirty="0"/>
              <a:t>OpenID Connect is an authentication protocol and based on OAuth2.0 </a:t>
            </a:r>
          </a:p>
          <a:p>
            <a:r>
              <a:rPr lang="en-US" dirty="0"/>
              <a:t>All Social authentication channels like Google, Facebook, Twitter etc. have their own versions of how to use OAuth for authentication. If you are a developer and you get many different ways of doing something is a pain. Here comes OpenID Connect that added the identity layer on top of OAuth and provide a standard that industry can use. </a:t>
            </a:r>
          </a:p>
          <a:p>
            <a:r>
              <a:rPr lang="en-US" dirty="0"/>
              <a:t>OpenID Connect is a standard way of using OAuth for authentication</a:t>
            </a:r>
          </a:p>
          <a:p>
            <a:r>
              <a:rPr lang="en-US" dirty="0"/>
              <a:t>OIDC verifies person’s identity and OAuth verifies person’s attributes</a:t>
            </a:r>
          </a:p>
        </p:txBody>
      </p:sp>
    </p:spTree>
    <p:extLst>
      <p:ext uri="{BB962C8B-B14F-4D97-AF65-F5344CB8AC3E}">
        <p14:creationId xmlns:p14="http://schemas.microsoft.com/office/powerpoint/2010/main" val="13436408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72583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module includes the following sections:</a:t>
            </a:r>
          </a:p>
          <a:p>
            <a:pPr lvl="1"/>
            <a:r>
              <a:rPr lang="en-US" dirty="0"/>
              <a:t>Section 1: </a:t>
            </a:r>
            <a:r>
              <a:rPr lang="en-US" altLang="en-US" dirty="0"/>
              <a:t>Security Fundamentals</a:t>
            </a:r>
          </a:p>
          <a:p>
            <a:pPr lvl="1"/>
            <a:r>
              <a:rPr lang="en-US" dirty="0"/>
              <a:t>Section 2: ASP.NET Identity</a:t>
            </a:r>
          </a:p>
          <a:p>
            <a:pPr lvl="1"/>
            <a:r>
              <a:rPr lang="en-US" dirty="0"/>
              <a:t>Section 3: Security Threats and Defenses</a:t>
            </a:r>
          </a:p>
          <a:p>
            <a:pPr lvl="1"/>
            <a:r>
              <a:rPr lang="en-US" altLang="en-US" dirty="0"/>
              <a:t>Section 4: Trending Web Attacks</a:t>
            </a:r>
            <a:endParaRPr lang="en-US" dirty="0"/>
          </a:p>
          <a:p>
            <a:endParaRPr lang="en-US" dirty="0"/>
          </a:p>
        </p:txBody>
      </p:sp>
      <p:sp>
        <p:nvSpPr>
          <p:cNvPr id="10" name="Slide Image Placeholder 9"/>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22757592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18579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051890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r>
              <a:rPr lang="en-US" dirty="0"/>
              <a:t>OAuth only provides Access Token so there is no way from where the user information can be retrieved from</a:t>
            </a:r>
          </a:p>
          <a:p>
            <a:r>
              <a:rPr lang="en-US" dirty="0"/>
              <a:t>OIDC provides Access token plus ID token. ID token contains the user information </a:t>
            </a:r>
          </a:p>
          <a:p>
            <a:r>
              <a:rPr lang="en-US" sz="1050" b="0" i="0" kern="1200" dirty="0">
                <a:solidFill>
                  <a:schemeClr val="tx1"/>
                </a:solidFill>
                <a:effectLst/>
                <a:latin typeface="Segoe UI" panose="020B0502040204020203" pitchFamily="34" charset="0"/>
                <a:ea typeface="+mn-ea"/>
                <a:cs typeface="Segoe UI" panose="020B0502040204020203" pitchFamily="34" charset="0"/>
              </a:rPr>
              <a:t>A Refresh Token is a special kind of token that can be used to obtain a renewed access token</a:t>
            </a:r>
            <a:endParaRPr lang="en-US" dirty="0"/>
          </a:p>
        </p:txBody>
      </p:sp>
    </p:spTree>
    <p:extLst>
      <p:ext uri="{BB962C8B-B14F-4D97-AF65-F5344CB8AC3E}">
        <p14:creationId xmlns:p14="http://schemas.microsoft.com/office/powerpoint/2010/main" val="5716452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b="1" dirty="0"/>
              <a:t>Demo Script: </a:t>
            </a:r>
          </a:p>
          <a:p>
            <a:pPr marL="171450" indent="-171450"/>
            <a:r>
              <a:rPr lang="en-US" b="0" dirty="0"/>
              <a:t>Sign in to Azure Portal and access your active directory</a:t>
            </a:r>
          </a:p>
          <a:p>
            <a:pPr marL="171450" indent="-171450"/>
            <a:r>
              <a:rPr lang="en-US" b="0" dirty="0"/>
              <a:t>Click on App Registration and create a new Application</a:t>
            </a:r>
          </a:p>
          <a:p>
            <a:pPr marL="171450" indent="-171450"/>
            <a:r>
              <a:rPr lang="en-US" b="0" dirty="0"/>
              <a:t>Specify the Name, Application Type as Web app/API and Sign-on URL as http://localhost:44371/signin-oidc</a:t>
            </a:r>
          </a:p>
          <a:p>
            <a:pPr marL="171450" indent="-171450"/>
            <a:r>
              <a:rPr lang="en-US" b="0" dirty="0"/>
              <a:t>Select create to register the app</a:t>
            </a:r>
          </a:p>
          <a:p>
            <a:pPr marL="171450" indent="-171450"/>
            <a:r>
              <a:rPr lang="en-US" b="0" dirty="0"/>
              <a:t>Go to properties blade and set the Logout URL to http://localhost:44371/signout-oidc and select save</a:t>
            </a:r>
          </a:p>
          <a:p>
            <a:pPr marL="171450" indent="-171450"/>
            <a:r>
              <a:rPr lang="en-US" b="0" dirty="0"/>
              <a:t>Note the Tenant ID (from the Endpoints blade, it’s a GUID defined in multiple endpoint URLs. All are same so note any one)</a:t>
            </a:r>
          </a:p>
          <a:p>
            <a:pPr marL="171450" indent="-171450"/>
            <a:r>
              <a:rPr lang="en-US" b="0" dirty="0"/>
              <a:t>Note the App ID URI base URL </a:t>
            </a:r>
          </a:p>
          <a:p>
            <a:pPr marL="171450" indent="-171450"/>
            <a:r>
              <a:rPr lang="en-US" b="0" dirty="0"/>
              <a:t>Note the Application ID (Client ID) </a:t>
            </a:r>
          </a:p>
          <a:p>
            <a:pPr marL="171450" indent="-171450"/>
            <a:r>
              <a:rPr lang="en-US" b="0" dirty="0"/>
              <a:t>Open Visual Studio and go to the </a:t>
            </a:r>
            <a:r>
              <a:rPr lang="en-US" b="0" dirty="0" err="1"/>
              <a:t>AADAuthOIDCDemo</a:t>
            </a:r>
            <a:r>
              <a:rPr lang="en-US" b="0" dirty="0"/>
              <a:t> project </a:t>
            </a:r>
          </a:p>
          <a:p>
            <a:pPr marL="344488" lvl="1" indent="-171450"/>
            <a:r>
              <a:rPr lang="en-US" b="0" dirty="0"/>
              <a:t>Walk through the </a:t>
            </a:r>
            <a:r>
              <a:rPr lang="en-US" b="0" dirty="0" err="1"/>
              <a:t>Startup.cs</a:t>
            </a:r>
            <a:r>
              <a:rPr lang="en-US" b="0" dirty="0"/>
              <a:t>, Extensions classes and </a:t>
            </a:r>
            <a:r>
              <a:rPr lang="en-US" b="0" dirty="0" err="1"/>
              <a:t>appsettings</a:t>
            </a:r>
            <a:r>
              <a:rPr lang="en-US" b="0" dirty="0"/>
              <a:t>. </a:t>
            </a:r>
          </a:p>
          <a:p>
            <a:pPr marL="344488" lvl="1" indent="-171450"/>
            <a:r>
              <a:rPr lang="en-US" b="0" dirty="0"/>
              <a:t>Update the Domain, </a:t>
            </a:r>
            <a:r>
              <a:rPr lang="en-US" b="0" dirty="0" err="1"/>
              <a:t>TenantID</a:t>
            </a:r>
            <a:r>
              <a:rPr lang="en-US" b="0" dirty="0"/>
              <a:t>, ClientID as per your AAD configuration</a:t>
            </a:r>
          </a:p>
          <a:p>
            <a:pPr marL="171450" lvl="0" indent="-171450"/>
            <a:r>
              <a:rPr lang="en-US" b="0" dirty="0"/>
              <a:t>Run the project, it will prompt to enter AAD credentials and finally login. </a:t>
            </a:r>
          </a:p>
          <a:p>
            <a:pPr marL="344488" lvl="1" indent="-171450"/>
            <a:endParaRPr lang="en-US" b="0" dirty="0"/>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6836969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6" name="Notes Placeholder 5"/>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22439940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31364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12510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415283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48639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r>
              <a:rPr lang="en-US" dirty="0"/>
              <a:t>Note that this is the same pattern for nearly all external providers, Facebook, Google, etc., included</a:t>
            </a:r>
          </a:p>
          <a:p>
            <a:r>
              <a:rPr lang="en-US" dirty="0"/>
              <a:t>Can be extended to protect Backend APIs and impersonate users through tiered applications</a:t>
            </a:r>
          </a:p>
        </p:txBody>
      </p:sp>
    </p:spTree>
    <p:extLst>
      <p:ext uri="{BB962C8B-B14F-4D97-AF65-F5344CB8AC3E}">
        <p14:creationId xmlns:p14="http://schemas.microsoft.com/office/powerpoint/2010/main" val="2578924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6" name="Slide Image Placeholder 5"/>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31604701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project created has the following code in Startup which reads the configuration values from a secret store. As a best practice, it is not recommended to store the secrets in a configuration file in the application since they can be checked into source control which may be publicly accessible</a:t>
            </a:r>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16673887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r>
              <a:rPr lang="en-US" dirty="0"/>
              <a:t>https://docs.microsoft.com/en-us/aspnet/core/security/authentication/social/facebook-logins?tabs=aspnetcore2x</a:t>
            </a:r>
          </a:p>
          <a:p>
            <a:endParaRPr lang="en-US" dirty="0"/>
          </a:p>
          <a:p>
            <a:endParaRPr lang="en-US" dirty="0"/>
          </a:p>
        </p:txBody>
      </p:sp>
    </p:spTree>
    <p:extLst>
      <p:ext uri="{BB962C8B-B14F-4D97-AF65-F5344CB8AC3E}">
        <p14:creationId xmlns:p14="http://schemas.microsoft.com/office/powerpoint/2010/main" val="25715190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b="1" dirty="0"/>
              <a:t>Demo Script: </a:t>
            </a:r>
          </a:p>
          <a:p>
            <a:pPr marL="171450" indent="-171450"/>
            <a:r>
              <a:rPr lang="en-US" b="0" dirty="0"/>
              <a:t>Authentication using Facebook middleware</a:t>
            </a:r>
          </a:p>
          <a:p>
            <a:pPr marL="0" indent="0">
              <a:buNone/>
            </a:pPr>
            <a:endParaRPr lang="en-US" b="0" dirty="0"/>
          </a:p>
          <a:p>
            <a:pPr marL="0" indent="0">
              <a:buNone/>
            </a:pPr>
            <a:r>
              <a:rPr lang="en-US" b="0" dirty="0"/>
              <a:t>https://docs.asp.net/en/latest/security/authentication/sociallogins.html</a:t>
            </a:r>
          </a:p>
          <a:p>
            <a:pPr marL="0" indent="0">
              <a:buNone/>
            </a:pPr>
            <a:endParaRPr lang="en-US" b="0" dirty="0"/>
          </a:p>
          <a:p>
            <a:pPr marL="0" indent="0">
              <a:buNone/>
            </a:pPr>
            <a:r>
              <a:rPr lang="en-US" b="0" dirty="0"/>
              <a:t>OR </a:t>
            </a:r>
          </a:p>
          <a:p>
            <a:pPr marL="0" indent="0">
              <a:buNone/>
            </a:pPr>
            <a:endParaRPr lang="en-US" b="0" dirty="0"/>
          </a:p>
          <a:p>
            <a:pPr marL="0" indent="0">
              <a:buNone/>
            </a:pPr>
            <a:r>
              <a:rPr lang="en-US" b="0" dirty="0"/>
              <a:t>Demo script on the next slide.</a:t>
            </a:r>
            <a:endParaRPr lang="en-US" dirty="0"/>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26923470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593196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6" name="Notes Placeholder 5"/>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5109365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44369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90147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236016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6" name="Slide Image Placeholder 5"/>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15465539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r>
              <a:rPr lang="en-US" dirty="0"/>
              <a:t>Secret Manager</a:t>
            </a:r>
          </a:p>
          <a:p>
            <a:r>
              <a:rPr lang="en-US" dirty="0">
                <a:hlinkClick r:id="rId3"/>
              </a:rPr>
              <a:t>https://docs.microsoft.com/en-us/aspnet/core/security/app-secrets?view=aspnetcore-3.1&amp;tabs=windows</a:t>
            </a:r>
            <a:endParaRPr lang="en-US" dirty="0"/>
          </a:p>
          <a:p>
            <a:endParaRPr lang="en-US" dirty="0"/>
          </a:p>
          <a:p>
            <a:r>
              <a:rPr lang="en-US" dirty="0"/>
              <a:t>Azure Vault</a:t>
            </a:r>
          </a:p>
          <a:p>
            <a:r>
              <a:rPr lang="en-US" dirty="0">
                <a:hlinkClick r:id="rId4"/>
              </a:rPr>
              <a:t>https://docs.microsoft.com/en-us/aspnet/core/security/key-vault-configuration?view=aspnetcore-3.1</a:t>
            </a:r>
            <a:endParaRPr lang="en-US" dirty="0"/>
          </a:p>
        </p:txBody>
      </p:sp>
    </p:spTree>
    <p:extLst>
      <p:ext uri="{BB962C8B-B14F-4D97-AF65-F5344CB8AC3E}">
        <p14:creationId xmlns:p14="http://schemas.microsoft.com/office/powerpoint/2010/main" val="2044778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normAutofit fontScale="92500" lnSpcReduction="20000"/>
          </a:bodyPr>
          <a:lstStyle/>
          <a:p>
            <a:r>
              <a:rPr lang="en-US" dirty="0">
                <a:hlinkClick r:id="rId3"/>
              </a:rPr>
              <a:t>https://searchsecurity.techtarget.com/definition/security</a:t>
            </a:r>
            <a:endParaRPr lang="en-US" dirty="0"/>
          </a:p>
          <a:p>
            <a:endParaRPr lang="en-US" dirty="0">
              <a:hlinkClick r:id="rId4"/>
            </a:endParaRPr>
          </a:p>
          <a:p>
            <a:r>
              <a:rPr lang="en-US" dirty="0">
                <a:hlinkClick r:id="rId4"/>
              </a:rPr>
              <a:t>https://www.nist.gov/cyberframework/online-learning/five-functions</a:t>
            </a:r>
            <a:endParaRPr lang="en-US" dirty="0"/>
          </a:p>
          <a:p>
            <a:endParaRPr lang="en-US" dirty="0"/>
          </a:p>
          <a:p>
            <a:pPr algn="l"/>
            <a:r>
              <a:rPr lang="en-US" b="1" i="0" dirty="0">
                <a:solidFill>
                  <a:srgbClr val="000000"/>
                </a:solidFill>
                <a:effectLst/>
                <a:latin typeface="Source Sans Pro Web"/>
              </a:rPr>
              <a:t>Identify</a:t>
            </a:r>
          </a:p>
          <a:p>
            <a:pPr marL="0" indent="0" algn="l">
              <a:buNone/>
            </a:pPr>
            <a:r>
              <a:rPr lang="en-US" b="0" i="0" dirty="0">
                <a:solidFill>
                  <a:srgbClr val="000000"/>
                </a:solidFill>
                <a:effectLst/>
                <a:latin typeface="Source Sans Pro Web"/>
              </a:rPr>
              <a:t>The Identify Function assists in developing an organizational understanding to managing cybersecurity risk to systems, people, assets, data, and capabilities. Understanding the business context, the resources that support critical functions, and the related cybersecurity risks enables an organization to focus and prioritize its efforts, consistent with its risk management strategy and business needs.</a:t>
            </a:r>
          </a:p>
          <a:p>
            <a:pPr marL="0" indent="0" algn="l">
              <a:buNone/>
            </a:pPr>
            <a:endParaRPr lang="en-US" b="0" i="0" dirty="0">
              <a:solidFill>
                <a:srgbClr val="000000"/>
              </a:solidFill>
              <a:effectLst/>
              <a:latin typeface="Source Sans Pro Web"/>
            </a:endParaRPr>
          </a:p>
          <a:p>
            <a:pPr algn="l"/>
            <a:r>
              <a:rPr lang="en-US" b="1" i="0" dirty="0">
                <a:solidFill>
                  <a:srgbClr val="000000"/>
                </a:solidFill>
                <a:effectLst/>
                <a:latin typeface="Source Sans Pro Web"/>
              </a:rPr>
              <a:t>Protect</a:t>
            </a:r>
          </a:p>
          <a:p>
            <a:pPr marL="0" indent="0" algn="l">
              <a:buNone/>
            </a:pPr>
            <a:r>
              <a:rPr lang="en-US" b="0" i="0" dirty="0">
                <a:solidFill>
                  <a:srgbClr val="000000"/>
                </a:solidFill>
                <a:effectLst/>
                <a:latin typeface="Source Sans Pro Web"/>
              </a:rPr>
              <a:t>The Protect Function outlines appropriate safeguards to ensure delivery of critical infrastructure services. The Protect Function supports the ability to limit or contain the impact of a potential cybersecurity event.</a:t>
            </a:r>
          </a:p>
          <a:p>
            <a:pPr marL="0" indent="0" algn="l">
              <a:buNone/>
            </a:pPr>
            <a:endParaRPr lang="en-US" b="0" i="0" dirty="0">
              <a:solidFill>
                <a:srgbClr val="000000"/>
              </a:solidFill>
              <a:effectLst/>
              <a:latin typeface="Source Sans Pro Web"/>
            </a:endParaRPr>
          </a:p>
          <a:p>
            <a:pPr algn="l"/>
            <a:r>
              <a:rPr lang="en-US" b="1" i="0" dirty="0">
                <a:solidFill>
                  <a:srgbClr val="000000"/>
                </a:solidFill>
                <a:effectLst/>
                <a:latin typeface="Source Sans Pro Web"/>
              </a:rPr>
              <a:t>Detect</a:t>
            </a:r>
          </a:p>
          <a:p>
            <a:pPr marL="0" indent="0" algn="l">
              <a:buNone/>
            </a:pPr>
            <a:r>
              <a:rPr lang="en-US" b="0" i="0" dirty="0">
                <a:solidFill>
                  <a:srgbClr val="000000"/>
                </a:solidFill>
                <a:effectLst/>
                <a:latin typeface="Source Sans Pro Web"/>
              </a:rPr>
              <a:t>The Detect Function defines the appropriate activities to identify the occurrence of a cybersecurity event. The Detect Function enables timely discovery of cybersecurity events.</a:t>
            </a:r>
          </a:p>
          <a:p>
            <a:pPr marL="0" indent="0" algn="l">
              <a:buNone/>
            </a:pPr>
            <a:endParaRPr lang="en-US" b="0" i="0" dirty="0">
              <a:solidFill>
                <a:srgbClr val="000000"/>
              </a:solidFill>
              <a:effectLst/>
              <a:latin typeface="Source Sans Pro Web"/>
            </a:endParaRPr>
          </a:p>
          <a:p>
            <a:pPr algn="l"/>
            <a:r>
              <a:rPr lang="en-US" b="1" i="0" dirty="0">
                <a:solidFill>
                  <a:srgbClr val="000000"/>
                </a:solidFill>
                <a:effectLst/>
                <a:latin typeface="Source Sans Pro Web"/>
              </a:rPr>
              <a:t>Respond</a:t>
            </a:r>
          </a:p>
          <a:p>
            <a:pPr marL="0" indent="0" algn="l">
              <a:buNone/>
            </a:pPr>
            <a:r>
              <a:rPr lang="en-US" b="0" i="0" dirty="0">
                <a:solidFill>
                  <a:srgbClr val="000000"/>
                </a:solidFill>
                <a:effectLst/>
                <a:latin typeface="Source Sans Pro Web"/>
              </a:rPr>
              <a:t>The Respond Function includes appropriate activities to take action regarding a detected cybersecurity incident. The Respond Function supports the ability to contain the impact of a potential cybersecurity incident.</a:t>
            </a:r>
          </a:p>
          <a:p>
            <a:pPr marL="0" indent="0" algn="l">
              <a:buNone/>
            </a:pPr>
            <a:endParaRPr lang="en-US" b="0" i="0" dirty="0">
              <a:solidFill>
                <a:srgbClr val="000000"/>
              </a:solidFill>
              <a:effectLst/>
              <a:latin typeface="Source Sans Pro Web"/>
            </a:endParaRPr>
          </a:p>
          <a:p>
            <a:pPr algn="l"/>
            <a:r>
              <a:rPr lang="en-US" b="1" i="0" dirty="0">
                <a:solidFill>
                  <a:srgbClr val="000000"/>
                </a:solidFill>
                <a:effectLst/>
                <a:latin typeface="Source Sans Pro Web"/>
              </a:rPr>
              <a:t>Recover</a:t>
            </a:r>
          </a:p>
          <a:p>
            <a:pPr marL="0" indent="0" algn="l">
              <a:buNone/>
            </a:pPr>
            <a:r>
              <a:rPr lang="en-US" b="0" i="0" dirty="0">
                <a:solidFill>
                  <a:srgbClr val="000000"/>
                </a:solidFill>
                <a:effectLst/>
                <a:latin typeface="Source Sans Pro Web"/>
              </a:rPr>
              <a:t>The Recover Function identifies appropriate activities to maintain plans for resilience and to restore any capabilities or services that were impaired due to a cybersecurity incident. The Recover Function supports timely recovery to normal operations to reduce the impact from a cybersecurity incident.</a:t>
            </a:r>
          </a:p>
          <a:p>
            <a:pPr marL="0" indent="0" algn="l">
              <a:buNone/>
            </a:pPr>
            <a:endParaRPr lang="en-US" b="0" i="0" dirty="0">
              <a:solidFill>
                <a:srgbClr val="000000"/>
              </a:solidFill>
              <a:effectLst/>
              <a:latin typeface="Source Sans Pro Web"/>
            </a:endParaRPr>
          </a:p>
          <a:p>
            <a:pPr marL="0" indent="0" algn="l">
              <a:buNone/>
            </a:pPr>
            <a:endParaRPr lang="en-US" b="0" i="0" dirty="0">
              <a:solidFill>
                <a:srgbClr val="000000"/>
              </a:solidFill>
              <a:effectLst/>
              <a:latin typeface="Source Sans Pro Web"/>
            </a:endParaRPr>
          </a:p>
          <a:p>
            <a:pPr marL="0" indent="0" algn="l">
              <a:buNone/>
            </a:pPr>
            <a:endParaRPr lang="en-US" b="0" i="0" dirty="0">
              <a:solidFill>
                <a:srgbClr val="000000"/>
              </a:solidFill>
              <a:effectLst/>
              <a:latin typeface="Source Sans Pro Web"/>
            </a:endParaRPr>
          </a:p>
          <a:p>
            <a:pPr marL="0" indent="0" algn="l">
              <a:buNone/>
            </a:pPr>
            <a:endParaRPr lang="en-US" b="0" i="0" dirty="0">
              <a:solidFill>
                <a:srgbClr val="000000"/>
              </a:solidFill>
              <a:effectLst/>
              <a:latin typeface="Source Sans Pro Web"/>
            </a:endParaRPr>
          </a:p>
          <a:p>
            <a:endParaRPr lang="en-US" dirty="0"/>
          </a:p>
        </p:txBody>
      </p:sp>
    </p:spTree>
    <p:extLst>
      <p:ext uri="{BB962C8B-B14F-4D97-AF65-F5344CB8AC3E}">
        <p14:creationId xmlns:p14="http://schemas.microsoft.com/office/powerpoint/2010/main" val="1604823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r>
              <a:rPr lang="en-US" dirty="0"/>
              <a:t>Create a new or reuse previous asp.net core 3.1 project</a:t>
            </a:r>
          </a:p>
          <a:p>
            <a:r>
              <a:rPr lang="en-US" dirty="0"/>
              <a:t>Add secret manager</a:t>
            </a:r>
          </a:p>
          <a:p>
            <a:r>
              <a:rPr lang="en-US" dirty="0"/>
              <a:t>Add secret</a:t>
            </a:r>
          </a:p>
          <a:p>
            <a:r>
              <a:rPr lang="en-US" dirty="0"/>
              <a:t>List secret</a:t>
            </a:r>
          </a:p>
          <a:p>
            <a:r>
              <a:rPr lang="en-US" dirty="0"/>
              <a:t>Optional: call </a:t>
            </a:r>
            <a:r>
              <a:rPr lang="en-US"/>
              <a:t>secret in code</a:t>
            </a:r>
            <a:endParaRPr lang="en-US" dirty="0"/>
          </a:p>
        </p:txBody>
      </p:sp>
    </p:spTree>
    <p:extLst>
      <p:ext uri="{BB962C8B-B14F-4D97-AF65-F5344CB8AC3E}">
        <p14:creationId xmlns:p14="http://schemas.microsoft.com/office/powerpoint/2010/main" val="19692799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6" name="Slide Image Placeholder 5"/>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15465539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r>
              <a:rPr lang="en-US" dirty="0"/>
              <a:t>Compare the built-in automatic protections</a:t>
            </a:r>
            <a:r>
              <a:rPr lang="en-US" baseline="0" dirty="0"/>
              <a:t> provided by ASP.NET Web Forms and the protections provided by ASP.NET MVC.</a:t>
            </a:r>
          </a:p>
          <a:p>
            <a:endParaRPr lang="en-US" baseline="0" dirty="0"/>
          </a:p>
          <a:p>
            <a:r>
              <a:rPr lang="en-US" baseline="0" dirty="0"/>
              <a:t>ASP.NET MVC does not have as many automated protections as ASP.NET web forms do. However, ASP.NET MVC gives more granular control over security protections than ASP.NET web forms.</a:t>
            </a:r>
            <a:endParaRPr lang="en-US" dirty="0"/>
          </a:p>
          <a:p>
            <a:endParaRPr lang="en-US" dirty="0"/>
          </a:p>
        </p:txBody>
      </p:sp>
    </p:spTree>
    <p:extLst>
      <p:ext uri="{BB962C8B-B14F-4D97-AF65-F5344CB8AC3E}">
        <p14:creationId xmlns:p14="http://schemas.microsoft.com/office/powerpoint/2010/main" val="2044778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XSS remains to be the most common attack on the web. Attack ratio: 80% on the web.</a:t>
            </a:r>
          </a:p>
          <a:p>
            <a:endParaRPr lang="en-US" dirty="0"/>
          </a:p>
          <a:p>
            <a:r>
              <a:rPr lang="en-US" dirty="0"/>
              <a:t>In XSS, malicious code executes in client browser to gain access to sensitive webpage content, session cookies, and other information.</a:t>
            </a:r>
          </a:p>
          <a:p>
            <a:endParaRPr lang="en-US" dirty="0"/>
          </a:p>
          <a:p>
            <a:r>
              <a:rPr lang="en-US" dirty="0"/>
              <a:t>Active or Reflected injection is also called Non-persistent XSS attack. On the other hand, Passive or Stored injection is also called persistent XSS attack.</a:t>
            </a:r>
          </a:p>
          <a:p>
            <a:endParaRPr lang="en-US" dirty="0"/>
          </a:p>
          <a:p>
            <a:r>
              <a:rPr lang="en-US" dirty="0"/>
              <a:t>Reflected attack is normally carried out through social engineer tricks or neutral website where malicious links are placed. Users are normally targeted through emails, etc.</a:t>
            </a:r>
          </a:p>
          <a:p>
            <a:endParaRPr lang="en-US" dirty="0"/>
          </a:p>
          <a:p>
            <a:r>
              <a:rPr lang="en-US" dirty="0"/>
              <a:t>On the other hand, passive injection may affect all users visiting the website since the malicious code is stored in the backend database.</a:t>
            </a:r>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141148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228600" indent="-228600">
              <a:buFont typeface="+mj-lt"/>
              <a:buAutoNum type="arabicPeriod"/>
            </a:pPr>
            <a:r>
              <a:rPr lang="en-US" dirty="0"/>
              <a:t>Alice often visits a particular website, which is hosted by Bob. Bob's website allows Alice to log in with a username/password pair and stores sensitive data, such as billing information.</a:t>
            </a:r>
          </a:p>
          <a:p>
            <a:pPr marL="228600" indent="-228600">
              <a:buFont typeface="+mj-lt"/>
              <a:buAutoNum type="arabicPeriod"/>
            </a:pPr>
            <a:r>
              <a:rPr lang="en-US" dirty="0"/>
              <a:t>Mallory observes that Bob's website contains a reflected XSS vulnerability.</a:t>
            </a:r>
          </a:p>
          <a:p>
            <a:pPr marL="228600" indent="-228600">
              <a:buFont typeface="+mj-lt"/>
              <a:buAutoNum type="arabicPeriod"/>
            </a:pPr>
            <a:r>
              <a:rPr lang="en-US" dirty="0"/>
              <a:t>Mallory crafts a URL to exploit the vulnerability, and sends Alice an email, enticing her to click on a link for the URL under false pretenses. This URL will point to Bob's website (either directly or through an iframe (</a:t>
            </a:r>
            <a:r>
              <a:rPr lang="en-US" dirty="0">
                <a:hlinkClick r:id="rId3" tooltip="Iframe"/>
              </a:rPr>
              <a:t>http://en.wikipedia.org/wiki/Iframe</a:t>
            </a:r>
            <a:r>
              <a:rPr lang="en-US" dirty="0"/>
              <a:t>) or Ajax (</a:t>
            </a:r>
            <a:r>
              <a:rPr lang="en-US" dirty="0">
                <a:hlinkClick r:id="rId4" tooltip="Ajax (programming)"/>
              </a:rPr>
              <a:t>http://en.wikipedia.org/wiki/Ajax_(programming)</a:t>
            </a:r>
            <a:r>
              <a:rPr lang="en-US" dirty="0"/>
              <a:t>), but will contain Mallory's malicious code, which the website will reflect.</a:t>
            </a:r>
          </a:p>
          <a:p>
            <a:pPr marL="228600" indent="-228600">
              <a:buFont typeface="+mj-lt"/>
              <a:buAutoNum type="arabicPeriod"/>
            </a:pPr>
            <a:r>
              <a:rPr lang="en-US" dirty="0"/>
              <a:t>Alice visits the URL provided by Mallory while logged into Bob's website.</a:t>
            </a:r>
          </a:p>
          <a:p>
            <a:pPr marL="228600" indent="-228600">
              <a:buFont typeface="+mj-lt"/>
              <a:buAutoNum type="arabicPeriod"/>
            </a:pPr>
            <a:r>
              <a:rPr lang="en-US" dirty="0"/>
              <a:t>The malicious script embedded in the URL executes in Alice's browser, as if it came directly from Bob's server (this is the actual XSS vulnerability). The script can be used to send Alice's session cookie to Mallory. Mallory can then use the session cookie to steal sensitive information available to Alice (authentication credentials, billing info, etc.) without Alice's knowledge.</a:t>
            </a:r>
          </a:p>
          <a:p>
            <a:endParaRPr lang="en-US" dirty="0"/>
          </a:p>
          <a:p>
            <a:r>
              <a:rPr lang="en-US" dirty="0"/>
              <a:t>For more information, see: </a:t>
            </a:r>
            <a:r>
              <a:rPr lang="en-US" dirty="0">
                <a:hlinkClick r:id="rId5"/>
              </a:rPr>
              <a:t>http://en.wikipedia.org/wiki/Cross-site_scripting</a:t>
            </a:r>
            <a:r>
              <a:rPr lang="en-US" dirty="0"/>
              <a:t> </a:t>
            </a:r>
          </a:p>
        </p:txBody>
      </p:sp>
      <p:sp>
        <p:nvSpPr>
          <p:cNvPr id="9" name="Slide Image Placeholder 8"/>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366605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228600" indent="-228600">
              <a:buFont typeface="+mj-lt"/>
              <a:buAutoNum type="arabicPeriod"/>
            </a:pPr>
            <a:r>
              <a:rPr lang="en-US" dirty="0"/>
              <a:t>Mallory posts a message with malicious payload to a social network.</a:t>
            </a:r>
          </a:p>
          <a:p>
            <a:pPr marL="228600" indent="-228600">
              <a:buFont typeface="+mj-lt"/>
              <a:buAutoNum type="arabicPeriod"/>
            </a:pPr>
            <a:r>
              <a:rPr lang="en-US" dirty="0"/>
              <a:t>When Alice reads the message, Mallory's XSS steals Alice's cookie.</a:t>
            </a:r>
          </a:p>
          <a:p>
            <a:pPr marL="228600" indent="-228600">
              <a:buFont typeface="+mj-lt"/>
              <a:buAutoNum type="arabicPeriod"/>
            </a:pPr>
            <a:r>
              <a:rPr lang="en-US" dirty="0"/>
              <a:t>Mallory can now hijack Alice's session and impersonate Alice to Bob’s website.</a:t>
            </a:r>
          </a:p>
          <a:p>
            <a:endParaRPr lang="en-US" dirty="0"/>
          </a:p>
          <a:p>
            <a:r>
              <a:rPr lang="en-US" dirty="0"/>
              <a:t>For more information, see: </a:t>
            </a:r>
            <a:r>
              <a:rPr lang="en-US" dirty="0">
                <a:hlinkClick r:id="rId3"/>
              </a:rPr>
              <a:t>http://en.wikipedia.org/wiki/Cross-site_scripting</a:t>
            </a:r>
            <a:r>
              <a:rPr lang="en-US" dirty="0"/>
              <a:t> </a:t>
            </a:r>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28838355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XSS is the most frequent and one of the most dangerous attacks against web applications. To defend against it, you should:</a:t>
            </a:r>
          </a:p>
          <a:p>
            <a:pPr lvl="1"/>
            <a:r>
              <a:rPr lang="en-US" dirty="0"/>
              <a:t>Never trust any input to your website.</a:t>
            </a:r>
          </a:p>
          <a:p>
            <a:pPr lvl="1"/>
            <a:r>
              <a:rPr lang="en-US" dirty="0"/>
              <a:t>Ensure that your application validates all user input, form values, query strings, cookies, and information received from third-party sources, such as OpenID.</a:t>
            </a:r>
          </a:p>
          <a:p>
            <a:pPr lvl="1"/>
            <a:r>
              <a:rPr lang="en-US" dirty="0"/>
              <a:t>Use whitelist approach instead of trying to imagine all possible hacks (as Anti-XSS does)</a:t>
            </a:r>
          </a:p>
          <a:p>
            <a:pPr lvl="1"/>
            <a:r>
              <a:rPr lang="en-US" dirty="0"/>
              <a:t>Encode all input/output</a:t>
            </a:r>
          </a:p>
          <a:p>
            <a:pPr lvl="1"/>
            <a:r>
              <a:rPr lang="en-US" dirty="0"/>
              <a:t>Do not try to reinvent the wheel; use standard security libraries available, such as Anti-XSS library.</a:t>
            </a:r>
          </a:p>
          <a:p>
            <a:endParaRPr lang="en-US" dirty="0"/>
          </a:p>
          <a:p>
            <a:endParaRPr lang="en-US" dirty="0"/>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12718665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ASP.NET MVC automatically performs request validation against submitted values unless manually turned off.</a:t>
            </a:r>
          </a:p>
          <a:p>
            <a:pPr marL="0" indent="0">
              <a:buNone/>
            </a:pPr>
            <a:endParaRPr lang="en-US" dirty="0"/>
          </a:p>
          <a:p>
            <a:r>
              <a:rPr lang="en-US" dirty="0"/>
              <a:t>All input and outputs on your webpages should be encoded.</a:t>
            </a:r>
          </a:p>
          <a:p>
            <a:pPr lvl="1"/>
            <a:r>
              <a:rPr lang="en-US" dirty="0"/>
              <a:t>&lt;%: Model.FirstName %&gt; is the short version of &lt;% Html.Encode(Model.FirstName) %&gt;</a:t>
            </a:r>
          </a:p>
          <a:p>
            <a:endParaRPr lang="en-US" dirty="0"/>
          </a:p>
          <a:p>
            <a:r>
              <a:rPr lang="en-US" dirty="0"/>
              <a:t>The Razor view engine HTML-encodes output by default, so a model property displayed using @Model.FirstName is automatically HTML-encoded by default without requiring any additional work.</a:t>
            </a:r>
          </a:p>
          <a:p>
            <a:endParaRPr lang="en-US" dirty="0"/>
          </a:p>
          <a:p>
            <a:r>
              <a:rPr lang="en-US" dirty="0"/>
              <a:t>Discuss what is HTML encoding and which attacks is it used against for defense measure.</a:t>
            </a:r>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40347341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Just HTML-encoding everything is not necessarily enough. It may not be able to prevent malicious JavaScript from executing.</a:t>
            </a:r>
          </a:p>
          <a:p>
            <a:endParaRPr lang="en-US" dirty="0"/>
          </a:p>
          <a:p>
            <a:r>
              <a:rPr lang="en-US" dirty="0"/>
              <a:t>In the example above, malicious user posts HTML-encoded JavaScript code in the query string. Since the JavaScript code is using UserName value as is, the script executes and the alert message is displayed to the user. In real circumstances, the hackers will not show JavaScript alerts; in fact, they will silently steal user information or redirect them to another page.</a:t>
            </a:r>
          </a:p>
          <a:p>
            <a:endParaRPr lang="en-US" dirty="0"/>
          </a:p>
          <a:p>
            <a:r>
              <a:rPr lang="en-US" dirty="0"/>
              <a:t>JavaScript-encoding comes to the rescue. In the fixed code, we use @Ajax.JavaScriptStringEncode( ) method to encode the string that is consumed by JavaScript code. We could have used Anti-XSS library for the same. It is explained in the next slide.</a:t>
            </a:r>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30357158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There are a few important differences between Anti-XSS library and ASP.NET MVC encoding features:</a:t>
            </a:r>
          </a:p>
          <a:p>
            <a:pPr lvl="1"/>
            <a:r>
              <a:rPr lang="en-US" dirty="0"/>
              <a:t>Anti-XSS uses whitelist approach, i.e. all characters not on the white list will be encoded using the correct rules for the encoding type. Whilst this comes at a performance cost Anti-XSS has been written with performance in mind. On the other hand, ASP.NET MVC uses a limited blacklist of disallowed characters.</a:t>
            </a:r>
          </a:p>
          <a:p>
            <a:pPr lvl="1"/>
            <a:r>
              <a:rPr lang="en-US" dirty="0"/>
              <a:t>Anti-XSS library is focused on preventing security vulnerabilities in web applications, where as ASP.NET MVC encoding focuses primarily on display problems.</a:t>
            </a:r>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3868524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These are the four dimensions of security. All security defenses fall into one of these four categories:</a:t>
            </a:r>
          </a:p>
          <a:p>
            <a:pPr lvl="1"/>
            <a:r>
              <a:rPr lang="en-US" b="1" dirty="0"/>
              <a:t>Prevention:</a:t>
            </a:r>
          </a:p>
          <a:p>
            <a:pPr lvl="2"/>
            <a:r>
              <a:rPr lang="en-US" dirty="0"/>
              <a:t>Secure Development Lifecycle: Using Anti-Cross Site Scripting (Anti-XSS) library in the code to prevent </a:t>
            </a:r>
            <a:r>
              <a:rPr lang="en-US" sz="1050" kern="1200" dirty="0">
                <a:solidFill>
                  <a:schemeClr val="tx1"/>
                </a:solidFill>
                <a:effectLst/>
                <a:latin typeface="Segoe UI" panose="020B0502040204020203" pitchFamily="34" charset="0"/>
                <a:ea typeface="+mn-ea"/>
                <a:cs typeface="Segoe UI" panose="020B0502040204020203" pitchFamily="34" charset="0"/>
              </a:rPr>
              <a:t>cross-site scripting (XSS) </a:t>
            </a:r>
            <a:r>
              <a:rPr lang="en-US" dirty="0"/>
              <a:t>attacks from happening.</a:t>
            </a:r>
          </a:p>
          <a:p>
            <a:pPr lvl="1"/>
            <a:r>
              <a:rPr lang="en-US" b="1" dirty="0"/>
              <a:t>Detection and Recovery:</a:t>
            </a:r>
          </a:p>
          <a:p>
            <a:pPr lvl="2"/>
            <a:r>
              <a:rPr lang="en-US" dirty="0"/>
              <a:t>It usually falls outside the scope of software development in production environments. Antiviruses and Intrusion Detection Systems (IDS) are good examples of this type of defense.</a:t>
            </a:r>
          </a:p>
          <a:p>
            <a:pPr lvl="1"/>
            <a:r>
              <a:rPr lang="en-US" b="1" dirty="0"/>
              <a:t>Resilience:</a:t>
            </a:r>
          </a:p>
          <a:p>
            <a:pPr lvl="2"/>
            <a:r>
              <a:rPr lang="en-US" dirty="0"/>
              <a:t>It ensures that if an application or system is compromised, we still offer minimum set of functionality/services. For example, if a data center’s network capability is brought down by distributed denial of service attack, having a less-capable yet redundant/alternative data center at some other network location will be useful to offer minimum set of functionality to consumers despite service availability being partially compromised.</a:t>
            </a:r>
          </a:p>
          <a:p>
            <a:pPr lvl="1"/>
            <a:r>
              <a:rPr lang="en-US" b="1" dirty="0"/>
              <a:t>Deterrence:</a:t>
            </a:r>
          </a:p>
          <a:p>
            <a:pPr lvl="2"/>
            <a:r>
              <a:rPr lang="en-US" dirty="0"/>
              <a:t>It refers to law enforcement against malicious acts. For example, Sarah Palin’s email hack and its legal proceedings in court should serve as deterrent for any individual who wants to commit a malicious act of getting unauthorized access to someone’s personal email account.</a:t>
            </a:r>
          </a:p>
          <a:p>
            <a:endParaRPr lang="en-US" dirty="0"/>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2003766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92500" lnSpcReduction="20000"/>
          </a:bodyPr>
          <a:lstStyle/>
          <a:p>
            <a:pPr marL="0" indent="0">
              <a:buNone/>
            </a:pPr>
            <a:r>
              <a:rPr lang="en-US" b="1" dirty="0"/>
              <a:t>Demo Script:</a:t>
            </a:r>
          </a:p>
          <a:p>
            <a:pPr marL="401638" lvl="1" indent="-228600">
              <a:buFont typeface="+mj-lt"/>
              <a:buAutoNum type="arabicPeriod"/>
            </a:pPr>
            <a:r>
              <a:rPr lang="en-US" dirty="0"/>
              <a:t>Open </a:t>
            </a:r>
            <a:r>
              <a:rPr lang="en-US" b="1" dirty="0"/>
              <a:t>XSSDemo </a:t>
            </a:r>
            <a:r>
              <a:rPr lang="en-US" dirty="0"/>
              <a:t>solution in Demos\Module 09 - Security\</a:t>
            </a:r>
            <a:r>
              <a:rPr lang="en-US" dirty="0" err="1"/>
              <a:t>XSSDemo</a:t>
            </a:r>
            <a:r>
              <a:rPr lang="en-US" dirty="0"/>
              <a:t> folder.</a:t>
            </a:r>
          </a:p>
          <a:p>
            <a:pPr marL="401638" lvl="1" indent="-228600">
              <a:buFont typeface="+mj-lt"/>
              <a:buAutoNum type="arabicPeriod"/>
            </a:pPr>
            <a:r>
              <a:rPr lang="en-US" dirty="0"/>
              <a:t>Run the application. Navigate to </a:t>
            </a:r>
            <a:r>
              <a:rPr lang="en-US" i="1" dirty="0"/>
              <a:t>http://localhost:XXXXX/?userName=Waqar</a:t>
            </a:r>
          </a:p>
          <a:p>
            <a:pPr marL="401638" lvl="1" indent="-228600">
              <a:buFont typeface="+mj-lt"/>
              <a:buAutoNum type="arabicPeriod"/>
            </a:pPr>
            <a:r>
              <a:rPr lang="en-US" dirty="0"/>
              <a:t>Let us try to inject script now. Try this: </a:t>
            </a:r>
            <a:r>
              <a:rPr lang="en-US" b="1" dirty="0"/>
              <a:t>http:///?username=&lt;script&gt;alert('pwnd')&lt;/script&gt;</a:t>
            </a:r>
          </a:p>
          <a:p>
            <a:pPr marL="401638" lvl="1" indent="-228600">
              <a:buFont typeface="+mj-lt"/>
              <a:buAutoNum type="arabicPeriod"/>
            </a:pPr>
            <a:r>
              <a:rPr lang="en-US" dirty="0"/>
              <a:t>The attack will not work because Razor HTML encodes</a:t>
            </a:r>
            <a:r>
              <a:rPr lang="en-US" b="1" dirty="0"/>
              <a:t> </a:t>
            </a:r>
            <a:r>
              <a:rPr lang="en-US" dirty="0"/>
              <a:t>all content by default.</a:t>
            </a:r>
          </a:p>
          <a:p>
            <a:pPr marL="401638" lvl="1" indent="-228600">
              <a:buFont typeface="+mj-lt"/>
              <a:buAutoNum type="arabicPeriod"/>
            </a:pPr>
            <a:r>
              <a:rPr lang="en-US" dirty="0"/>
              <a:t>Since this value is being rendered via JavaScript, it is vulnerable to JavaScript encoding, which will not be picked up by the ASP.NET encoder. Try this url: </a:t>
            </a:r>
            <a:r>
              <a:rPr lang="en-US" b="1" dirty="0"/>
              <a:t>http://localhost:</a:t>
            </a:r>
            <a:r>
              <a:rPr lang="en-US" sz="1050" i="1" dirty="0"/>
              <a:t>XXXXX</a:t>
            </a:r>
            <a:r>
              <a:rPr lang="en-US" b="1" dirty="0"/>
              <a:t>/?UserName=Waqar\x3cscript\x3e%20alert(\x27pwnd\x27)%20\x3c/script\x3e</a:t>
            </a:r>
          </a:p>
          <a:p>
            <a:pPr marL="401638" lvl="1" indent="-228600">
              <a:buFont typeface="+mj-lt"/>
              <a:buAutoNum type="arabicPeriod"/>
            </a:pPr>
            <a:r>
              <a:rPr lang="en-US" dirty="0"/>
              <a:t>XSS attack was successful.</a:t>
            </a:r>
          </a:p>
          <a:p>
            <a:endParaRPr lang="en-US" dirty="0"/>
          </a:p>
          <a:p>
            <a:r>
              <a:rPr lang="en-US" dirty="0"/>
              <a:t>How can we prevent it?</a:t>
            </a:r>
          </a:p>
          <a:p>
            <a:pPr lvl="1"/>
            <a:r>
              <a:rPr lang="en-US" dirty="0"/>
              <a:t>Let us use Microsoft Anti-XSS library to JSEncode it. Add Anti-XSS NuGet package if it is not there already.</a:t>
            </a:r>
          </a:p>
          <a:p>
            <a:pPr lvl="1"/>
            <a:r>
              <a:rPr lang="en-US" dirty="0"/>
              <a:t>Navigate to </a:t>
            </a:r>
            <a:r>
              <a:rPr lang="en-US" b="1" dirty="0"/>
              <a:t>Index.cshtml</a:t>
            </a:r>
            <a:r>
              <a:rPr lang="en-US" dirty="0"/>
              <a:t> file.</a:t>
            </a:r>
          </a:p>
          <a:p>
            <a:pPr lvl="1"/>
            <a:r>
              <a:rPr lang="en-US" dirty="0"/>
              <a:t>Replace JavaScript function line with the following: </a:t>
            </a:r>
            <a:br>
              <a:rPr lang="en-US" dirty="0"/>
            </a:br>
            <a:r>
              <a:rPr lang="en-US" b="1" dirty="0"/>
              <a:t>var message = 'Welcome, @Encoder.JavaScriptEncode(ViewBag.UserName, false)!';</a:t>
            </a:r>
          </a:p>
          <a:p>
            <a:pPr lvl="1"/>
            <a:r>
              <a:rPr lang="en-US" dirty="0"/>
              <a:t>Let us try the following URL. It should have no effect now. </a:t>
            </a:r>
            <a:br>
              <a:rPr lang="en-US" dirty="0"/>
            </a:br>
            <a:r>
              <a:rPr lang="en-US" b="1" dirty="0"/>
              <a:t>http://localhost:</a:t>
            </a:r>
            <a:r>
              <a:rPr lang="en-US" sz="1050" i="1" dirty="0"/>
              <a:t>XXXXX</a:t>
            </a:r>
            <a:r>
              <a:rPr lang="en-US" b="1" dirty="0"/>
              <a:t>/?UserName=Waqar\x3cscript\x3e%20alert(\x27pwnd\x27)%20\x3c/script\x3e</a:t>
            </a:r>
          </a:p>
          <a:p>
            <a:pPr lvl="1"/>
            <a:r>
              <a:rPr lang="en-US" dirty="0"/>
              <a:t>Now that we have put in JavaScript encoding, if you try the earlier URL. It leads to XSS attack~ </a:t>
            </a:r>
            <a:br>
              <a:rPr lang="en-US" dirty="0"/>
            </a:br>
            <a:r>
              <a:rPr lang="en-US" b="1" dirty="0"/>
              <a:t>http://localhost:</a:t>
            </a:r>
            <a:r>
              <a:rPr lang="en-US" sz="1050" i="1" dirty="0"/>
              <a:t>XXXXX</a:t>
            </a:r>
            <a:r>
              <a:rPr lang="en-US" b="1" dirty="0"/>
              <a:t>/?username=&lt;script&gt;alert('pwnd')&lt;/script&gt;</a:t>
            </a:r>
          </a:p>
          <a:p>
            <a:pPr lvl="1"/>
            <a:r>
              <a:rPr lang="en-US" dirty="0"/>
              <a:t>In order to deal with both scenarios, HTML and JavaScript encode the string by replacing the code with the following: </a:t>
            </a:r>
            <a:br>
              <a:rPr lang="en-US" dirty="0"/>
            </a:br>
            <a:r>
              <a:rPr lang="en-US" b="1" dirty="0"/>
              <a:t>var message = "Welcome, @Encoder.JavaScriptEncode(@Encoder.HtmlEncode(ViewBag.UserName), false)!";</a:t>
            </a:r>
          </a:p>
          <a:p>
            <a:endParaRPr lang="en-US" dirty="0"/>
          </a:p>
          <a:p>
            <a:endParaRPr lang="en-US" dirty="0"/>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25532815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CSRF attack: XSS plus a confused deputy. </a:t>
            </a:r>
          </a:p>
          <a:p>
            <a:r>
              <a:rPr lang="en-US" dirty="0"/>
              <a:t>Confused Deputy attack is described as, “A confused deputy is a computer program that is innocently fooled by some other party into misusing its authority. It is a specific type of privilege escalation.”</a:t>
            </a:r>
          </a:p>
          <a:p>
            <a:r>
              <a:rPr lang="en-US" dirty="0"/>
              <a:t>For more information, see: </a:t>
            </a:r>
            <a:r>
              <a:rPr lang="en-US" dirty="0">
                <a:hlinkClick r:id="rId3"/>
              </a:rPr>
              <a:t>http://en.wikipedia.org/wiki/Confused_Deputy</a:t>
            </a:r>
            <a:r>
              <a:rPr lang="en-US" dirty="0"/>
              <a:t> </a:t>
            </a:r>
          </a:p>
          <a:p>
            <a:r>
              <a:rPr lang="en-US" dirty="0"/>
              <a:t>It is important to note that a number of banking websites carry out important/sensitive functions through URL, such as follows:</a:t>
            </a:r>
          </a:p>
          <a:p>
            <a:pPr lvl="1"/>
            <a:r>
              <a:rPr lang="en-US" i="1" dirty="0"/>
              <a:t>http://somerandombank.example.com?function=transfer&amp;amount=500&amp;toaccountnumber=23234551235&amp;from=checking </a:t>
            </a:r>
            <a:endParaRPr lang="en-US" dirty="0"/>
          </a:p>
          <a:p>
            <a:r>
              <a:rPr lang="en-US" dirty="0"/>
              <a:t>Using social engineering, a signed-in user with active session cookie in the browser may fall prey to this attack if his/her bank performs the funds transfer action without explicitly requiring user authorization. All the victim user would have to do in that case is to visit the webpage containing the above URL as the image source.</a:t>
            </a:r>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12845836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228600" indent="-228600">
              <a:buFont typeface="+mj-lt"/>
              <a:buAutoNum type="arabicPeriod"/>
            </a:pPr>
            <a:r>
              <a:rPr lang="en-US" dirty="0"/>
              <a:t>Malicious user Mallory creates a public forum entry with a message, “Create a new account &amp; get $100 for free!” along with an image tag as shown below. This is a benign social engineering attack example. More clever attacks can easily be thought of to trick the users. </a:t>
            </a:r>
            <a:br>
              <a:rPr lang="en-US" dirty="0"/>
            </a:br>
            <a:r>
              <a:rPr lang="en-US" b="1" dirty="0"/>
              <a:t>&lt;img src="http://somerandombank.example.com?function=transfer&amp;amount=500&amp;toaccountnumber=23234551235&amp;from=checking" /&gt;</a:t>
            </a:r>
          </a:p>
          <a:p>
            <a:pPr marL="228600" indent="-228600">
              <a:buFont typeface="+mj-lt"/>
              <a:buAutoNum type="arabicPeriod"/>
            </a:pPr>
            <a:r>
              <a:rPr lang="en-US" dirty="0"/>
              <a:t>The forum post is successfully saved in the backend database. Since the image URL is invalid for an image, it will be rendered as a broken red X along with the message. Normal users will assume that it is just a missing image and will simply ignore it.</a:t>
            </a:r>
          </a:p>
          <a:p>
            <a:pPr marL="228600" indent="-228600">
              <a:buFont typeface="+mj-lt"/>
              <a:buAutoNum type="arabicPeriod"/>
            </a:pPr>
            <a:r>
              <a:rPr lang="en-US" dirty="0"/>
              <a:t>Alice signs into her banking website.</a:t>
            </a:r>
          </a:p>
          <a:p>
            <a:pPr marL="228600" indent="-228600">
              <a:buFont typeface="+mj-lt"/>
              <a:buAutoNum type="arabicPeriod"/>
            </a:pPr>
            <a:r>
              <a:rPr lang="en-US" dirty="0"/>
              <a:t>Banking website creates a session cookie in Alice’s browser, which will remain valid until it is expired (usually after 15 minutes of inactivity).</a:t>
            </a:r>
          </a:p>
          <a:p>
            <a:pPr marL="228600" indent="-228600">
              <a:buFont typeface="+mj-lt"/>
              <a:buAutoNum type="arabicPeriod"/>
            </a:pPr>
            <a:r>
              <a:rPr lang="en-US" dirty="0"/>
              <a:t>Alice visits the public forum website containing a malicious image source URL. As soon as Alice lands on the malicious website, her browser will download the webpage and try to access the source of malformed image. As a result, the malicious URL will execute. If Alice’s bank website is not ensuring that she is on the other end, the funds transfer request will go through without her knowing about it. There she just became a perfect victim of CSRF attack!</a:t>
            </a:r>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20188652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lnSpcReduction="10000"/>
          </a:bodyPr>
          <a:lstStyle/>
          <a:p>
            <a:r>
              <a:rPr lang="en-US" dirty="0"/>
              <a:t>There are two main ways to block CSRF:</a:t>
            </a:r>
          </a:p>
          <a:p>
            <a:pPr lvl="1"/>
            <a:r>
              <a:rPr lang="en-US" dirty="0"/>
              <a:t>Check that the incoming requests have a </a:t>
            </a:r>
            <a:r>
              <a:rPr lang="en-US" b="1" dirty="0"/>
              <a:t>Referer </a:t>
            </a:r>
            <a:r>
              <a:rPr lang="en-US" dirty="0"/>
              <a:t>header referencing your domain. This will stop requests unwillingly submitted from a third-party domain. However, some people disable their browser’s </a:t>
            </a:r>
            <a:r>
              <a:rPr lang="en-US" b="1" dirty="0"/>
              <a:t>Referer </a:t>
            </a:r>
            <a:r>
              <a:rPr lang="en-US" dirty="0"/>
              <a:t>header for privacy reasons, and attackers can sometimes spoof that header if the victim has certain versions of Adobe Flash installed. This is a weak solution.</a:t>
            </a:r>
          </a:p>
          <a:p>
            <a:pPr lvl="1"/>
            <a:r>
              <a:rPr lang="en-US" dirty="0"/>
              <a:t>Put a user-specific token as a hidden field in legitimate forms, and check that the right value was submitted. If, for example, this token is the user’s password, then a third-party cannot forge a valid form post, because they do not know each user’s password. However, do not expose the user’s password this way: Instead, it is better to use some random value (such as a GUID) which you have stored in the visitor’s Session collection or into a Cookie.</a:t>
            </a:r>
          </a:p>
          <a:p>
            <a:pPr lvl="1"/>
            <a:r>
              <a:rPr lang="en-US" dirty="0"/>
              <a:t>For more information, see: </a:t>
            </a:r>
            <a:r>
              <a:rPr lang="en-US" dirty="0">
                <a:hlinkClick r:id="rId3"/>
              </a:rPr>
              <a:t>http://blog.stevensanderson.com/2008/09/01/prevent-cross-site-request-forgery-csrf-using-aspnet-mvcs-antiforgerytoken-helper/</a:t>
            </a:r>
            <a:endParaRPr lang="en-US" dirty="0"/>
          </a:p>
          <a:p>
            <a:endParaRPr lang="en-US" dirty="0"/>
          </a:p>
          <a:p>
            <a:r>
              <a:rPr lang="en-US" dirty="0"/>
              <a:t>This is an authorization filter that checks that:</a:t>
            </a:r>
          </a:p>
          <a:p>
            <a:pPr lvl="1"/>
            <a:r>
              <a:rPr lang="en-US" dirty="0"/>
              <a:t>The incoming request has a cookie called </a:t>
            </a:r>
            <a:r>
              <a:rPr lang="en-US" b="1" dirty="0"/>
              <a:t>__RequestVerificationToken</a:t>
            </a:r>
          </a:p>
          <a:p>
            <a:pPr lvl="1"/>
            <a:r>
              <a:rPr lang="en-US" dirty="0"/>
              <a:t>The incoming request has a Request.Form entry called</a:t>
            </a:r>
            <a:r>
              <a:rPr lang="en-US" b="1" dirty="0"/>
              <a:t> __RequestVerificationToken</a:t>
            </a:r>
          </a:p>
          <a:p>
            <a:pPr lvl="1"/>
            <a:r>
              <a:rPr lang="en-US" dirty="0"/>
              <a:t>These cookie and Request.Form values match</a:t>
            </a:r>
          </a:p>
          <a:p>
            <a:endParaRPr lang="en-US" dirty="0"/>
          </a:p>
          <a:p>
            <a:r>
              <a:rPr lang="en-US" dirty="0"/>
              <a:t>Assuming all is well, the request goes through as normal. But if not, there is an authorization failure with message “A required anti-forgery token was not supplied or was invalid”.</a:t>
            </a:r>
          </a:p>
          <a:p>
            <a:endParaRPr lang="en-US" dirty="0"/>
          </a:p>
          <a:p>
            <a:r>
              <a:rPr lang="en-US" dirty="0"/>
              <a:t>This prevents CSRF because even if a potential victim has an </a:t>
            </a:r>
            <a:r>
              <a:rPr lang="en-US" b="1" dirty="0"/>
              <a:t>__RequestVerificationToken</a:t>
            </a:r>
            <a:r>
              <a:rPr lang="en-US" dirty="0"/>
              <a:t> cookie, an attacker cannot find out its value, so they cannot forge a valid form post with the same value in Request.Form. But legitimate users are not inconvenienced at all; the mechanism is totally silent.</a:t>
            </a:r>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2268502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375" y="508000"/>
            <a:ext cx="6403975" cy="3602038"/>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5683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lnSpcReduction="10000"/>
          </a:bodyPr>
          <a:lstStyle/>
          <a:p>
            <a:r>
              <a:rPr lang="en-US" dirty="0"/>
              <a:t>There are two main ways to block CSRF:</a:t>
            </a:r>
          </a:p>
          <a:p>
            <a:pPr lvl="1"/>
            <a:r>
              <a:rPr lang="en-US" dirty="0"/>
              <a:t>Check that the incoming requests have a </a:t>
            </a:r>
            <a:r>
              <a:rPr lang="en-US" b="1" dirty="0"/>
              <a:t>Referer </a:t>
            </a:r>
            <a:r>
              <a:rPr lang="en-US" dirty="0"/>
              <a:t>header referencing your domain. This will stop requests unwillingly submitted from a third-party domain. However, some people disable their browser’s </a:t>
            </a:r>
            <a:r>
              <a:rPr lang="en-US" b="1" dirty="0"/>
              <a:t>Referer </a:t>
            </a:r>
            <a:r>
              <a:rPr lang="en-US" dirty="0"/>
              <a:t>header for privacy reasons, and attackers can sometimes spoof that header if the victim has certain versions of Adobe Flash installed. This is a weak solution.</a:t>
            </a:r>
          </a:p>
          <a:p>
            <a:pPr lvl="1"/>
            <a:r>
              <a:rPr lang="en-US" dirty="0"/>
              <a:t>Put a user-specific token as a hidden field in legitimate forms, and check that the right value was submitted. If, for example, this token is the user’s password, then a third-party cannot forge a valid form post, because they do not know each user’s password. However, do not expose the user’s password this way: Instead, it is better to use some random value (such as a GUID) which you have stored in the visitor’s Session collection or into a Cookie.</a:t>
            </a:r>
          </a:p>
          <a:p>
            <a:pPr lvl="1"/>
            <a:r>
              <a:rPr lang="en-US" dirty="0"/>
              <a:t>For more information, see: </a:t>
            </a:r>
            <a:r>
              <a:rPr lang="en-US" dirty="0">
                <a:hlinkClick r:id="rId3"/>
              </a:rPr>
              <a:t>http://blog.stevensanderson.com/2008/09/01/prevent-cross-site-request-forgery-csrf-using-aspnet-mvcs-antiforgerytoken-helper/</a:t>
            </a:r>
            <a:endParaRPr lang="en-US" dirty="0"/>
          </a:p>
          <a:p>
            <a:endParaRPr lang="en-US" dirty="0"/>
          </a:p>
          <a:p>
            <a:r>
              <a:rPr lang="en-US" dirty="0"/>
              <a:t>This is an authorization filter that checks that:</a:t>
            </a:r>
          </a:p>
          <a:p>
            <a:pPr lvl="1"/>
            <a:r>
              <a:rPr lang="en-US" dirty="0"/>
              <a:t>The incoming request has a cookie called </a:t>
            </a:r>
            <a:r>
              <a:rPr lang="en-US" b="1" dirty="0"/>
              <a:t>__RequestVerificationToken</a:t>
            </a:r>
          </a:p>
          <a:p>
            <a:pPr lvl="1"/>
            <a:r>
              <a:rPr lang="en-US" dirty="0"/>
              <a:t>The incoming request has a Request.Form entry called</a:t>
            </a:r>
            <a:r>
              <a:rPr lang="en-US" b="1" dirty="0"/>
              <a:t> __RequestVerificationToken</a:t>
            </a:r>
          </a:p>
          <a:p>
            <a:pPr lvl="1"/>
            <a:r>
              <a:rPr lang="en-US" dirty="0"/>
              <a:t>These cookie and Request.Form values match</a:t>
            </a:r>
          </a:p>
          <a:p>
            <a:endParaRPr lang="en-US" dirty="0"/>
          </a:p>
          <a:p>
            <a:r>
              <a:rPr lang="en-US" dirty="0"/>
              <a:t>Assuming all is well, the request goes through as normal. But if not, there is an authorization failure with message “A required anti-forgery token was not supplied or was invalid”.</a:t>
            </a:r>
          </a:p>
          <a:p>
            <a:endParaRPr lang="en-US" dirty="0"/>
          </a:p>
          <a:p>
            <a:r>
              <a:rPr lang="en-US" dirty="0"/>
              <a:t>This prevents CSRF because even if a potential victim has an </a:t>
            </a:r>
            <a:r>
              <a:rPr lang="en-US" b="1" dirty="0"/>
              <a:t>__RequestVerificationToken</a:t>
            </a:r>
            <a:r>
              <a:rPr lang="en-US" dirty="0"/>
              <a:t> cookie, an attacker cannot find out its value, so they cannot forge a valid form post with the same value in Request.Form. But legitimate users are not inconvenienced at all; the mechanism is totally silent.</a:t>
            </a:r>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5161710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Autofit/>
          </a:bodyPr>
          <a:lstStyle/>
          <a:p>
            <a:pPr marL="0" indent="0">
              <a:buNone/>
            </a:pPr>
            <a:r>
              <a:rPr lang="en-US" sz="1000" b="1" dirty="0"/>
              <a:t>Demo Script:</a:t>
            </a:r>
          </a:p>
          <a:p>
            <a:pPr marL="228600" lvl="0" indent="-228600">
              <a:buFont typeface="+mj-lt"/>
              <a:buAutoNum type="arabicPeriod"/>
            </a:pPr>
            <a:r>
              <a:rPr lang="en-US" sz="1000" dirty="0"/>
              <a:t>Open solution </a:t>
            </a:r>
            <a:r>
              <a:rPr lang="en-US" sz="1000" b="1" dirty="0"/>
              <a:t>CSRFDemo.sln</a:t>
            </a:r>
            <a:r>
              <a:rPr lang="en-US" sz="1000" dirty="0"/>
              <a:t> in the </a:t>
            </a:r>
            <a:r>
              <a:rPr lang="en-US" sz="1000" b="1" dirty="0"/>
              <a:t>Demos\Module 09 - Security\</a:t>
            </a:r>
            <a:r>
              <a:rPr lang="en-US" sz="1000" b="1" dirty="0" err="1"/>
              <a:t>CSRFDemo</a:t>
            </a:r>
            <a:r>
              <a:rPr lang="en-US" sz="1000" b="1" dirty="0"/>
              <a:t> </a:t>
            </a:r>
            <a:r>
              <a:rPr lang="en-US" sz="1000" dirty="0"/>
              <a:t>folder for this module.</a:t>
            </a:r>
          </a:p>
          <a:p>
            <a:pPr marL="228600" lvl="0" indent="-228600">
              <a:buFont typeface="+mj-lt"/>
              <a:buAutoNum type="arabicPeriod"/>
            </a:pPr>
            <a:r>
              <a:rPr lang="en-US" sz="1000" dirty="0"/>
              <a:t>Run start the web application and login with an authorized user</a:t>
            </a:r>
          </a:p>
          <a:p>
            <a:pPr lvl="1"/>
            <a:r>
              <a:rPr lang="en-US" sz="1000" dirty="0"/>
              <a:t>If no user is available, create one using the </a:t>
            </a:r>
            <a:r>
              <a:rPr lang="en-US" sz="1000" b="1" dirty="0"/>
              <a:t>Register</a:t>
            </a:r>
            <a:r>
              <a:rPr lang="en-US" sz="1000" dirty="0"/>
              <a:t> link.</a:t>
            </a:r>
          </a:p>
          <a:p>
            <a:pPr marL="228600" lvl="0" indent="-228600">
              <a:buFont typeface="+mj-lt"/>
              <a:buAutoNum type="arabicPeriod"/>
            </a:pPr>
            <a:r>
              <a:rPr lang="en-US" sz="1000" dirty="0"/>
              <a:t>In order to create some test data, enter some string inputs in the textbox and click the </a:t>
            </a:r>
            <a:r>
              <a:rPr lang="en-US" sz="1000" b="1" dirty="0"/>
              <a:t>Add Item</a:t>
            </a:r>
            <a:r>
              <a:rPr lang="en-US" sz="1000" dirty="0"/>
              <a:t> button.</a:t>
            </a:r>
          </a:p>
          <a:p>
            <a:pPr lvl="1"/>
            <a:r>
              <a:rPr lang="en-US" sz="1000" dirty="0"/>
              <a:t>The added items will be displayed on the web page.</a:t>
            </a:r>
          </a:p>
          <a:p>
            <a:pPr marL="228600" lvl="0" indent="-228600">
              <a:buFont typeface="+mj-lt"/>
              <a:buAutoNum type="arabicPeriod"/>
            </a:pPr>
            <a:r>
              <a:rPr lang="en-US" sz="1000" dirty="0"/>
              <a:t>Navigate to </a:t>
            </a:r>
            <a:r>
              <a:rPr lang="en-US" sz="1000" i="1" dirty="0"/>
              <a:t>wwwroot/UnknownSite.html</a:t>
            </a:r>
            <a:r>
              <a:rPr lang="en-US" sz="1000" dirty="0"/>
              <a:t> in Visual Studio and set the URL port to your localhost, such as </a:t>
            </a:r>
            <a:r>
              <a:rPr lang="en-US" sz="1000" i="1" dirty="0"/>
              <a:t>http://localhost:XXXXX/Home/IndexAdd</a:t>
            </a:r>
          </a:p>
          <a:p>
            <a:pPr marL="228600" lvl="0" indent="-228600">
              <a:buFont typeface="+mj-lt"/>
              <a:buAutoNum type="arabicPeriod"/>
            </a:pPr>
            <a:r>
              <a:rPr lang="en-US" sz="1000" dirty="0"/>
              <a:t>Open MS Edge dev tools (F12) and enable network tracing.</a:t>
            </a:r>
          </a:p>
          <a:p>
            <a:pPr marL="228600" lvl="0" indent="-228600">
              <a:buFont typeface="+mj-lt"/>
              <a:buAutoNum type="arabicPeriod"/>
            </a:pPr>
            <a:r>
              <a:rPr lang="en-US" sz="1000" dirty="0"/>
              <a:t>Add another item and investigate the network trace.</a:t>
            </a:r>
          </a:p>
          <a:p>
            <a:pPr lvl="1"/>
            <a:r>
              <a:rPr lang="en-US" sz="1000" dirty="0"/>
              <a:t>Highlight that there is an authentication cookie available (that authenticates the currently logged in user).</a:t>
            </a:r>
          </a:p>
          <a:p>
            <a:pPr lvl="1"/>
            <a:r>
              <a:rPr lang="en-US" sz="1000" dirty="0"/>
              <a:t>Have a look at the Request body and check out the data that was transmitted to the server.</a:t>
            </a:r>
          </a:p>
          <a:p>
            <a:pPr marL="228600" lvl="0" indent="-228600">
              <a:buFont typeface="+mj-lt"/>
              <a:buAutoNum type="arabicPeriod"/>
            </a:pPr>
            <a:r>
              <a:rPr lang="en-US" sz="1000" dirty="0"/>
              <a:t>Close the IE dev tools.</a:t>
            </a:r>
          </a:p>
          <a:p>
            <a:pPr marL="228600" lvl="0" indent="-228600">
              <a:buFont typeface="+mj-lt"/>
              <a:buAutoNum type="arabicPeriod"/>
            </a:pPr>
            <a:r>
              <a:rPr lang="en-US" sz="1000" dirty="0"/>
              <a:t>Right-click the </a:t>
            </a:r>
            <a:r>
              <a:rPr lang="en-US" sz="1000" b="1" dirty="0"/>
              <a:t>Browse to unknown site</a:t>
            </a:r>
            <a:r>
              <a:rPr lang="en-US" sz="1000" dirty="0"/>
              <a:t> and open this link in another tab.</a:t>
            </a:r>
          </a:p>
          <a:p>
            <a:pPr lvl="1"/>
            <a:r>
              <a:rPr lang="en-US" sz="1000" dirty="0"/>
              <a:t>Seems that nothing happened.</a:t>
            </a:r>
          </a:p>
          <a:p>
            <a:pPr marL="228600" lvl="0" indent="-228600">
              <a:buFont typeface="+mj-lt"/>
              <a:buAutoNum type="arabicPeriod"/>
            </a:pPr>
            <a:r>
              <a:rPr lang="en-US" sz="1000" dirty="0"/>
              <a:t>Go back to the previous tab and refresh the site.</a:t>
            </a:r>
          </a:p>
          <a:p>
            <a:pPr lvl="1"/>
            <a:r>
              <a:rPr lang="en-US" sz="1000" dirty="0"/>
              <a:t>An additional item is in the list (some item was added from the outside)</a:t>
            </a:r>
            <a:br>
              <a:rPr lang="en-US" sz="1000" dirty="0"/>
            </a:br>
            <a:r>
              <a:rPr lang="en-US" sz="1000" b="1" dirty="0"/>
              <a:t>Note: </a:t>
            </a:r>
            <a:r>
              <a:rPr lang="en-US" sz="1000" dirty="0"/>
              <a:t>The item was added by the unknown site (which sent a copy of an legitimate request using different content data to the server). This is also possible form a different domain. Sending this request requires a valid authentication cookie (token). Since this cookie is automatically sent it can be used by other sites (on other browser tabs) as well. </a:t>
            </a:r>
          </a:p>
          <a:p>
            <a:pPr marL="228600" lvl="0" indent="-228600">
              <a:buFont typeface="+mj-lt"/>
              <a:buAutoNum type="arabicPeriod"/>
            </a:pPr>
            <a:r>
              <a:rPr lang="en-US" sz="1000" dirty="0"/>
              <a:t>Close the browser.</a:t>
            </a:r>
          </a:p>
          <a:p>
            <a:endParaRPr lang="en-US" sz="1000" dirty="0"/>
          </a:p>
          <a:p>
            <a:r>
              <a:rPr lang="en-US" sz="1000" dirty="0"/>
              <a:t>Let us fix CSRF with Antiforgery token:</a:t>
            </a:r>
          </a:p>
          <a:p>
            <a:pPr lvl="1"/>
            <a:r>
              <a:rPr lang="en-US" sz="1000" dirty="0"/>
              <a:t>In order to use an Anti-Forgery Token (in MVC) the following steps have to be made:</a:t>
            </a:r>
          </a:p>
          <a:p>
            <a:pPr lvl="2"/>
            <a:r>
              <a:rPr lang="en-US" sz="1000" dirty="0"/>
              <a:t>In the </a:t>
            </a:r>
            <a:r>
              <a:rPr lang="en-US" sz="1000" b="1" dirty="0"/>
              <a:t>Index.cshtml</a:t>
            </a:r>
            <a:r>
              <a:rPr lang="en-US" sz="1000" dirty="0"/>
              <a:t> page, use the </a:t>
            </a:r>
            <a:r>
              <a:rPr lang="en-US" sz="1000" b="1" dirty="0"/>
              <a:t>Html.AntiForgeryToken() </a:t>
            </a:r>
            <a:r>
              <a:rPr lang="en-US" sz="1000" dirty="0"/>
              <a:t>helper method to add an antiforgery token as a hidden field to the form.</a:t>
            </a:r>
          </a:p>
          <a:p>
            <a:pPr lvl="3"/>
            <a:r>
              <a:rPr lang="en-US" sz="1000" dirty="0"/>
              <a:t>Add @Html.AntiForgeryToken() in the using clause of “Html.BeginForm(“IndexAdd”, “Home”, FormMethod.Post))”</a:t>
            </a:r>
          </a:p>
          <a:p>
            <a:pPr lvl="2"/>
            <a:r>
              <a:rPr lang="en-US" sz="1000" dirty="0"/>
              <a:t>In the </a:t>
            </a:r>
            <a:r>
              <a:rPr lang="en-US" sz="1000" b="1" dirty="0"/>
              <a:t>HomeController.cs,</a:t>
            </a:r>
            <a:r>
              <a:rPr lang="en-US" sz="1000" dirty="0"/>
              <a:t> instruct ASP.NET to validate the form anti-forgery token with the anti-forgery token placed in the cookie.</a:t>
            </a:r>
          </a:p>
          <a:p>
            <a:pPr lvl="3"/>
            <a:r>
              <a:rPr lang="en-US" sz="1000" dirty="0"/>
              <a:t>Place the [ValidateAntiForgeryToken] attribute above the method “IndexAdd”</a:t>
            </a:r>
          </a:p>
          <a:p>
            <a:pPr lvl="1"/>
            <a:r>
              <a:rPr lang="en-US" sz="1000" dirty="0"/>
              <a:t>Run the web application and log in with valid user credentials</a:t>
            </a:r>
          </a:p>
          <a:p>
            <a:pPr lvl="1"/>
            <a:r>
              <a:rPr lang="en-US" sz="1000" dirty="0"/>
              <a:t>Enable the </a:t>
            </a:r>
            <a:r>
              <a:rPr lang="en-US" sz="1000" b="1" dirty="0"/>
              <a:t>IE dev tools (F12) </a:t>
            </a:r>
            <a:r>
              <a:rPr lang="en-US" sz="1000" dirty="0"/>
              <a:t>and </a:t>
            </a:r>
            <a:r>
              <a:rPr lang="en-US" sz="1000" b="1" dirty="0"/>
              <a:t>enable network tracing</a:t>
            </a:r>
            <a:r>
              <a:rPr lang="en-US" sz="1000" dirty="0"/>
              <a:t>.</a:t>
            </a:r>
          </a:p>
          <a:p>
            <a:pPr lvl="2"/>
            <a:r>
              <a:rPr lang="en-US" sz="1000" dirty="0"/>
              <a:t>Type a text in the text box and click </a:t>
            </a:r>
            <a:r>
              <a:rPr lang="en-US" sz="1000" b="1" dirty="0"/>
              <a:t>Add Item</a:t>
            </a:r>
            <a:r>
              <a:rPr lang="en-US" sz="1000" dirty="0"/>
              <a:t>.</a:t>
            </a:r>
          </a:p>
          <a:p>
            <a:pPr lvl="2"/>
            <a:r>
              <a:rPr lang="en-US" sz="1000" dirty="0"/>
              <a:t>Inspect the network trace (IE dev tools). </a:t>
            </a:r>
          </a:p>
          <a:p>
            <a:pPr lvl="3"/>
            <a:r>
              <a:rPr lang="en-US" sz="1000" dirty="0"/>
              <a:t>Have a look at the POST request (sent to “IndexAdd” and look into the request body). Besides the payload (“item=…”) there is an additional field called “__RequestVerificationToken”.</a:t>
            </a:r>
          </a:p>
          <a:p>
            <a:pPr lvl="1"/>
            <a:r>
              <a:rPr lang="en-US" sz="1000" dirty="0"/>
              <a:t>Open the </a:t>
            </a:r>
            <a:r>
              <a:rPr lang="en-US" sz="1000" b="1" dirty="0"/>
              <a:t>Browse to unknown Site</a:t>
            </a:r>
            <a:r>
              <a:rPr lang="en-US" sz="1000" dirty="0"/>
              <a:t> in a separate tab.</a:t>
            </a:r>
          </a:p>
          <a:p>
            <a:pPr lvl="2"/>
            <a:r>
              <a:rPr lang="en-US" sz="1000" dirty="0"/>
              <a:t>The user experience is the same as it was before.</a:t>
            </a:r>
          </a:p>
          <a:p>
            <a:pPr lvl="1"/>
            <a:r>
              <a:rPr lang="en-US" sz="1000" dirty="0"/>
              <a:t>Switch back to the other tab and refresh the page.</a:t>
            </a:r>
          </a:p>
          <a:p>
            <a:pPr lvl="2"/>
            <a:r>
              <a:rPr lang="en-US" sz="1000" dirty="0"/>
              <a:t>This time there is no additional (“You have been hacked item”) data item!</a:t>
            </a:r>
          </a:p>
          <a:p>
            <a:pPr lvl="1"/>
            <a:r>
              <a:rPr lang="en-US" sz="1000" dirty="0"/>
              <a:t>Go back to the other tab (displaying the malicious page”) and enable the IE dev tools.</a:t>
            </a:r>
          </a:p>
          <a:p>
            <a:pPr lvl="2"/>
            <a:r>
              <a:rPr lang="en-US" sz="1000" dirty="0"/>
              <a:t>Start the network trace.</a:t>
            </a:r>
          </a:p>
          <a:p>
            <a:pPr lvl="2"/>
            <a:r>
              <a:rPr lang="en-US" sz="1000" dirty="0"/>
              <a:t>Refresh this page.</a:t>
            </a:r>
          </a:p>
          <a:p>
            <a:pPr lvl="2"/>
            <a:r>
              <a:rPr lang="en-US" sz="1000" dirty="0"/>
              <a:t>Now you will see that a POST request was initiated but the receiving a response having the HTTP status code 500.</a:t>
            </a:r>
          </a:p>
          <a:p>
            <a:pPr lvl="2"/>
            <a:r>
              <a:rPr lang="en-US" sz="1000" dirty="0"/>
              <a:t>Check out the response body details and scroll down a little bit.</a:t>
            </a:r>
          </a:p>
          <a:p>
            <a:pPr lvl="3"/>
            <a:r>
              <a:rPr lang="en-US" sz="1000" dirty="0"/>
              <a:t>There you will find an error message that the antiforgery token was invalid / missing. </a:t>
            </a:r>
            <a:br>
              <a:rPr lang="en-US" sz="1000" dirty="0"/>
            </a:br>
            <a:r>
              <a:rPr lang="en-US" sz="1000" b="1" dirty="0"/>
              <a:t>Note: </a:t>
            </a:r>
            <a:r>
              <a:rPr lang="en-US" sz="1000" dirty="0"/>
              <a:t>When the form was submitted from the attacker’s site, it was not able to come up with the correct Antiforgery token as a hidden field in the forms submission. This is the reason for the failed validation.</a:t>
            </a:r>
          </a:p>
          <a:p>
            <a:pPr lvl="1"/>
            <a:r>
              <a:rPr lang="en-US" sz="1000" dirty="0"/>
              <a:t>Close the browser. </a:t>
            </a:r>
          </a:p>
        </p:txBody>
      </p:sp>
      <p:sp>
        <p:nvSpPr>
          <p:cNvPr id="9" name="Slide Image Placeholder 8"/>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10313223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Please refer to XSS Stored attack slide for description of the above diagram. It depicts both cookie stealing and Stored XSS attack.</a:t>
            </a:r>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42616875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 order to defend against cookie stealing attack:</a:t>
            </a:r>
          </a:p>
          <a:p>
            <a:pPr lvl="1"/>
            <a:r>
              <a:rPr lang="en-US" dirty="0"/>
              <a:t>You should prevent XSS attack on your website. Refer to XSS defense slide for more information.</a:t>
            </a:r>
          </a:p>
          <a:p>
            <a:pPr lvl="1"/>
            <a:r>
              <a:rPr lang="en-US" dirty="0"/>
              <a:t>Disallow changes to the cookie from the client’s browser.</a:t>
            </a:r>
          </a:p>
          <a:p>
            <a:pPr lvl="2"/>
            <a:r>
              <a:rPr lang="en-US" dirty="0"/>
              <a:t>Browser will invalidate the cookie if anything but the server changes it or sets it.</a:t>
            </a:r>
          </a:p>
          <a:p>
            <a:pPr lvl="0"/>
            <a:endParaRPr lang="en-US" dirty="0"/>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19896279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 the Review model, you can see that there are 6 fields. For a normal user, the view only shows two fields: name and comment assuming that the user will only need to use two fields to post a comment. However, a malicious user can easily meddle with the form post using web developer tool like Fiddler, and add “Approved=true” to the form post, which will automatically approve his/her comment. Even worse, attacker can post values, such as price, for a product to set the value as per her liking.</a:t>
            </a:r>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1521705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US" dirty="0"/>
              <a:t>These are general</a:t>
            </a:r>
            <a:r>
              <a:rPr lang="en-US" baseline="0" dirty="0"/>
              <a:t> security principles that are applicable to everything that we do in computing. This set of principles should serve as a reference point to anyone concerned about </a:t>
            </a:r>
            <a:r>
              <a:rPr lang="en-US" i="1" baseline="0" dirty="0"/>
              <a:t>application/system/network/infrastructure</a:t>
            </a:r>
            <a:r>
              <a:rPr lang="en-US" baseline="0" dirty="0"/>
              <a:t> security.</a:t>
            </a:r>
            <a:endParaRPr lang="en-US" dirty="0"/>
          </a:p>
          <a:p>
            <a:endParaRPr lang="en-US" dirty="0"/>
          </a:p>
        </p:txBody>
      </p:sp>
    </p:spTree>
    <p:extLst>
      <p:ext uri="{BB962C8B-B14F-4D97-AF65-F5344CB8AC3E}">
        <p14:creationId xmlns:p14="http://schemas.microsoft.com/office/powerpoint/2010/main" val="34106405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There are two ways to defend against Over-Posting attack:</a:t>
            </a:r>
          </a:p>
          <a:p>
            <a:pPr marL="401638" lvl="1" indent="-228600">
              <a:buFont typeface="+mj-lt"/>
              <a:buAutoNum type="arabicPeriod"/>
            </a:pPr>
            <a:r>
              <a:rPr lang="en-US" b="1" dirty="0"/>
              <a:t>Using [Bind] attribute</a:t>
            </a:r>
          </a:p>
          <a:p>
            <a:pPr lvl="2"/>
            <a:r>
              <a:rPr lang="en-US" dirty="0"/>
              <a:t>Bind attribute can be placed on either model class or in the controller action parameter. You can use Bind in two ways:</a:t>
            </a:r>
          </a:p>
          <a:p>
            <a:pPr lvl="3"/>
            <a:r>
              <a:rPr lang="en-US" b="1" dirty="0"/>
              <a:t>White list approach</a:t>
            </a:r>
            <a:r>
              <a:rPr lang="en-US" dirty="0"/>
              <a:t>: Specify all the fields you will allow binding to.</a:t>
            </a:r>
          </a:p>
          <a:p>
            <a:pPr lvl="3"/>
            <a:r>
              <a:rPr lang="en-US" b="1" dirty="0"/>
              <a:t>Black list approach</a:t>
            </a:r>
            <a:r>
              <a:rPr lang="en-US" dirty="0"/>
              <a:t>: Specify all the fields that will be excluded from binding.</a:t>
            </a:r>
          </a:p>
          <a:p>
            <a:pPr marL="401638" lvl="1" indent="-228600">
              <a:buFont typeface="+mj-lt"/>
              <a:buAutoNum type="arabicPeriod"/>
            </a:pPr>
            <a:r>
              <a:rPr lang="en-US" b="1" dirty="0"/>
              <a:t>View Model:</a:t>
            </a:r>
          </a:p>
          <a:p>
            <a:pPr lvl="2"/>
            <a:r>
              <a:rPr lang="en-US" dirty="0"/>
              <a:t>In this approach, instead of binding directly to the data model, you can use View Model that will only hold those properties that you want the user to set.</a:t>
            </a:r>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31642346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92500" lnSpcReduction="10000"/>
          </a:bodyPr>
          <a:lstStyle/>
          <a:p>
            <a:pPr marL="0" indent="0">
              <a:buNone/>
            </a:pPr>
            <a:r>
              <a:rPr lang="en-US" b="1" dirty="0"/>
              <a:t>Demo Script:</a:t>
            </a:r>
          </a:p>
          <a:p>
            <a:r>
              <a:rPr lang="en-US" b="1" dirty="0"/>
              <a:t>OverPosting Attack</a:t>
            </a:r>
          </a:p>
          <a:p>
            <a:pPr marL="401638" lvl="1" indent="-228600">
              <a:buFont typeface="+mj-lt"/>
              <a:buAutoNum type="arabicPeriod"/>
            </a:pPr>
            <a:r>
              <a:rPr lang="en-US" dirty="0"/>
              <a:t>Open </a:t>
            </a:r>
            <a:r>
              <a:rPr lang="en-US" b="1" dirty="0"/>
              <a:t>OverPostingDemo </a:t>
            </a:r>
            <a:r>
              <a:rPr lang="en-US" dirty="0"/>
              <a:t>solution in </a:t>
            </a:r>
            <a:r>
              <a:rPr lang="en-US" b="1" dirty="0"/>
              <a:t>Demos\Module 09 - Security\</a:t>
            </a:r>
            <a:r>
              <a:rPr lang="en-US" b="1" dirty="0" err="1"/>
              <a:t>OverPostingDemo</a:t>
            </a:r>
            <a:r>
              <a:rPr lang="en-US" dirty="0"/>
              <a:t> folder.</a:t>
            </a:r>
          </a:p>
          <a:p>
            <a:pPr marL="401638" lvl="1" indent="-228600">
              <a:buFont typeface="+mj-lt"/>
              <a:buAutoNum type="arabicPeriod"/>
            </a:pPr>
            <a:r>
              <a:rPr lang="en-US" dirty="0"/>
              <a:t>Navigate to </a:t>
            </a:r>
            <a:r>
              <a:rPr lang="en-US" b="1" dirty="0"/>
              <a:t>Review.cs</a:t>
            </a:r>
            <a:r>
              <a:rPr lang="en-US" dirty="0"/>
              <a:t> under </a:t>
            </a:r>
            <a:r>
              <a:rPr lang="en-US" b="1" dirty="0"/>
              <a:t>Models</a:t>
            </a:r>
            <a:r>
              <a:rPr lang="en-US" dirty="0"/>
              <a:t> folder. It contains all the fields for a user review.</a:t>
            </a:r>
          </a:p>
          <a:p>
            <a:pPr marL="401638" lvl="1" indent="-228600">
              <a:buFont typeface="+mj-lt"/>
              <a:buAutoNum type="arabicPeriod"/>
            </a:pPr>
            <a:r>
              <a:rPr lang="en-US" dirty="0"/>
              <a:t>Set a breakpoint on Index method in </a:t>
            </a:r>
            <a:r>
              <a:rPr lang="en-US" b="1" dirty="0"/>
              <a:t>HomeController.cs</a:t>
            </a:r>
            <a:r>
              <a:rPr lang="en-US" dirty="0"/>
              <a:t>.</a:t>
            </a:r>
          </a:p>
          <a:p>
            <a:pPr marL="401638" lvl="1" indent="-228600">
              <a:buFont typeface="+mj-lt"/>
              <a:buAutoNum type="arabicPeriod"/>
            </a:pPr>
            <a:r>
              <a:rPr lang="en-US" dirty="0"/>
              <a:t>Run </a:t>
            </a:r>
            <a:r>
              <a:rPr lang="en-US" b="1" dirty="0"/>
              <a:t>Fiddler</a:t>
            </a:r>
            <a:r>
              <a:rPr lang="en-US" dirty="0"/>
              <a:t> and monitor network traffic.</a:t>
            </a:r>
          </a:p>
          <a:p>
            <a:pPr marL="401638" lvl="1" indent="-228600">
              <a:buFont typeface="+mj-lt"/>
              <a:buAutoNum type="arabicPeriod"/>
            </a:pPr>
            <a:r>
              <a:rPr lang="en-US" dirty="0"/>
              <a:t>Run the application and submit user review comment along with user name.</a:t>
            </a:r>
          </a:p>
          <a:p>
            <a:pPr marL="401638" lvl="1" indent="-228600">
              <a:buFont typeface="+mj-lt"/>
              <a:buAutoNum type="arabicPeriod"/>
            </a:pPr>
            <a:r>
              <a:rPr lang="en-US" dirty="0"/>
              <a:t>Once the breakpoint is reached, show how the model object only contains the fields allowed by the app.</a:t>
            </a:r>
          </a:p>
          <a:p>
            <a:pPr marL="401638" lvl="1" indent="-228600">
              <a:buFont typeface="+mj-lt"/>
              <a:buAutoNum type="arabicPeriod"/>
            </a:pPr>
            <a:r>
              <a:rPr lang="en-US" dirty="0"/>
              <a:t>Find the request in the left-pane in Fiddler. Right-click on the </a:t>
            </a:r>
            <a:r>
              <a:rPr lang="en-US" b="1" dirty="0"/>
              <a:t>request </a:t>
            </a:r>
            <a:r>
              <a:rPr lang="en-US" b="1" dirty="0">
                <a:sym typeface="Wingdings" panose="05000000000000000000" pitchFamily="2" charset="2"/>
              </a:rPr>
              <a:t>&gt; Replay &gt; Reissue and Edit.</a:t>
            </a:r>
          </a:p>
          <a:p>
            <a:pPr marL="401638" lvl="1" indent="-228600">
              <a:buFont typeface="+mj-lt"/>
              <a:buAutoNum type="arabicPeriod"/>
            </a:pPr>
            <a:r>
              <a:rPr lang="en-US" dirty="0">
                <a:sym typeface="Wingdings" panose="05000000000000000000" pitchFamily="2" charset="2"/>
              </a:rPr>
              <a:t>Under </a:t>
            </a:r>
            <a:r>
              <a:rPr lang="en-US" b="1" dirty="0">
                <a:sym typeface="Wingdings" panose="05000000000000000000" pitchFamily="2" charset="2"/>
              </a:rPr>
              <a:t>Inspector</a:t>
            </a:r>
            <a:r>
              <a:rPr lang="en-US" dirty="0">
                <a:sym typeface="Wingdings" panose="05000000000000000000" pitchFamily="2" charset="2"/>
              </a:rPr>
              <a:t> tab in the right pane, go to </a:t>
            </a:r>
            <a:r>
              <a:rPr lang="en-US" b="1" dirty="0">
                <a:sym typeface="Wingdings" panose="05000000000000000000" pitchFamily="2" charset="2"/>
              </a:rPr>
              <a:t>Web Forms </a:t>
            </a:r>
            <a:r>
              <a:rPr lang="en-US" dirty="0">
                <a:sym typeface="Wingdings" panose="05000000000000000000" pitchFamily="2" charset="2"/>
              </a:rPr>
              <a:t>tab. Add a new field: </a:t>
            </a:r>
            <a:r>
              <a:rPr lang="en-US" b="1" dirty="0">
                <a:sym typeface="Wingdings" panose="05000000000000000000" pitchFamily="2" charset="2"/>
              </a:rPr>
              <a:t>NumberOfLikes </a:t>
            </a:r>
            <a:r>
              <a:rPr lang="en-US" dirty="0">
                <a:sym typeface="Wingdings" panose="05000000000000000000" pitchFamily="2" charset="2"/>
              </a:rPr>
              <a:t>and set it to </a:t>
            </a:r>
            <a:r>
              <a:rPr lang="en-US" b="1" dirty="0">
                <a:sym typeface="Wingdings" panose="05000000000000000000" pitchFamily="2" charset="2"/>
              </a:rPr>
              <a:t>5000</a:t>
            </a:r>
            <a:r>
              <a:rPr lang="en-US" dirty="0">
                <a:sym typeface="Wingdings" panose="05000000000000000000" pitchFamily="2" charset="2"/>
              </a:rPr>
              <a:t>.</a:t>
            </a:r>
          </a:p>
          <a:p>
            <a:pPr marL="401638" lvl="1" indent="-228600">
              <a:buFont typeface="+mj-lt"/>
              <a:buAutoNum type="arabicPeriod"/>
            </a:pPr>
            <a:r>
              <a:rPr lang="en-US" dirty="0">
                <a:sym typeface="Wingdings" panose="05000000000000000000" pitchFamily="2" charset="2"/>
              </a:rPr>
              <a:t>Execute the request. Click </a:t>
            </a:r>
            <a:r>
              <a:rPr lang="en-US" b="1" dirty="0">
                <a:sym typeface="Wingdings" panose="05000000000000000000" pitchFamily="2" charset="2"/>
              </a:rPr>
              <a:t>Break on Response </a:t>
            </a:r>
            <a:r>
              <a:rPr lang="en-US" dirty="0">
                <a:sym typeface="Wingdings" panose="05000000000000000000" pitchFamily="2" charset="2"/>
              </a:rPr>
              <a:t>to reach the breakpoint.</a:t>
            </a:r>
          </a:p>
          <a:p>
            <a:pPr marL="401638" lvl="1" indent="-228600">
              <a:buFont typeface="+mj-lt"/>
              <a:buAutoNum type="arabicPeriod"/>
            </a:pPr>
            <a:r>
              <a:rPr lang="en-US" dirty="0">
                <a:sym typeface="Wingdings" panose="05000000000000000000" pitchFamily="2" charset="2"/>
              </a:rPr>
              <a:t>Navigate to breakpoint in </a:t>
            </a:r>
            <a:r>
              <a:rPr lang="en-US" b="1" dirty="0">
                <a:sym typeface="Wingdings" panose="05000000000000000000" pitchFamily="2" charset="2"/>
              </a:rPr>
              <a:t>HomeController.cs</a:t>
            </a:r>
            <a:r>
              <a:rPr lang="en-US" dirty="0">
                <a:sym typeface="Wingdings" panose="05000000000000000000" pitchFamily="2" charset="2"/>
              </a:rPr>
              <a:t>. Show the passed-in values of model object. It should have NumberOfLikes set to </a:t>
            </a:r>
            <a:r>
              <a:rPr lang="en-US" b="1" dirty="0">
                <a:sym typeface="Wingdings" panose="05000000000000000000" pitchFamily="2" charset="2"/>
              </a:rPr>
              <a:t>5000</a:t>
            </a:r>
            <a:r>
              <a:rPr lang="en-US" dirty="0">
                <a:sym typeface="Wingdings" panose="05000000000000000000" pitchFamily="2" charset="2"/>
              </a:rPr>
              <a:t>, which will be inadvertently saved in the database.</a:t>
            </a:r>
          </a:p>
          <a:p>
            <a:endParaRPr lang="en-US" dirty="0">
              <a:sym typeface="Wingdings" panose="05000000000000000000" pitchFamily="2" charset="2"/>
            </a:endParaRPr>
          </a:p>
          <a:p>
            <a:r>
              <a:rPr lang="en-US" b="1" dirty="0">
                <a:sym typeface="Wingdings" panose="05000000000000000000" pitchFamily="2" charset="2"/>
              </a:rPr>
              <a:t>How to defend against it?</a:t>
            </a:r>
          </a:p>
          <a:p>
            <a:pPr lvl="1"/>
            <a:r>
              <a:rPr lang="en-US" dirty="0">
                <a:sym typeface="Wingdings" panose="05000000000000000000" pitchFamily="2" charset="2"/>
              </a:rPr>
              <a:t>We could either bind the method with a whitelist of entities, but using a ViewModel is a more recommended approach.</a:t>
            </a:r>
          </a:p>
          <a:p>
            <a:pPr marL="573088" lvl="2" indent="-228600">
              <a:buFont typeface="+mj-lt"/>
              <a:buAutoNum type="arabicPeriod"/>
            </a:pPr>
            <a:r>
              <a:rPr lang="en-US" dirty="0">
                <a:sym typeface="Wingdings" panose="05000000000000000000" pitchFamily="2" charset="2"/>
              </a:rPr>
              <a:t>Replace </a:t>
            </a:r>
            <a:r>
              <a:rPr lang="en-US" b="1" dirty="0">
                <a:sym typeface="Wingdings" panose="05000000000000000000" pitchFamily="2" charset="2"/>
              </a:rPr>
              <a:t>Review parameter type </a:t>
            </a:r>
            <a:r>
              <a:rPr lang="en-US" dirty="0">
                <a:sym typeface="Wingdings" panose="05000000000000000000" pitchFamily="2" charset="2"/>
              </a:rPr>
              <a:t>in Index method with ReviewViewModel. This ensures that only the specified fields are passed to the controller.</a:t>
            </a:r>
          </a:p>
          <a:p>
            <a:pPr marL="573088" lvl="2" indent="-228600">
              <a:buFont typeface="+mj-lt"/>
              <a:buAutoNum type="arabicPeriod"/>
            </a:pPr>
            <a:r>
              <a:rPr lang="en-US" dirty="0">
                <a:sym typeface="Wingdings" panose="05000000000000000000" pitchFamily="2" charset="2"/>
              </a:rPr>
              <a:t>Now if you make the same malicious request from Fiddler, it will have no effect on the server side.</a:t>
            </a:r>
          </a:p>
        </p:txBody>
      </p:sp>
      <p:sp>
        <p:nvSpPr>
          <p:cNvPr id="9" name="Slide Image Placeholder 8"/>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26350717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384175" y="484188"/>
            <a:ext cx="6099175" cy="3430587"/>
          </a:xfrm>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03951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Guide to SQL Injection</a:t>
            </a:r>
          </a:p>
          <a:p>
            <a:pPr lvl="1"/>
            <a:r>
              <a:rPr lang="en-US" dirty="0">
                <a:hlinkClick r:id="rId3"/>
              </a:rPr>
              <a:t>https://www.owasp.org/index.php/Guide_to_SQL_Injection</a:t>
            </a:r>
            <a:r>
              <a:rPr lang="en-US" dirty="0"/>
              <a:t> </a:t>
            </a:r>
          </a:p>
          <a:p>
            <a:endParaRPr lang="en-US" dirty="0"/>
          </a:p>
          <a:p>
            <a:r>
              <a:rPr lang="en-US" dirty="0"/>
              <a:t>How To: Protect From SQL Injection in ASP.NET</a:t>
            </a:r>
          </a:p>
          <a:p>
            <a:pPr lvl="1"/>
            <a:r>
              <a:rPr lang="en-US" dirty="0">
                <a:hlinkClick r:id="rId4"/>
              </a:rPr>
              <a:t>http://msdn.microsoft.com/en-us/library/ff648339.aspx</a:t>
            </a:r>
            <a:r>
              <a:rPr lang="en-US" dirty="0"/>
              <a:t> </a:t>
            </a:r>
          </a:p>
          <a:p>
            <a:endParaRPr lang="en-US" dirty="0"/>
          </a:p>
          <a:p>
            <a:endParaRPr lang="en-US" dirty="0"/>
          </a:p>
          <a:p>
            <a:endParaRPr lang="en-US" dirty="0"/>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13529724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6" name="Notes Placeholder 5"/>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26645781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Autofit/>
          </a:bodyPr>
          <a:lstStyle/>
          <a:p>
            <a:pPr algn="l"/>
            <a:r>
              <a:rPr lang="en-US" b="1" i="0" dirty="0">
                <a:solidFill>
                  <a:srgbClr val="000000"/>
                </a:solidFill>
                <a:effectLst/>
                <a:latin typeface="roboto"/>
              </a:rPr>
              <a:t>OWASP Top 10 Application Security Risks - 2017</a:t>
            </a:r>
          </a:p>
          <a:p>
            <a:pPr algn="l"/>
            <a:r>
              <a:rPr lang="en-US" b="1" i="0" dirty="0">
                <a:solidFill>
                  <a:srgbClr val="000000"/>
                </a:solidFill>
                <a:effectLst/>
                <a:latin typeface="roboto"/>
              </a:rPr>
              <a:t>A1:2017-Injection</a:t>
            </a:r>
          </a:p>
          <a:p>
            <a:pPr algn="l"/>
            <a:r>
              <a:rPr lang="en-US" b="0" i="0" dirty="0">
                <a:solidFill>
                  <a:srgbClr val="000000"/>
                </a:solidFill>
                <a:effectLst/>
                <a:latin typeface="roboto"/>
              </a:rPr>
              <a:t>Injection flaws, such as SQL, NoSQL, OS, and LDAP injection, occur when untrusted data is sent to an interpreter as part of a command or query. The attacker’s hostile data can trick the interpreter into executing unintended commands or accessing data without proper authorization.</a:t>
            </a:r>
          </a:p>
          <a:p>
            <a:pPr algn="l"/>
            <a:r>
              <a:rPr lang="en-US" b="1" i="0" dirty="0">
                <a:solidFill>
                  <a:srgbClr val="000000"/>
                </a:solidFill>
                <a:effectLst/>
                <a:latin typeface="roboto"/>
              </a:rPr>
              <a:t>A2:2017-Broken Authentication</a:t>
            </a:r>
          </a:p>
          <a:p>
            <a:pPr algn="l"/>
            <a:r>
              <a:rPr lang="en-US" b="0" i="0" dirty="0">
                <a:solidFill>
                  <a:srgbClr val="000000"/>
                </a:solidFill>
                <a:effectLst/>
                <a:latin typeface="roboto"/>
              </a:rPr>
              <a:t>Application functions related to authentication and session management are often implemented incorrectly, allowing attackers to compromise passwords, keys, or session tokens, or to exploit other implementation flaws to assume other users’ identities temporarily or permanently.</a:t>
            </a:r>
          </a:p>
          <a:p>
            <a:pPr algn="l"/>
            <a:r>
              <a:rPr lang="en-US" b="1" i="0" dirty="0">
                <a:solidFill>
                  <a:srgbClr val="000000"/>
                </a:solidFill>
                <a:effectLst/>
                <a:latin typeface="roboto"/>
              </a:rPr>
              <a:t>A3:2017-Sensitive Data Exposure</a:t>
            </a:r>
          </a:p>
          <a:p>
            <a:pPr algn="l"/>
            <a:r>
              <a:rPr lang="en-US" b="0" i="0" dirty="0">
                <a:solidFill>
                  <a:srgbClr val="000000"/>
                </a:solidFill>
                <a:effectLst/>
                <a:latin typeface="roboto"/>
              </a:rPr>
              <a:t>Many web applications and APIs do not properly protect sensitive data, such as financial, healthcare, and PII. Attackers may steal or modify such weakly protected data to conduct credit card fraud, identity theft, or other crimes. Sensitive data may be compromised without extra protection, such as encryption at rest or in transit, and requires special precautions when exchanged with the browser.</a:t>
            </a:r>
          </a:p>
          <a:p>
            <a:pPr algn="l"/>
            <a:r>
              <a:rPr lang="en-US" b="1" i="0" dirty="0">
                <a:solidFill>
                  <a:srgbClr val="000000"/>
                </a:solidFill>
                <a:effectLst/>
                <a:latin typeface="roboto"/>
              </a:rPr>
              <a:t>A4:2017-XML External Entities (XXE)</a:t>
            </a:r>
          </a:p>
          <a:p>
            <a:pPr algn="l"/>
            <a:r>
              <a:rPr lang="en-US" b="0" i="0" dirty="0">
                <a:solidFill>
                  <a:srgbClr val="000000"/>
                </a:solidFill>
                <a:effectLst/>
                <a:latin typeface="roboto"/>
              </a:rPr>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a:t>
            </a:r>
          </a:p>
          <a:p>
            <a:pPr algn="l"/>
            <a:r>
              <a:rPr lang="en-US" b="1" i="0" dirty="0">
                <a:solidFill>
                  <a:srgbClr val="000000"/>
                </a:solidFill>
                <a:effectLst/>
                <a:latin typeface="roboto"/>
              </a:rPr>
              <a:t>A5:2017-Broken Access Control</a:t>
            </a:r>
          </a:p>
          <a:p>
            <a:pPr algn="l"/>
            <a:r>
              <a:rPr lang="en-US" b="0" i="0" dirty="0">
                <a:solidFill>
                  <a:srgbClr val="000000"/>
                </a:solidFill>
                <a:effectLst/>
                <a:latin typeface="roboto"/>
              </a:rPr>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a:p>
            <a:pPr algn="l"/>
            <a:r>
              <a:rPr lang="en-US" b="1" i="0" dirty="0">
                <a:solidFill>
                  <a:srgbClr val="000000"/>
                </a:solidFill>
                <a:effectLst/>
                <a:latin typeface="roboto"/>
              </a:rPr>
              <a:t>A6:2017-Security Misconfiguration</a:t>
            </a:r>
          </a:p>
          <a:p>
            <a:pPr algn="l"/>
            <a:r>
              <a:rPr lang="en-US" b="0" i="0" dirty="0">
                <a:solidFill>
                  <a:srgbClr val="000000"/>
                </a:solidFill>
                <a:effectLst/>
                <a:latin typeface="roboto"/>
              </a:rPr>
              <a:t>Security misconfiguration is the most commonly seen issue. This is commonly a result of insecure default configurations, incomplete or ad hoc configurations, open cloud storage, misconfigured HTTP headers, and verbose error messages containing sensitive information. Not only must all operating systems, frameworks, libraries, and applications be securely configured, but they must be patched/upgraded in a timely fashion.</a:t>
            </a:r>
          </a:p>
          <a:p>
            <a:pPr algn="l"/>
            <a:r>
              <a:rPr lang="en-US" b="1" i="0" dirty="0">
                <a:solidFill>
                  <a:srgbClr val="000000"/>
                </a:solidFill>
                <a:effectLst/>
                <a:latin typeface="roboto"/>
              </a:rPr>
              <a:t>A7:2017-Cross-Site Scripting (XSS)</a:t>
            </a:r>
          </a:p>
          <a:p>
            <a:pPr algn="l"/>
            <a:r>
              <a:rPr lang="en-US" b="0" i="0" dirty="0">
                <a:solidFill>
                  <a:srgbClr val="000000"/>
                </a:solidFill>
                <a:effectLst/>
                <a:latin typeface="roboto"/>
              </a:rPr>
              <a:t>XSS flaws occur whenever an application includes untrusted data in a new web page without proper validation or escaping, or updates an existing web page with user-supplied data using a browser API that can create HTML or JavaScript. XSS allows attackers to execute scripts in the victim’s browser which can hijack user sessions, deface web sites, or redirect the user to malicious sites.</a:t>
            </a:r>
          </a:p>
          <a:p>
            <a:pPr algn="l"/>
            <a:r>
              <a:rPr lang="en-US" b="1" i="0" dirty="0">
                <a:solidFill>
                  <a:srgbClr val="000000"/>
                </a:solidFill>
                <a:effectLst/>
                <a:latin typeface="roboto"/>
              </a:rPr>
              <a:t>A8:2017-Insecure Deserialization</a:t>
            </a:r>
          </a:p>
          <a:p>
            <a:pPr algn="l"/>
            <a:r>
              <a:rPr lang="en-US" b="0" i="0" dirty="0">
                <a:solidFill>
                  <a:srgbClr val="000000"/>
                </a:solidFill>
                <a:effectLst/>
                <a:latin typeface="roboto"/>
              </a:rPr>
              <a:t>Insecure deserialization often leads to remote code execution. Even if deserialization flaws do not result in remote code execution, they can be used to perform attacks, including replay attacks, injection attacks, and privilege escalation attacks.</a:t>
            </a:r>
          </a:p>
          <a:p>
            <a:pPr algn="l"/>
            <a:r>
              <a:rPr lang="en-US" b="1" i="0" dirty="0">
                <a:solidFill>
                  <a:srgbClr val="000000"/>
                </a:solidFill>
                <a:effectLst/>
                <a:latin typeface="roboto"/>
              </a:rPr>
              <a:t>A9:2017-Using Components with Known Vulnerabilities</a:t>
            </a:r>
          </a:p>
          <a:p>
            <a:pPr algn="l"/>
            <a:r>
              <a:rPr lang="en-US" b="0" i="0" dirty="0">
                <a:solidFill>
                  <a:srgbClr val="000000"/>
                </a:solidFill>
                <a:effectLst/>
                <a:latin typeface="roboto"/>
              </a:rPr>
              <a:t>Components, such as libraries, frameworks, and other software modules, run with the same privileges as the application. If a vulnerable component is exploited, such an attack can facilitate serious data loss or server takeover. Applications and APIs using components with known vulnerabilities may undermine application defenses and enable various attacks and impacts.</a:t>
            </a:r>
          </a:p>
          <a:p>
            <a:pPr algn="l"/>
            <a:r>
              <a:rPr lang="en-US" b="1" i="0" dirty="0">
                <a:solidFill>
                  <a:srgbClr val="000000"/>
                </a:solidFill>
                <a:effectLst/>
                <a:latin typeface="roboto"/>
              </a:rPr>
              <a:t>A10:2017-Insufficient </a:t>
            </a:r>
            <a:r>
              <a:rPr lang="en-US" b="1" i="0" dirty="0" err="1">
                <a:solidFill>
                  <a:srgbClr val="000000"/>
                </a:solidFill>
                <a:effectLst/>
                <a:latin typeface="roboto"/>
              </a:rPr>
              <a:t>Logging&amp;Monitoring</a:t>
            </a:r>
            <a:endParaRPr lang="en-US" b="1" i="0" dirty="0">
              <a:solidFill>
                <a:srgbClr val="000000"/>
              </a:solidFill>
              <a:effectLst/>
              <a:latin typeface="roboto"/>
            </a:endParaRPr>
          </a:p>
          <a:p>
            <a:pPr algn="l"/>
            <a:r>
              <a:rPr lang="en-US" b="0" i="0" dirty="0">
                <a:solidFill>
                  <a:srgbClr val="000000"/>
                </a:solidFill>
                <a:effectLst/>
                <a:latin typeface="roboto"/>
              </a:rPr>
              <a:t>Insufficient logging and monitoring, coupled with missing or ineffective integration with incident response, allows attackers to further attack systems, maintain persistence, pivot to more systems, and tamper, extract, or destroy data. Most breach studies show time to detect a breach is over 200 days, typically detected by external parties rather than internal processes or monitoring.</a:t>
            </a:r>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7357926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r>
              <a:rPr lang="en-US" b="1" dirty="0"/>
              <a:t>Injection:</a:t>
            </a:r>
          </a:p>
          <a:p>
            <a:pPr lvl="1"/>
            <a:r>
              <a:rPr lang="en-US" dirty="0">
                <a:effectLst/>
              </a:rPr>
              <a:t>The preferred option is to use a safe API which avoids the use of the interpreter entirely or provides a parameterized interface. Be careful with APIs, such as stored procedures, that are parameterized, but can still introduce injection under the hood. </a:t>
            </a:r>
          </a:p>
          <a:p>
            <a:pPr defTabSz="457200" fontAlgn="base">
              <a:lnSpc>
                <a:spcPct val="100000"/>
              </a:lnSpc>
              <a:spcBef>
                <a:spcPct val="30000"/>
              </a:spcBef>
              <a:spcAft>
                <a:spcPct val="0"/>
              </a:spcAft>
              <a:buSzTx/>
              <a:defRPr/>
            </a:pPr>
            <a:endParaRPr lang="en-US" b="1" dirty="0"/>
          </a:p>
          <a:p>
            <a:pPr defTabSz="457200" fontAlgn="base">
              <a:lnSpc>
                <a:spcPct val="100000"/>
              </a:lnSpc>
              <a:spcBef>
                <a:spcPct val="30000"/>
              </a:spcBef>
              <a:spcAft>
                <a:spcPct val="0"/>
              </a:spcAft>
              <a:buSzTx/>
              <a:defRPr/>
            </a:pPr>
            <a:r>
              <a:rPr lang="en-US" b="1" dirty="0"/>
              <a:t>Broken Authentication</a:t>
            </a:r>
            <a:endParaRPr lang="en-US" b="1" dirty="0">
              <a:effectLst/>
            </a:endParaRPr>
          </a:p>
          <a:p>
            <a:pPr lvl="1"/>
            <a:r>
              <a:rPr lang="en-US" dirty="0"/>
              <a:t>ASP.NET Identity</a:t>
            </a:r>
          </a:p>
          <a:p>
            <a:pPr lvl="1"/>
            <a:r>
              <a:rPr lang="en-US" dirty="0"/>
              <a:t>A single set of strong authentication and session management controls.</a:t>
            </a:r>
          </a:p>
          <a:p>
            <a:endParaRPr lang="en-US" b="1" dirty="0"/>
          </a:p>
          <a:p>
            <a:r>
              <a:rPr lang="en-US" b="1" dirty="0"/>
              <a:t>Sensitive Data Exposure:</a:t>
            </a:r>
          </a:p>
          <a:p>
            <a:pPr lvl="1"/>
            <a:r>
              <a:rPr lang="en-US" dirty="0"/>
              <a:t>Considering the threats you plan to protect this data from (for example, insider attack, external user), make sure you encrypt all sensitive data at rest and in transit in a manner that defends against these threats. </a:t>
            </a:r>
          </a:p>
          <a:p>
            <a:pPr lvl="1"/>
            <a:r>
              <a:rPr lang="en-US" dirty="0"/>
              <a:t>Do not store sensitive data unnecessarily. Discard it as soon as possible. Data you do not have cannot be stolen. </a:t>
            </a:r>
          </a:p>
          <a:p>
            <a:pPr lvl="1"/>
            <a:r>
              <a:rPr lang="en-US" dirty="0"/>
              <a:t>Ensure strong standard algorithms and strong keys are used, and proper key management is in place. Consider using FIPS 140 validated cryptographic modules. </a:t>
            </a:r>
          </a:p>
          <a:p>
            <a:pPr lvl="1"/>
            <a:r>
              <a:rPr lang="en-US" dirty="0"/>
              <a:t>Ensure passwords are stored with an algorithm specifically designed for password protection, such as </a:t>
            </a:r>
            <a:r>
              <a:rPr lang="en-US" dirty="0" err="1"/>
              <a:t>bcrypt</a:t>
            </a:r>
            <a:r>
              <a:rPr lang="en-US" dirty="0"/>
              <a:t>, PBKDF2, or </a:t>
            </a:r>
            <a:r>
              <a:rPr lang="en-US" dirty="0" err="1"/>
              <a:t>scrypt</a:t>
            </a:r>
            <a:r>
              <a:rPr lang="en-US" dirty="0"/>
              <a:t>. </a:t>
            </a:r>
          </a:p>
          <a:p>
            <a:pPr lvl="1"/>
            <a:r>
              <a:rPr lang="en-US" dirty="0"/>
              <a:t>Disable autocomplete on forms collecting sensitive data and disable caching for pages that contain sensitive data. </a:t>
            </a:r>
          </a:p>
          <a:p>
            <a:endParaRPr lang="en-US" b="1" dirty="0"/>
          </a:p>
        </p:txBody>
      </p:sp>
    </p:spTree>
    <p:extLst>
      <p:ext uri="{BB962C8B-B14F-4D97-AF65-F5344CB8AC3E}">
        <p14:creationId xmlns:p14="http://schemas.microsoft.com/office/powerpoint/2010/main" val="35646526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Insecure Direct Object References:</a:t>
            </a:r>
          </a:p>
          <a:p>
            <a:pPr lvl="1"/>
            <a:r>
              <a:rPr lang="en-US" dirty="0"/>
              <a:t>Use per user or session indirect object references. This prevents attackers from directly targeting unauthorized resources. For example, instead of using the resource’s database key, a drop down list of six resources authorized for the current user could use the numbers 1 to 6 to indicate which value the user selected. The application has to map the per-user indirect reference back to the actual database key on the server. OWASP’s ESAPI includes both sequential and random access reference maps that developers can use to eliminate direct object references. </a:t>
            </a:r>
          </a:p>
          <a:p>
            <a:pPr lvl="1"/>
            <a:r>
              <a:rPr lang="en-US" dirty="0"/>
              <a:t>Check access. Each use of a direct object reference from an untrusted source must include an access control check to ensure the user is authorized for the requested object. </a:t>
            </a:r>
          </a:p>
          <a:p>
            <a:endParaRPr lang="en-US" dirty="0"/>
          </a:p>
          <a:p>
            <a:r>
              <a:rPr lang="en-US" b="1" dirty="0"/>
              <a:t>Security Misconfiguration:</a:t>
            </a:r>
          </a:p>
          <a:p>
            <a:pPr lvl="1"/>
            <a:r>
              <a:rPr lang="en-US" dirty="0"/>
              <a:t>A repeatable hardening process that makes it fast and easy to deploy another environment that is properly locked down. Development, QA, and production environments should all be configured identically (with different passwords used in each environment). This process should be automated to minimize the effort required to setup a new secure environment. </a:t>
            </a:r>
          </a:p>
          <a:p>
            <a:pPr lvl="1"/>
            <a:r>
              <a:rPr lang="en-US" dirty="0"/>
              <a:t>A process for keeping abreast of and deploying all new software updates and patches in a timely manner to each deployed environment. This needs to include all code libraries as well (see new A9). </a:t>
            </a:r>
          </a:p>
          <a:p>
            <a:pPr lvl="1"/>
            <a:r>
              <a:rPr lang="en-US" dirty="0"/>
              <a:t>A strong application architecture that provides effective, secure separation between components. </a:t>
            </a:r>
          </a:p>
          <a:p>
            <a:pPr lvl="1"/>
            <a:r>
              <a:rPr lang="en-US" dirty="0"/>
              <a:t>Consider running scans and doing audits periodically to help detect future misconfigurations or missing patches. </a:t>
            </a:r>
          </a:p>
          <a:p>
            <a:endParaRPr lang="en-US" dirty="0"/>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38170861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dirty="0"/>
          </a:p>
          <a:p>
            <a:r>
              <a:rPr lang="en-US" b="1" dirty="0"/>
              <a:t>Missing Function Level Access Control:</a:t>
            </a:r>
          </a:p>
          <a:p>
            <a:pPr lvl="1"/>
            <a:r>
              <a:rPr lang="en-US" dirty="0"/>
              <a:t>Think about the process for managing entitlements and ensure you can update and audit easily. Do not hard code. </a:t>
            </a:r>
          </a:p>
          <a:p>
            <a:pPr lvl="1"/>
            <a:r>
              <a:rPr lang="en-US" dirty="0"/>
              <a:t>The enforcement mechanism(s) should deny all access by default, requiring explicit grants to specific roles for access to every function. </a:t>
            </a:r>
          </a:p>
          <a:p>
            <a:pPr lvl="1"/>
            <a:r>
              <a:rPr lang="en-US" dirty="0"/>
              <a:t>If the function is involved in a workflow, check to make sure the conditions are in the proper state to allow access. </a:t>
            </a:r>
          </a:p>
          <a:p>
            <a:endParaRPr lang="en-US" dirty="0"/>
          </a:p>
          <a:p>
            <a:r>
              <a:rPr lang="en-US" b="1" dirty="0"/>
              <a:t>CSRF:</a:t>
            </a:r>
          </a:p>
          <a:p>
            <a:pPr lvl="1"/>
            <a:r>
              <a:rPr lang="en-US" dirty="0"/>
              <a:t>The preferred option is to include the unique token in a hidden field. This causes the value to be sent in the body of the HTTP request, avoiding its inclusion in the URL, which is more prone to exposure. </a:t>
            </a:r>
          </a:p>
          <a:p>
            <a:pPr lvl="1"/>
            <a:endParaRPr lang="en-US" dirty="0"/>
          </a:p>
          <a:p>
            <a:r>
              <a:rPr lang="en-US" b="1" dirty="0"/>
              <a:t>XSS:</a:t>
            </a:r>
          </a:p>
          <a:p>
            <a:pPr marL="401638" lvl="1" indent="-228600">
              <a:buFont typeface="+mj-lt"/>
              <a:buAutoNum type="arabicPeriod"/>
            </a:pPr>
            <a:r>
              <a:rPr lang="en-US" dirty="0"/>
              <a:t>The preferred option is to properly escape all untrusted data based on the HTML context (body, attribute, JavaScript, CSS, or URL) that the data will be placed into. See the OWASP XSS Prevention Cheat Sheet for details on the required data escaping techniques. </a:t>
            </a:r>
          </a:p>
          <a:p>
            <a:pPr marL="401638" lvl="1" indent="-228600">
              <a:buFont typeface="+mj-lt"/>
              <a:buAutoNum type="arabicPeriod"/>
            </a:pPr>
            <a:r>
              <a:rPr lang="en-US" dirty="0"/>
              <a:t>Positive or “whitelist” input validation is also recommended as it helps protect against XSS, but is not a complete defense as many applications require special characters in their input. Such validation should, as much as possible, validate the length, characters, format, and business rules on that data before accepting the input. </a:t>
            </a:r>
          </a:p>
          <a:p>
            <a:pPr marL="173038" lvl="1" indent="0">
              <a:buNone/>
            </a:pPr>
            <a:endParaRPr lang="en-US" dirty="0"/>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5225258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Using Components with Known Vulnerabilities:</a:t>
            </a:r>
          </a:p>
          <a:p>
            <a:pPr marL="401638" lvl="1" indent="-228600">
              <a:buFont typeface="+mj-lt"/>
              <a:buAutoNum type="arabicPeriod"/>
            </a:pPr>
            <a:r>
              <a:rPr lang="en-US" dirty="0"/>
              <a:t>Identify all components and the versions you are using, including all dependencies. (for example, the versions plugin). </a:t>
            </a:r>
          </a:p>
          <a:p>
            <a:pPr marL="401638" lvl="1" indent="-228600">
              <a:buFont typeface="+mj-lt"/>
              <a:buAutoNum type="arabicPeriod"/>
            </a:pPr>
            <a:r>
              <a:rPr lang="en-US" dirty="0"/>
              <a:t>Monitor the security of these components in public databases, project mailing lists, and security mailing lists, and keep them up-to-date. </a:t>
            </a:r>
          </a:p>
          <a:p>
            <a:pPr marL="401638" lvl="1" indent="-228600">
              <a:buFont typeface="+mj-lt"/>
              <a:buAutoNum type="arabicPeriod"/>
            </a:pPr>
            <a:r>
              <a:rPr lang="en-US" dirty="0"/>
              <a:t>Establish security policies governing component use, such as requiring certain software development practices, passing security tests, and acceptable licenses. </a:t>
            </a:r>
          </a:p>
          <a:p>
            <a:pPr marL="401638" lvl="1" indent="-228600">
              <a:buFont typeface="+mj-lt"/>
              <a:buAutoNum type="arabicPeriod"/>
            </a:pPr>
            <a:r>
              <a:rPr lang="en-US" dirty="0"/>
              <a:t>Where appropriate, consider adding security wrappers around components to disable unused functionality and/ or secure weak or vulnerable aspects of the component. </a:t>
            </a:r>
          </a:p>
          <a:p>
            <a:endParaRPr lang="en-US" dirty="0"/>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3482712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r>
              <a:rPr lang="en-US" dirty="0"/>
              <a:t>Identity is the base unit that we can deal with in terms of application use</a:t>
            </a:r>
          </a:p>
          <a:p>
            <a:r>
              <a:rPr lang="en-US" dirty="0"/>
              <a:t>An identity can be as simple as a unique username in our application, or as complex as a large collection of claims and </a:t>
            </a:r>
          </a:p>
        </p:txBody>
      </p:sp>
    </p:spTree>
    <p:extLst>
      <p:ext uri="{BB962C8B-B14F-4D97-AF65-F5344CB8AC3E}">
        <p14:creationId xmlns:p14="http://schemas.microsoft.com/office/powerpoint/2010/main" val="10156681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r>
              <a:rPr lang="en-US" b="0" i="0" dirty="0">
                <a:solidFill>
                  <a:srgbClr val="000000"/>
                </a:solidFill>
                <a:effectLst/>
                <a:latin typeface="roboto"/>
              </a:rPr>
              <a:t>Explain OWASP Top 10 changes over time. Check if there is a new version</a:t>
            </a:r>
          </a:p>
          <a:p>
            <a:r>
              <a:rPr lang="en-US" b="0" i="0" dirty="0">
                <a:solidFill>
                  <a:srgbClr val="000000"/>
                </a:solidFill>
                <a:effectLst/>
                <a:latin typeface="roboto"/>
              </a:rPr>
              <a:t>Open Web Application Security Project (OWASP) </a:t>
            </a:r>
            <a:endParaRPr lang="en-US" dirty="0"/>
          </a:p>
          <a:p>
            <a:r>
              <a:rPr lang="en-US" dirty="0"/>
              <a:t>For more information on the current web attack trends, review site and repository:</a:t>
            </a:r>
          </a:p>
          <a:p>
            <a:pPr marL="0" indent="0">
              <a:buNone/>
            </a:pPr>
            <a:r>
              <a:rPr lang="en-US" b="0" i="0" dirty="0">
                <a:solidFill>
                  <a:srgbClr val="212529"/>
                </a:solidFill>
                <a:effectLst/>
                <a:latin typeface="Arial" panose="020B0604020202020204" pitchFamily="34" charset="0"/>
              </a:rPr>
              <a:t>	</a:t>
            </a:r>
            <a:r>
              <a:rPr lang="en-US" dirty="0">
                <a:hlinkClick r:id="rId3"/>
              </a:rPr>
              <a:t>https://owasp.org/www-project-top-ten/OWASP_Top_Ten_2017/</a:t>
            </a:r>
            <a:endParaRPr lang="en-US" b="0" i="0" dirty="0">
              <a:solidFill>
                <a:srgbClr val="212529"/>
              </a:solidFill>
              <a:effectLst/>
              <a:latin typeface="Arial" panose="020B0604020202020204" pitchFamily="34" charset="0"/>
            </a:endParaRPr>
          </a:p>
          <a:p>
            <a:pPr marL="0" indent="0">
              <a:buNone/>
            </a:pPr>
            <a:r>
              <a:rPr lang="en-US" b="0" i="0" dirty="0">
                <a:solidFill>
                  <a:srgbClr val="212529"/>
                </a:solidFill>
                <a:effectLst/>
                <a:latin typeface="Arial" panose="020B0604020202020204" pitchFamily="34" charset="0"/>
              </a:rPr>
              <a:t>	</a:t>
            </a:r>
            <a:r>
              <a:rPr lang="en-US" dirty="0">
                <a:hlinkClick r:id="rId4"/>
              </a:rPr>
              <a:t>https://github.com/OWASP/Top10</a:t>
            </a:r>
            <a:endParaRPr lang="en-US" u="sng" dirty="0">
              <a:solidFill>
                <a:schemeClr val="accent5"/>
              </a:solidFill>
            </a:endParaRPr>
          </a:p>
          <a:p>
            <a:r>
              <a:rPr lang="en-US" u="none" strike="noStrike" dirty="0">
                <a:solidFill>
                  <a:schemeClr val="accent5"/>
                </a:solidFill>
              </a:rPr>
              <a:t>Or search with an online search engine for the latest </a:t>
            </a:r>
            <a:r>
              <a:rPr lang="en-US" sz="1050" b="1" i="0" kern="1200" dirty="0">
                <a:solidFill>
                  <a:schemeClr val="tx1"/>
                </a:solidFill>
                <a:effectLst/>
                <a:latin typeface="Segoe UI" panose="020B0502040204020203" pitchFamily="34" charset="0"/>
                <a:ea typeface="+mn-ea"/>
                <a:cs typeface="Segoe UI" panose="020B0502040204020203" pitchFamily="34" charset="0"/>
              </a:rPr>
              <a:t>OWASP Top 10 2017.</a:t>
            </a:r>
          </a:p>
          <a:p>
            <a:endParaRPr lang="en-US" sz="1050" b="1" i="0" kern="1200" dirty="0">
              <a:solidFill>
                <a:schemeClr val="tx1"/>
              </a:solidFill>
              <a:effectLst/>
              <a:latin typeface="Segoe UI" panose="020B0502040204020203" pitchFamily="34" charset="0"/>
              <a:ea typeface="+mn-ea"/>
              <a:cs typeface="Segoe UI" panose="020B0502040204020203" pitchFamily="34" charset="0"/>
            </a:endParaRPr>
          </a:p>
          <a:p>
            <a:r>
              <a:rPr lang="en-US" sz="1050" b="0" i="0" kern="1200" dirty="0">
                <a:solidFill>
                  <a:schemeClr val="tx1"/>
                </a:solidFill>
                <a:effectLst/>
                <a:latin typeface="Segoe UI" panose="020B0502040204020203" pitchFamily="34" charset="0"/>
                <a:ea typeface="+mn-ea"/>
                <a:cs typeface="Segoe UI" panose="020B0502040204020203" pitchFamily="34" charset="0"/>
              </a:rPr>
              <a:t>The image shown shows that the attacks A4 and A7 merged in 2017 to conform the  A5: Broken Access Control.</a:t>
            </a:r>
          </a:p>
          <a:p>
            <a:r>
              <a:rPr lang="en-US" sz="1050" b="0" i="0" kern="1200" dirty="0">
                <a:solidFill>
                  <a:schemeClr val="tx1"/>
                </a:solidFill>
                <a:effectLst/>
                <a:latin typeface="Segoe UI" panose="020B0502040204020203" pitchFamily="34" charset="0"/>
                <a:ea typeface="+mn-ea"/>
                <a:cs typeface="Segoe UI" panose="020B0502040204020203" pitchFamily="34" charset="0"/>
              </a:rPr>
              <a:t>Cross Site Request Forgery or Cross Site Forged Request was a type of attack with more occurrences in 2017 thus it jumped to position A7 from A8 in 2013.</a:t>
            </a:r>
          </a:p>
          <a:p>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In 2017 an additional attack was added -&gt; A10:2017- Insufficient Logging and Monitoring.</a:t>
            </a:r>
          </a:p>
          <a:p>
            <a:pPr marL="0" indent="0">
              <a:buNone/>
            </a:pPr>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A10 -&gt; most attacks go un-noticed for several months (lack of monitoring) and unlogged. Having the logs for authentication and authorization can allow tracing back the time of the attack and the source.</a:t>
            </a:r>
            <a:endParaRPr lang="en-US" b="0" u="none" strike="noStrike" dirty="0">
              <a:solidFill>
                <a:schemeClr val="accent5"/>
              </a:solidFill>
            </a:endParaRPr>
          </a:p>
        </p:txBody>
      </p:sp>
    </p:spTree>
    <p:extLst>
      <p:ext uri="{BB962C8B-B14F-4D97-AF65-F5344CB8AC3E}">
        <p14:creationId xmlns:p14="http://schemas.microsoft.com/office/powerpoint/2010/main" val="31098464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r>
              <a:rPr lang="en-US" dirty="0">
                <a:hlinkClick r:id="rId3"/>
              </a:rPr>
              <a:t>https://www.microsoft.com/securityinsights/</a:t>
            </a:r>
            <a:r>
              <a:rPr lang="en-US" dirty="0"/>
              <a:t>: Interactive report</a:t>
            </a:r>
          </a:p>
          <a:p>
            <a:endParaRPr lang="en-US" dirty="0"/>
          </a:p>
          <a:p>
            <a:r>
              <a:rPr lang="en-US" dirty="0">
                <a:hlinkClick r:id="rId4"/>
              </a:rPr>
              <a:t>https://www.microsoft.com/en-us/security/business/security-intelligence-report</a:t>
            </a:r>
            <a:r>
              <a:rPr lang="en-US" dirty="0"/>
              <a:t> </a:t>
            </a:r>
          </a:p>
          <a:p>
            <a:pPr lvl="1"/>
            <a:r>
              <a:rPr lang="en-US" dirty="0"/>
              <a:t>D</a:t>
            </a:r>
            <a:r>
              <a:rPr lang="en-US"/>
              <a:t>ocument </a:t>
            </a:r>
            <a:r>
              <a:rPr lang="en-US" dirty="0"/>
              <a:t>cybersecurity trends. </a:t>
            </a:r>
          </a:p>
          <a:p>
            <a:pPr lvl="1"/>
            <a:r>
              <a:rPr lang="en-US" dirty="0"/>
              <a:t>Updated on a year basis. </a:t>
            </a:r>
          </a:p>
          <a:p>
            <a:pPr lvl="1"/>
            <a:r>
              <a:rPr lang="en-US" dirty="0"/>
              <a:t>Additional security resources</a:t>
            </a:r>
          </a:p>
          <a:p>
            <a:pPr lvl="1"/>
            <a:r>
              <a:rPr lang="en-US" dirty="0"/>
              <a:t>Previous reports</a:t>
            </a:r>
          </a:p>
        </p:txBody>
      </p:sp>
    </p:spTree>
    <p:extLst>
      <p:ext uri="{BB962C8B-B14F-4D97-AF65-F5344CB8AC3E}">
        <p14:creationId xmlns:p14="http://schemas.microsoft.com/office/powerpoint/2010/main" val="24994775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r>
              <a:rPr lang="en-US" dirty="0"/>
              <a:t>DCU telemetry demonstrates </a:t>
            </a:r>
            <a:r>
              <a:rPr lang="en-US" dirty="0" err="1"/>
              <a:t>Gamarue’s</a:t>
            </a:r>
            <a:r>
              <a:rPr lang="en-US" dirty="0"/>
              <a:t> global prevalence of infected devices from December 2017 to January 2018</a:t>
            </a:r>
          </a:p>
          <a:p>
            <a:endParaRPr lang="en-US" dirty="0"/>
          </a:p>
          <a:p>
            <a:r>
              <a:rPr lang="en-US" dirty="0"/>
              <a:t>The </a:t>
            </a:r>
            <a:r>
              <a:rPr lang="en-US" dirty="0" err="1"/>
              <a:t>Gamarue</a:t>
            </a:r>
            <a:r>
              <a:rPr lang="en-US" dirty="0"/>
              <a:t> botnet </a:t>
            </a:r>
            <a:r>
              <a:rPr lang="en-US" dirty="0" err="1"/>
              <a:t>Gamarue</a:t>
            </a:r>
            <a:r>
              <a:rPr lang="en-US" dirty="0"/>
              <a:t> is known in the underground cybercrime market as the Andromeda bot. Like many other bots, </a:t>
            </a:r>
            <a:r>
              <a:rPr lang="en-US" dirty="0" err="1"/>
              <a:t>Gamarue</a:t>
            </a:r>
            <a:r>
              <a:rPr lang="en-US" dirty="0"/>
              <a:t> was advertised as a crime kit that hackers can purchase. The </a:t>
            </a:r>
            <a:r>
              <a:rPr lang="en-US" dirty="0" err="1"/>
              <a:t>Gamarue</a:t>
            </a:r>
            <a:r>
              <a:rPr lang="en-US" dirty="0"/>
              <a:t> crime kit includes the following components: The evolution of the </a:t>
            </a:r>
            <a:r>
              <a:rPr lang="en-US" dirty="0" err="1"/>
              <a:t>Gamarue</a:t>
            </a:r>
            <a:r>
              <a:rPr lang="en-US" dirty="0"/>
              <a:t> bot has been the subject of many thorough analyses by security researchers. At the time of disruption, there were five known active </a:t>
            </a:r>
            <a:r>
              <a:rPr lang="en-US" dirty="0" err="1"/>
              <a:t>Gamarue</a:t>
            </a:r>
            <a:r>
              <a:rPr lang="en-US" dirty="0"/>
              <a:t> versions: 2.06, 2.07, 2.08, 2.09 and 2.10. The latest and the most active is version 2.10. Figure 2. </a:t>
            </a:r>
            <a:r>
              <a:rPr lang="en-US" dirty="0" err="1"/>
              <a:t>Gamarue</a:t>
            </a:r>
            <a:r>
              <a:rPr lang="en-US" dirty="0"/>
              <a:t> bot-builder Interface ▪ A bot-builder, which builds the malware binary that infects computers ▪ A command-and-control application, which is a PHP-based dashboard application that allows hackers to manage and control the bots ▪ Documentation on how to create a </a:t>
            </a:r>
            <a:r>
              <a:rPr lang="en-US" dirty="0" err="1"/>
              <a:t>Gamarue</a:t>
            </a:r>
            <a:r>
              <a:rPr lang="en-US" dirty="0"/>
              <a:t> botnet</a:t>
            </a:r>
          </a:p>
        </p:txBody>
      </p:sp>
    </p:spTree>
    <p:extLst>
      <p:ext uri="{BB962C8B-B14F-4D97-AF65-F5344CB8AC3E}">
        <p14:creationId xmlns:p14="http://schemas.microsoft.com/office/powerpoint/2010/main" val="101649880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57651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7644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Core operating system vulnerabilities are those with at least one operating system platform enumeration (“/o”) in the National vulnerability Database (NVD) that do not have any application platform enumerations (“/a”).</a:t>
            </a:r>
          </a:p>
          <a:p>
            <a:endParaRPr lang="en-US" dirty="0"/>
          </a:p>
          <a:p>
            <a:r>
              <a:rPr lang="en-US" dirty="0"/>
              <a:t>Operating system application vulnerabilities are those with at least one /o platform enumeration and at least one /a platform enumeration listed in the NVD, except as described in the next bullet point.</a:t>
            </a:r>
          </a:p>
          <a:p>
            <a:endParaRPr lang="en-US" dirty="0"/>
          </a:p>
          <a:p>
            <a:r>
              <a:rPr lang="en-US" dirty="0"/>
              <a:t>Browser vulnerabilities are those that affect components defined as part of a web browser, including web browsers such as Internet Explorer and Apple Safari that ship with operating systems, along with third-party browsers such as Mozilla Firefox and Google Chrome. </a:t>
            </a:r>
          </a:p>
          <a:p>
            <a:endParaRPr lang="en-US" dirty="0"/>
          </a:p>
          <a:p>
            <a:r>
              <a:rPr lang="en-US" dirty="0"/>
              <a:t>Other application vulnerabilities are those with at least one /a platform enumeration in the NVD that do not have any /o platform enumerations, except as described in the previous bullet point. </a:t>
            </a:r>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13121799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These are all important questions that need to be asked when one is thinking or planning for security of any web/non-web application. There is no silver bullet to security. Each application needs to incorporate different levels of security measures based on the value of information that will be lost in case of a security breach.</a:t>
            </a:r>
          </a:p>
          <a:p>
            <a:endParaRPr lang="en-US" dirty="0"/>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223398081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1876342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6118652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321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extLst>
      <p:ext uri="{BB962C8B-B14F-4D97-AF65-F5344CB8AC3E}">
        <p14:creationId xmlns:p14="http://schemas.microsoft.com/office/powerpoint/2010/main" val="1779557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154952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690678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44276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75927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1814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05796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41212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51668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37323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dirty="0"/>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dirty="0"/>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dirty="0"/>
              <a:t>Click icon to add picture</a:t>
            </a:r>
          </a:p>
        </p:txBody>
      </p:sp>
    </p:spTree>
    <p:extLst>
      <p:ext uri="{BB962C8B-B14F-4D97-AF65-F5344CB8AC3E}">
        <p14:creationId xmlns:p14="http://schemas.microsoft.com/office/powerpoint/2010/main" val="1451006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rPr>
              <a:t>For more information, see Use of Microsoft Copyrighted Content at</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hlinkClick r:id="rId2"/>
              </a:rPr>
              <a:t>http://www.microsoft.com/about/legal/permissions/</a:t>
            </a:r>
            <a:endParaRPr kumimoji="0" lang="en-US" sz="1333"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Conditions and Terms of Use</a:t>
            </a:r>
            <a:endParaRPr kumimoji="0" lang="en-US" sz="1467"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Segoe UI" panose="020B0502040204020203" pitchFamily="34" charset="0"/>
                <a:ea typeface="+mn-ea"/>
                <a:cs typeface="Segoe UI" panose="020B0502040204020203" pitchFamily="34" charset="0"/>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Segoe UI" panose="020B0502040204020203" pitchFamily="34" charset="0"/>
                <a:ea typeface="+mn-ea"/>
                <a:cs typeface="Segoe UI" panose="020B0502040204020203" pitchFamily="34" charset="0"/>
              </a:rPr>
              <a:t>© 2016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609585" rtl="0" eaLnBrk="1" fontAlgn="auto" latinLnBrk="0" hangingPunct="1">
              <a:lnSpc>
                <a:spcPct val="100000"/>
              </a:lnSpc>
              <a:spcBef>
                <a:spcPts val="0"/>
              </a:spcBef>
              <a:spcAft>
                <a:spcPts val="800"/>
              </a:spcAft>
              <a:buClrTx/>
              <a:buSzTx/>
              <a:buFontTx/>
              <a:buNone/>
              <a:tabLst/>
              <a:defRPr/>
            </a:pPr>
            <a:endParaRPr kumimoji="0" lang="en-US" sz="1333"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0923975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08578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767051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3215607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endParaRPr>
          </a:p>
        </p:txBody>
      </p:sp>
      <p:sp>
        <p:nvSpPr>
          <p:cNvPr id="8"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24258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endParaRP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10914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563838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303436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049567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440610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207528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850630" y="6356350"/>
            <a:ext cx="2743200" cy="365125"/>
          </a:xfrm>
        </p:spPr>
        <p:txBody>
          <a:bodyPr/>
          <a:lstStyle>
            <a:lvl1pPr>
              <a:defRPr sz="1000">
                <a:latin typeface="Segoe UI" panose="020B0502040204020203" pitchFamily="34" charset="0"/>
                <a:cs typeface="Segoe UI" panose="020B0502040204020203" pitchFamily="34" charset="0"/>
              </a:defRPr>
            </a:lvl1pPr>
          </a:lstStyle>
          <a:p>
            <a:pPr defTabSz="914400" eaLnBrk="1" fontAlgn="auto" hangingPunct="1">
              <a:spcBef>
                <a:spcPts val="0"/>
              </a:spcBef>
              <a:spcAft>
                <a:spcPts val="0"/>
              </a:spcAft>
            </a:pPr>
            <a:fld id="{AFFF257A-30C5-4AFB-911B-BE4CEEA1EA82}" type="slidenum">
              <a:rPr lang="en-US" smtClean="0">
                <a:solidFill>
                  <a:prstClr val="black">
                    <a:tint val="75000"/>
                  </a:prstClr>
                </a:solidFill>
              </a:rPr>
              <a:pPr defTabSz="914400" eaLnBrk="1" fontAlgn="auto" hangingPunct="1">
                <a:spcBef>
                  <a:spcPts val="0"/>
                </a:spcBef>
                <a:spcAft>
                  <a:spcPts val="0"/>
                </a:spcAft>
              </a:pPr>
              <a:t>‹#›</a:t>
            </a:fld>
            <a:endParaRPr lang="en-US" dirty="0">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9383848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438467" cy="1499840"/>
          </a:xfrm>
          <a:prstGeom prst="rect">
            <a:avLst/>
          </a:prstGeom>
          <a:noFill/>
          <a:ln>
            <a:noFill/>
          </a:ln>
        </p:spPr>
        <p:txBody>
          <a:bodyPr vert="horz" wrap="square" lIns="243840" tIns="182880" rIns="121920" bIns="60960" rtlCol="0" anchor="t" anchorCtr="0">
            <a:noAutofit/>
          </a:bodyPr>
          <a:lstStyle/>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914400" rtl="0" eaLnBrk="1" fontAlgn="auto" latinLnBrk="0" hangingPunct="1">
              <a:lnSpc>
                <a:spcPct val="90000"/>
              </a:lnSpc>
              <a:spcBef>
                <a:spcPts val="0"/>
              </a:spcBef>
              <a:spcAft>
                <a:spcPts val="800"/>
              </a:spcAft>
              <a:buClrTx/>
              <a:buSzTx/>
              <a:buFontTx/>
              <a:buNone/>
              <a:tabLst/>
              <a:defRPr/>
            </a:pPr>
            <a:endParaRPr kumimoji="0" lang="en-US" sz="11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Conditions and Terms of Use</a:t>
            </a:r>
            <a:endParaRPr kumimoji="0" lang="en-US" sz="1467"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solidFill>
                <a:effectLst/>
                <a:uLnTx/>
                <a:uFillTx/>
                <a:latin typeface="Calibri" panose="020F0502020204030204"/>
                <a:ea typeface="+mn-ea"/>
                <a:cs typeface="+mn-cs"/>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Segoe UI" panose="020B0502040204020203" pitchFamily="34" charset="0"/>
                <a:ea typeface="+mn-ea"/>
                <a:cs typeface="Segoe UI" panose="020B0502040204020203" pitchFamily="34" charset="0"/>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Segoe UI" panose="020B0502040204020203" pitchFamily="34" charset="0"/>
                <a:ea typeface="+mn-ea"/>
                <a:cs typeface="Segoe UI" panose="020B0502040204020203" pitchFamily="34" charset="0"/>
              </a:rPr>
              <a:t>© 2016 Microsoft Corporation. All rights reserved.</a:t>
            </a:r>
          </a:p>
        </p:txBody>
      </p:sp>
      <p:sp>
        <p:nvSpPr>
          <p:cNvPr id="10" name="TextBox 9"/>
          <p:cNvSpPr txBox="1"/>
          <p:nvPr userDrawn="1"/>
        </p:nvSpPr>
        <p:spPr>
          <a:xfrm>
            <a:off x="304800" y="707073"/>
            <a:ext cx="11438467" cy="2438400"/>
          </a:xfrm>
          <a:prstGeom prst="rect">
            <a:avLst/>
          </a:prstGeom>
          <a:noFill/>
          <a:ln>
            <a:noFill/>
          </a:ln>
        </p:spPr>
        <p:txBody>
          <a:bodyPr vert="horz" wrap="square" lIns="243840" tIns="182880" rIns="121920" bIns="60960" rtlCol="0" anchor="t" anchorCtr="0">
            <a:norm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1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1334403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18423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672584"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5080"/>
            <a:ext cx="2743200" cy="365125"/>
          </a:xfrm>
        </p:spPr>
        <p:txBody>
          <a:bodyPr/>
          <a:lstStyle>
            <a:lvl1pPr>
              <a:defRPr sz="1000">
                <a:solidFill>
                  <a:schemeClr val="tx1"/>
                </a:solidFill>
                <a:latin typeface="Segoe UI" panose="020B0502040204020203" pitchFamily="34" charset="0"/>
                <a:cs typeface="Segoe UI" panose="020B0502040204020203" pitchFamily="34" charset="0"/>
              </a:defRPr>
            </a:lvl1pPr>
          </a:lstStyle>
          <a:p>
            <a:pPr defTabSz="914400" eaLnBrk="1" fontAlgn="auto" hangingPunct="1">
              <a:spcBef>
                <a:spcPts val="0"/>
              </a:spcBef>
              <a:spcAft>
                <a:spcPts val="0"/>
              </a:spcAft>
            </a:pPr>
            <a:fld id="{AFFF257A-30C5-4AFB-911B-BE4CEEA1EA82}" type="slidenum">
              <a:rPr lang="en-US" smtClean="0"/>
              <a:pPr defTabSz="914400" eaLnBrk="1" fontAlgn="auto" hangingPunct="1">
                <a:spcBef>
                  <a:spcPts val="0"/>
                </a:spcBef>
                <a:spcAft>
                  <a:spcPts val="0"/>
                </a:spcAft>
              </a:pPr>
              <a:t>‹#›</a:t>
            </a:fld>
            <a:endParaRPr lang="en-US" dirty="0"/>
          </a:p>
        </p:txBody>
      </p:sp>
    </p:spTree>
    <p:extLst>
      <p:ext uri="{BB962C8B-B14F-4D97-AF65-F5344CB8AC3E}">
        <p14:creationId xmlns:p14="http://schemas.microsoft.com/office/powerpoint/2010/main" val="1167593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3756439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2122178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5080"/>
            <a:ext cx="2743200" cy="365125"/>
          </a:xfrm>
        </p:spPr>
        <p:txBody>
          <a:bodyPr/>
          <a:lstStyle>
            <a:lvl1pPr>
              <a:defRPr sz="1000">
                <a:latin typeface="Segoe UI" panose="020B0502040204020203" pitchFamily="34" charset="0"/>
                <a:cs typeface="Segoe UI" panose="020B0502040204020203" pitchFamily="34" charset="0"/>
              </a:defRPr>
            </a:lvl1pPr>
          </a:lstStyle>
          <a:p>
            <a:pPr defTabSz="914400" eaLnBrk="1" fontAlgn="auto" hangingPunct="1">
              <a:spcBef>
                <a:spcPts val="0"/>
              </a:spcBef>
              <a:spcAft>
                <a:spcPts val="0"/>
              </a:spcAft>
            </a:pPr>
            <a:fld id="{AFFF257A-30C5-4AFB-911B-BE4CEEA1EA82}" type="slidenum">
              <a:rPr lang="en-US" smtClean="0">
                <a:solidFill>
                  <a:prstClr val="black">
                    <a:tint val="75000"/>
                  </a:prstClr>
                </a:solidFill>
              </a:rPr>
              <a:pPr defTabSz="914400" eaLnBrk="1" fontAlgn="auto" hangingPunct="1">
                <a:spcBef>
                  <a:spcPts val="0"/>
                </a:spcBef>
                <a:spcAft>
                  <a:spcPts val="0"/>
                </a:spcAft>
              </a:pPr>
              <a:t>‹#›</a:t>
            </a:fld>
            <a:endParaRPr lang="en-US" dirty="0">
              <a:solidFill>
                <a:prstClr val="black">
                  <a:tint val="75000"/>
                </a:prstClr>
              </a:solidFill>
            </a:endParaRPr>
          </a:p>
        </p:txBody>
      </p:sp>
    </p:spTree>
    <p:extLst>
      <p:ext uri="{BB962C8B-B14F-4D97-AF65-F5344CB8AC3E}">
        <p14:creationId xmlns:p14="http://schemas.microsoft.com/office/powerpoint/2010/main" val="2706985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674112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3215301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0802132"/>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 id="2147483888" r:id="rId19"/>
    <p:sldLayoutId id="2147483889" r:id="rId20"/>
    <p:sldLayoutId id="2147483890" r:id="rId21"/>
    <p:sldLayoutId id="2147483891" r:id="rId22"/>
    <p:sldLayoutId id="2147483892" r:id="rId23"/>
    <p:sldLayoutId id="2147483893" r:id="rId24"/>
    <p:sldLayoutId id="2147483894" r:id="rId25"/>
    <p:sldLayoutId id="2147483895" r:id="rId26"/>
    <p:sldLayoutId id="2147483896" r:id="rId27"/>
    <p:sldLayoutId id="2147483897" r:id="rId28"/>
    <p:sldLayoutId id="2147483898" r:id="rId29"/>
    <p:sldLayoutId id="2147483899" r:id="rId30"/>
    <p:sldLayoutId id="2147483900" r:id="rId31"/>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spcAft>
          <a:spcPts val="300"/>
        </a:spcAft>
        <a:buFont typeface="Arial" panose="020B0604020202020204" pitchFamily="34" charset="0"/>
        <a:buChar char="•"/>
        <a:defRPr sz="20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spcAft>
          <a:spcPts val="300"/>
        </a:spcAft>
        <a:buFont typeface="Courier New" panose="02070309020205020404" pitchFamily="49" charset="0"/>
        <a:buChar char="o"/>
        <a:defRPr sz="18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spcAft>
          <a:spcPts val="300"/>
        </a:spcAft>
        <a:buFont typeface="Wingdings" panose="05000000000000000000" pitchFamily="2" charset="2"/>
        <a:buChar char="§"/>
        <a:defRPr sz="16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spcAft>
          <a:spcPts val="300"/>
        </a:spcAft>
        <a:buFont typeface="Arial" panose="020B0604020202020204" pitchFamily="34" charset="0"/>
        <a:buChar char="•"/>
        <a:defRPr sz="16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6.jpg"/><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1.xml"/><Relationship Id="rId1" Type="http://schemas.openxmlformats.org/officeDocument/2006/relationships/slideLayout" Target="../slideLayouts/slideLayout3.xml"/><Relationship Id="rId6" Type="http://schemas.openxmlformats.org/officeDocument/2006/relationships/hyperlink" Target="https://www.microsoft.com/en-us/security/operations/security-intelligence-report" TargetMode="External"/><Relationship Id="rId5" Type="http://schemas.openxmlformats.org/officeDocument/2006/relationships/image" Target="../media/image54.png"/><Relationship Id="rId4" Type="http://schemas.openxmlformats.org/officeDocument/2006/relationships/hyperlink" Target="https://www.microsoft.com/securityinsights/"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59.tmp"/><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www.microsoft.com/en-us/legal/intellectualproperty/Permissions/default.aspx" TargetMode="External"/><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2.png"/><Relationship Id="rId7" Type="http://schemas.openxmlformats.org/officeDocument/2006/relationships/diagramQuickStyle" Target="../diagrams/quickStyle1.xm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3.svg"/><Relationship Id="rId9" Type="http://schemas.microsoft.com/office/2007/relationships/diagramDrawing" Target="../diagrams/drawing1.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docs.microsoft.com/en-us/aspnet/core/security/authentication/social/facebook-logins?tabs=aspnetcore2x"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hyperlink" Target="https://www.nuget.org/packages/Microsoft.AspNetCore.Authentication.Facebook"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30.emf"/><Relationship Id="rId4" Type="http://schemas.openxmlformats.org/officeDocument/2006/relationships/oleObject" Target="../embeddings/oleObject1.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8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91.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50.tmp"/></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9" name="Text Placeholder 4"/>
          <p:cNvSpPr>
            <a:spLocks noGrp="1"/>
          </p:cNvSpPr>
          <p:nvPr>
            <p:ph type="body" sz="quarter" idx="13"/>
          </p:nvPr>
        </p:nvSpPr>
        <p:spPr/>
        <p:txBody>
          <a:bodyPr/>
          <a:lstStyle/>
          <a:p>
            <a:pPr lvl="0" defTabSz="914354">
              <a:defRPr/>
            </a:pPr>
            <a:r>
              <a:rPr lang="en-US" altLang="en-US" dirty="0">
                <a:solidFill>
                  <a:sysClr val="window" lastClr="FFFFFF"/>
                </a:solidFill>
              </a:rPr>
              <a:t>.NET Core: Developing Cross-Platform Web Apps with ASP.NET Core – Workshop</a:t>
            </a:r>
            <a:r>
              <a:rPr lang="en-US" altLang="en-US" i="1" dirty="0">
                <a:solidFill>
                  <a:sysClr val="window" lastClr="FFFFFF"/>
                </a:solidFill>
              </a:rPr>
              <a:t>PLUS </a:t>
            </a:r>
          </a:p>
        </p:txBody>
      </p:sp>
      <p:sp>
        <p:nvSpPr>
          <p:cNvPr id="5" name="Content Placeholder 13"/>
          <p:cNvSpPr txBox="1">
            <a:spLocks/>
          </p:cNvSpPr>
          <p:nvPr/>
        </p:nvSpPr>
        <p:spPr>
          <a:xfrm>
            <a:off x="0" y="5486400"/>
            <a:ext cx="2667000" cy="301752"/>
          </a:xfrm>
          <a:prstGeom prst="rect">
            <a:avLst/>
          </a:prstGeom>
          <a:solidFill>
            <a:schemeClr val="tx1">
              <a:lumMod val="85000"/>
              <a:alpha val="88000"/>
            </a:schemeClr>
          </a:solidFill>
        </p:spPr>
        <p:txBody>
          <a:bodyPr anchor="ctr"/>
          <a:lst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a:lstStyle>
          <a:p>
            <a:pPr defTabSz="914400" eaLnBrk="1" hangingPunct="1"/>
            <a:r>
              <a:rPr lang="en-US" kern="0" dirty="0"/>
              <a:t>&lt; Engineer Name &gt;</a:t>
            </a:r>
          </a:p>
        </p:txBody>
      </p:sp>
      <p:sp>
        <p:nvSpPr>
          <p:cNvPr id="8" name="Content Placeholder 13"/>
          <p:cNvSpPr txBox="1">
            <a:spLocks/>
          </p:cNvSpPr>
          <p:nvPr/>
        </p:nvSpPr>
        <p:spPr>
          <a:xfrm>
            <a:off x="0" y="5828884"/>
            <a:ext cx="2667000" cy="301752"/>
          </a:xfrm>
          <a:prstGeom prst="rect">
            <a:avLst/>
          </a:prstGeom>
          <a:solidFill>
            <a:schemeClr val="tx1">
              <a:lumMod val="85000"/>
              <a:alpha val="88000"/>
            </a:schemeClr>
          </a:solidFill>
        </p:spPr>
        <p:txBody>
          <a:bodyPr anchor="ctr"/>
          <a:lst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a:lstStyle>
          <a:p>
            <a:pPr defTabSz="914400" eaLnBrk="1" hangingPunct="1"/>
            <a:r>
              <a:rPr lang="en-US" kern="0" dirty="0"/>
              <a:t>Premier Field Engineer</a:t>
            </a:r>
          </a:p>
        </p:txBody>
      </p:sp>
      <p:sp>
        <p:nvSpPr>
          <p:cNvPr id="6" name="Content Placeholder 13"/>
          <p:cNvSpPr txBox="1">
            <a:spLocks/>
          </p:cNvSpPr>
          <p:nvPr/>
        </p:nvSpPr>
        <p:spPr>
          <a:xfrm>
            <a:off x="11658600" y="5830408"/>
            <a:ext cx="533400" cy="301752"/>
          </a:xfrm>
          <a:prstGeom prst="rect">
            <a:avLst/>
          </a:prstGeom>
          <a:solidFill>
            <a:schemeClr val="tx1">
              <a:lumMod val="85000"/>
              <a:alpha val="88000"/>
            </a:schemeClr>
          </a:solidFill>
        </p:spPr>
        <p:txBody>
          <a:bodyPr anchor="ctr"/>
          <a:lst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a:lstStyle>
          <a:p>
            <a:pPr defTabSz="914400" eaLnBrk="1" hangingPunct="1"/>
            <a:r>
              <a:rPr lang="en-US" kern="0"/>
              <a:t>v3.1</a:t>
            </a:r>
            <a:endParaRPr lang="en-US" kern="0" dirty="0"/>
          </a:p>
        </p:txBody>
      </p:sp>
    </p:spTree>
    <p:extLst>
      <p:ext uri="{BB962C8B-B14F-4D97-AF65-F5344CB8AC3E}">
        <p14:creationId xmlns:p14="http://schemas.microsoft.com/office/powerpoint/2010/main" val="2064580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a:t>
            </a:r>
          </a:p>
        </p:txBody>
      </p:sp>
      <p:sp>
        <p:nvSpPr>
          <p:cNvPr id="4" name="Slide Number Placeholder 3"/>
          <p:cNvSpPr>
            <a:spLocks noGrp="1"/>
          </p:cNvSpPr>
          <p:nvPr>
            <p:ph type="sldNum" sz="quarter" idx="12"/>
          </p:nvPr>
        </p:nvSpPr>
        <p:spPr/>
        <p:txBody>
          <a:bodyPr/>
          <a:lstStyle/>
          <a:p>
            <a:fld id="{A0AE9EC9-F182-4A35-8041-CBBE9CFA6E78}" type="slidenum">
              <a:rPr lang="en-US" smtClean="0"/>
              <a:pPr/>
              <a:t>10</a:t>
            </a:fld>
            <a:endParaRPr lang="en-US" dirty="0"/>
          </a:p>
        </p:txBody>
      </p:sp>
      <p:sp>
        <p:nvSpPr>
          <p:cNvPr id="3" name="Content Placeholder 2"/>
          <p:cNvSpPr>
            <a:spLocks noGrp="1"/>
          </p:cNvSpPr>
          <p:nvPr>
            <p:ph type="body" sz="quarter" idx="13"/>
          </p:nvPr>
        </p:nvSpPr>
        <p:spPr/>
        <p:txBody>
          <a:bodyPr/>
          <a:lstStyle/>
          <a:p>
            <a:r>
              <a:rPr lang="en-US" dirty="0"/>
              <a:t>Verifying the users are who they say they are</a:t>
            </a:r>
          </a:p>
          <a:p>
            <a:endParaRPr lang="en-US" dirty="0"/>
          </a:p>
          <a:p>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2087290"/>
            <a:ext cx="4429125" cy="1990725"/>
          </a:xfrm>
          <a:prstGeom prst="rect">
            <a:avLst/>
          </a:prstGeom>
          <a:ln>
            <a:noFill/>
          </a:ln>
          <a:effectLst>
            <a:outerShdw blurRad="190500" algn="tl" rotWithShape="0">
              <a:srgbClr val="000000">
                <a:alpha val="70000"/>
              </a:srgbClr>
            </a:outerShdw>
          </a:effectLst>
        </p:spPr>
      </p:pic>
      <p:pic>
        <p:nvPicPr>
          <p:cNvPr id="12" name="Picture 1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087290"/>
            <a:ext cx="3410426" cy="3448531"/>
          </a:xfrm>
          <a:prstGeom prst="rect">
            <a:avLst/>
          </a:prstGeom>
        </p:spPr>
      </p:pic>
      <p:pic>
        <p:nvPicPr>
          <p:cNvPr id="13" name="Picture 12"/>
          <p:cNvPicPr>
            <a:picLocks noChangeAspect="1"/>
          </p:cNvPicPr>
          <p:nvPr/>
        </p:nvPicPr>
        <p:blipFill rotWithShape="1">
          <a:blip r:embed="rId5"/>
          <a:srcRect l="34835" t="39872" r="46208" b="3154"/>
          <a:stretch/>
        </p:blipFill>
        <p:spPr>
          <a:xfrm>
            <a:off x="9384926" y="2087290"/>
            <a:ext cx="1905000" cy="3657600"/>
          </a:xfrm>
          <a:prstGeom prst="rect">
            <a:avLst/>
          </a:prstGeom>
        </p:spPr>
      </p:pic>
    </p:spTree>
    <p:extLst>
      <p:ext uri="{BB962C8B-B14F-4D97-AF65-F5344CB8AC3E}">
        <p14:creationId xmlns:p14="http://schemas.microsoft.com/office/powerpoint/2010/main" val="27378420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Defenses Against OWASP Top 10 Attacks (continued)</a:t>
            </a:r>
          </a:p>
        </p:txBody>
      </p:sp>
      <p:sp>
        <p:nvSpPr>
          <p:cNvPr id="4" name="Slide Number Placeholder 3"/>
          <p:cNvSpPr>
            <a:spLocks noGrp="1"/>
          </p:cNvSpPr>
          <p:nvPr>
            <p:ph type="sldNum" sz="quarter" idx="12"/>
          </p:nvPr>
        </p:nvSpPr>
        <p:spPr/>
        <p:txBody>
          <a:bodyPr/>
          <a:lstStyle/>
          <a:p>
            <a:fld id="{A0AE9EC9-F182-4A35-8041-CBBE9CFA6E78}" type="slidenum">
              <a:rPr lang="en-US" smtClean="0"/>
              <a:pPr/>
              <a:t>100</a:t>
            </a:fld>
            <a:endParaRPr lang="en-US" dirty="0"/>
          </a:p>
        </p:txBody>
      </p:sp>
      <p:sp>
        <p:nvSpPr>
          <p:cNvPr id="3" name="Content Placeholder 2"/>
          <p:cNvSpPr>
            <a:spLocks noGrp="1"/>
          </p:cNvSpPr>
          <p:nvPr>
            <p:ph type="body" sz="quarter" idx="13"/>
          </p:nvPr>
        </p:nvSpPr>
        <p:spPr/>
        <p:txBody>
          <a:bodyPr>
            <a:normAutofit/>
          </a:bodyPr>
          <a:lstStyle/>
          <a:p>
            <a:pPr marL="457200" indent="-457200">
              <a:buFont typeface="+mj-lt"/>
              <a:buAutoNum type="arabicPeriod" startAt="8"/>
            </a:pPr>
            <a:r>
              <a:rPr lang="en-US" dirty="0"/>
              <a:t>Insecure Deserialization</a:t>
            </a:r>
          </a:p>
          <a:p>
            <a:pPr lvl="1"/>
            <a:r>
              <a:rPr lang="en-US" dirty="0"/>
              <a:t>Don’t use binary serializers on untrusted input (or at all, if possible) </a:t>
            </a:r>
          </a:p>
          <a:p>
            <a:pPr lvl="1"/>
            <a:r>
              <a:rPr lang="en-US" dirty="0"/>
              <a:t>Don’t allow type resolution for untrusted serialized objects</a:t>
            </a:r>
          </a:p>
          <a:p>
            <a:pPr lvl="1"/>
            <a:r>
              <a:rPr lang="en-US" dirty="0"/>
              <a:t>When deserializing, turn off all options that aren’t required by that application function. Generate and include the anti-XSRF tokens in all views </a:t>
            </a:r>
          </a:p>
          <a:p>
            <a:pPr lvl="1"/>
            <a:endParaRPr lang="en-US" dirty="0"/>
          </a:p>
          <a:p>
            <a:pPr marL="457200" indent="-457200">
              <a:buFont typeface="+mj-lt"/>
              <a:buAutoNum type="arabicPeriod" startAt="9"/>
            </a:pPr>
            <a:r>
              <a:rPr lang="en-US" dirty="0"/>
              <a:t>Using Components with Known Vulnerabilities</a:t>
            </a:r>
          </a:p>
          <a:p>
            <a:pPr lvl="1"/>
            <a:r>
              <a:rPr lang="en-US" dirty="0"/>
              <a:t>Regularly update application components</a:t>
            </a:r>
          </a:p>
          <a:p>
            <a:pPr lvl="1"/>
            <a:r>
              <a:rPr lang="en-US" dirty="0"/>
              <a:t>Formulate and enforce effective software security policy in your organization</a:t>
            </a:r>
          </a:p>
          <a:p>
            <a:pPr lvl="1"/>
            <a:r>
              <a:rPr lang="en-US" dirty="0"/>
              <a:t>Only obtain components from official sources over secure links</a:t>
            </a:r>
          </a:p>
          <a:p>
            <a:pPr lvl="1"/>
            <a:r>
              <a:rPr lang="en-US" dirty="0"/>
              <a:t>Subscribe to email alerts for security vulnerabilities related to components you use</a:t>
            </a:r>
          </a:p>
          <a:p>
            <a:pPr marL="457200" lvl="1" indent="0">
              <a:buNone/>
            </a:pPr>
            <a:endParaRPr lang="en-US" dirty="0"/>
          </a:p>
        </p:txBody>
      </p:sp>
    </p:spTree>
    <p:extLst>
      <p:ext uri="{BB962C8B-B14F-4D97-AF65-F5344CB8AC3E}">
        <p14:creationId xmlns:p14="http://schemas.microsoft.com/office/powerpoint/2010/main" val="1595075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CFD73-27B9-4110-A11F-D6F7A5A4580A}"/>
              </a:ext>
            </a:extLst>
          </p:cNvPr>
          <p:cNvSpPr>
            <a:spLocks noGrp="1"/>
          </p:cNvSpPr>
          <p:nvPr>
            <p:ph type="title"/>
          </p:nvPr>
        </p:nvSpPr>
        <p:spPr/>
        <p:txBody>
          <a:bodyPr/>
          <a:lstStyle/>
          <a:p>
            <a:r>
              <a:rPr lang="en-US" dirty="0"/>
              <a:t>ASP.NET Defenses Against OWASP Top 10 Attacks (continued)</a:t>
            </a:r>
          </a:p>
        </p:txBody>
      </p:sp>
      <p:sp>
        <p:nvSpPr>
          <p:cNvPr id="3" name="Slide Number Placeholder 2">
            <a:extLst>
              <a:ext uri="{FF2B5EF4-FFF2-40B4-BE49-F238E27FC236}">
                <a16:creationId xmlns:a16="http://schemas.microsoft.com/office/drawing/2014/main" id="{582CE469-0C10-4F27-BB60-7C4D59F5607B}"/>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smtClean="0">
                <a:solidFill>
                  <a:prstClr val="black">
                    <a:tint val="75000"/>
                  </a:prstClr>
                </a:solidFill>
              </a:rPr>
              <a:pPr defTabSz="914400" eaLnBrk="1" fontAlgn="auto" hangingPunct="1">
                <a:spcBef>
                  <a:spcPts val="0"/>
                </a:spcBef>
                <a:spcAft>
                  <a:spcPts val="0"/>
                </a:spcAft>
              </a:pPr>
              <a:t>101</a:t>
            </a:fld>
            <a:endParaRPr lang="en-US" dirty="0">
              <a:solidFill>
                <a:prstClr val="black">
                  <a:tint val="75000"/>
                </a:prstClr>
              </a:solidFill>
            </a:endParaRPr>
          </a:p>
        </p:txBody>
      </p:sp>
      <p:sp>
        <p:nvSpPr>
          <p:cNvPr id="4" name="Text Placeholder 3">
            <a:extLst>
              <a:ext uri="{FF2B5EF4-FFF2-40B4-BE49-F238E27FC236}">
                <a16:creationId xmlns:a16="http://schemas.microsoft.com/office/drawing/2014/main" id="{4209F06E-FDCF-4839-88F3-397036F0CF85}"/>
              </a:ext>
            </a:extLst>
          </p:cNvPr>
          <p:cNvSpPr>
            <a:spLocks noGrp="1"/>
          </p:cNvSpPr>
          <p:nvPr>
            <p:ph type="body" sz="quarter" idx="13"/>
          </p:nvPr>
        </p:nvSpPr>
        <p:spPr/>
        <p:txBody>
          <a:bodyPr/>
          <a:lstStyle/>
          <a:p>
            <a:pPr marL="457200" indent="-457200">
              <a:buFont typeface="+mj-lt"/>
              <a:buAutoNum type="arabicPeriod" startAt="10"/>
            </a:pPr>
            <a:r>
              <a:rPr lang="en-US" dirty="0"/>
              <a:t>Insufficient Logging &amp; Monitoring</a:t>
            </a:r>
          </a:p>
          <a:p>
            <a:pPr lvl="1"/>
            <a:r>
              <a:rPr lang="en-US" dirty="0"/>
              <a:t>Ensure all login, access control failures, and server-side input validation failures can be logged with sufficient user context to identify suspicious or malicious accounts and held for sufficient time to allow delayed forensic analysis</a:t>
            </a:r>
          </a:p>
          <a:p>
            <a:pPr lvl="1"/>
            <a:r>
              <a:rPr lang="en-US" dirty="0"/>
              <a:t>Ensure that logs are generated in a format that can be easily consumed by a centralized log management solutions (Semantic Logging)</a:t>
            </a:r>
          </a:p>
          <a:p>
            <a:pPr lvl="1"/>
            <a:r>
              <a:rPr lang="en-US" dirty="0"/>
              <a:t>Establish effective monitoring and alerting such that suspicious activities are detected and responded to in a timely fashion</a:t>
            </a:r>
          </a:p>
          <a:p>
            <a:pPr lvl="1"/>
            <a:r>
              <a:rPr lang="en-US" dirty="0"/>
              <a:t>Establish or adopt an incident response and recovery plan, such as NIST 800-61 rev 2 or later</a:t>
            </a:r>
          </a:p>
          <a:p>
            <a:pPr lvl="1"/>
            <a:r>
              <a:rPr lang="en-US" dirty="0"/>
              <a:t>Azure Monitor &amp; Azure Sentinel</a:t>
            </a:r>
          </a:p>
        </p:txBody>
      </p:sp>
    </p:spTree>
    <p:extLst>
      <p:ext uri="{BB962C8B-B14F-4D97-AF65-F5344CB8AC3E}">
        <p14:creationId xmlns:p14="http://schemas.microsoft.com/office/powerpoint/2010/main" val="5777811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722D2-0E61-47A9-AB82-9952AFDCE401}"/>
              </a:ext>
            </a:extLst>
          </p:cNvPr>
          <p:cNvSpPr>
            <a:spLocks noGrp="1"/>
          </p:cNvSpPr>
          <p:nvPr>
            <p:ph type="title"/>
          </p:nvPr>
        </p:nvSpPr>
        <p:spPr/>
        <p:txBody>
          <a:bodyPr/>
          <a:lstStyle/>
          <a:p>
            <a:r>
              <a:rPr lang="en-US" dirty="0"/>
              <a:t>OWASP Top 10</a:t>
            </a:r>
          </a:p>
        </p:txBody>
      </p:sp>
      <p:sp>
        <p:nvSpPr>
          <p:cNvPr id="3" name="Slide Number Placeholder 2">
            <a:extLst>
              <a:ext uri="{FF2B5EF4-FFF2-40B4-BE49-F238E27FC236}">
                <a16:creationId xmlns:a16="http://schemas.microsoft.com/office/drawing/2014/main" id="{E81BED1F-2361-46DF-8AB8-B1F84B54AE10}"/>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smtClean="0">
                <a:solidFill>
                  <a:prstClr val="black">
                    <a:tint val="75000"/>
                  </a:prstClr>
                </a:solidFill>
              </a:rPr>
              <a:pPr defTabSz="914400" eaLnBrk="1" fontAlgn="auto" hangingPunct="1">
                <a:spcBef>
                  <a:spcPts val="0"/>
                </a:spcBef>
                <a:spcAft>
                  <a:spcPts val="0"/>
                </a:spcAft>
              </a:pPr>
              <a:t>102</a:t>
            </a:fld>
            <a:endParaRPr lang="en-US" dirty="0">
              <a:solidFill>
                <a:prstClr val="black">
                  <a:tint val="75000"/>
                </a:prstClr>
              </a:solidFill>
            </a:endParaRPr>
          </a:p>
        </p:txBody>
      </p:sp>
      <p:pic>
        <p:nvPicPr>
          <p:cNvPr id="5" name="Picture 4">
            <a:extLst>
              <a:ext uri="{FF2B5EF4-FFF2-40B4-BE49-F238E27FC236}">
                <a16:creationId xmlns:a16="http://schemas.microsoft.com/office/drawing/2014/main" id="{88E79474-71F1-4E2D-B426-938295CA4E92}"/>
              </a:ext>
            </a:extLst>
          </p:cNvPr>
          <p:cNvPicPr>
            <a:picLocks noChangeAspect="1"/>
          </p:cNvPicPr>
          <p:nvPr/>
        </p:nvPicPr>
        <p:blipFill>
          <a:blip r:embed="rId3"/>
          <a:stretch>
            <a:fillRect/>
          </a:stretch>
        </p:blipFill>
        <p:spPr>
          <a:xfrm>
            <a:off x="843176" y="912173"/>
            <a:ext cx="10505647" cy="5809302"/>
          </a:xfrm>
          <a:prstGeom prst="rect">
            <a:avLst/>
          </a:prstGeom>
        </p:spPr>
      </p:pic>
    </p:spTree>
    <p:extLst>
      <p:ext uri="{BB962C8B-B14F-4D97-AF65-F5344CB8AC3E}">
        <p14:creationId xmlns:p14="http://schemas.microsoft.com/office/powerpoint/2010/main" val="1439162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C661-7345-416E-BBF4-3BC921EDAACF}"/>
              </a:ext>
            </a:extLst>
          </p:cNvPr>
          <p:cNvSpPr>
            <a:spLocks noGrp="1"/>
          </p:cNvSpPr>
          <p:nvPr>
            <p:ph type="title"/>
          </p:nvPr>
        </p:nvSpPr>
        <p:spPr/>
        <p:txBody>
          <a:bodyPr/>
          <a:lstStyle/>
          <a:p>
            <a:r>
              <a:rPr lang="en-US" dirty="0"/>
              <a:t>Microsoft Security Intelligence Report</a:t>
            </a:r>
          </a:p>
        </p:txBody>
      </p:sp>
      <p:sp>
        <p:nvSpPr>
          <p:cNvPr id="3" name="Slide Number Placeholder 2">
            <a:extLst>
              <a:ext uri="{FF2B5EF4-FFF2-40B4-BE49-F238E27FC236}">
                <a16:creationId xmlns:a16="http://schemas.microsoft.com/office/drawing/2014/main" id="{58AD2AF5-BB0F-460B-BC88-7B82945EFE8A}"/>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smtClean="0">
                <a:solidFill>
                  <a:prstClr val="black">
                    <a:tint val="75000"/>
                  </a:prstClr>
                </a:solidFill>
              </a:rPr>
              <a:pPr defTabSz="914400" eaLnBrk="1" fontAlgn="auto" hangingPunct="1">
                <a:spcBef>
                  <a:spcPts val="0"/>
                </a:spcBef>
                <a:spcAft>
                  <a:spcPts val="0"/>
                </a:spcAft>
              </a:pPr>
              <a:t>103</a:t>
            </a:fld>
            <a:endParaRPr lang="en-US" dirty="0">
              <a:solidFill>
                <a:prstClr val="black">
                  <a:tint val="75000"/>
                </a:prstClr>
              </a:solidFill>
            </a:endParaRPr>
          </a:p>
        </p:txBody>
      </p:sp>
      <p:pic>
        <p:nvPicPr>
          <p:cNvPr id="5" name="Picture 4">
            <a:extLst>
              <a:ext uri="{FF2B5EF4-FFF2-40B4-BE49-F238E27FC236}">
                <a16:creationId xmlns:a16="http://schemas.microsoft.com/office/drawing/2014/main" id="{2E8FDCBC-B861-40D9-A20F-C05C8B6B3401}"/>
              </a:ext>
            </a:extLst>
          </p:cNvPr>
          <p:cNvPicPr>
            <a:picLocks noChangeAspect="1"/>
          </p:cNvPicPr>
          <p:nvPr/>
        </p:nvPicPr>
        <p:blipFill>
          <a:blip r:embed="rId3"/>
          <a:stretch>
            <a:fillRect/>
          </a:stretch>
        </p:blipFill>
        <p:spPr>
          <a:xfrm>
            <a:off x="533400" y="1600200"/>
            <a:ext cx="4491058" cy="4322411"/>
          </a:xfrm>
          <a:prstGeom prst="rect">
            <a:avLst/>
          </a:prstGeom>
        </p:spPr>
      </p:pic>
      <p:sp>
        <p:nvSpPr>
          <p:cNvPr id="7" name="TextBox 6">
            <a:extLst>
              <a:ext uri="{FF2B5EF4-FFF2-40B4-BE49-F238E27FC236}">
                <a16:creationId xmlns:a16="http://schemas.microsoft.com/office/drawing/2014/main" id="{1DA1E903-F1B6-4307-87E1-9108B82AC7A0}"/>
              </a:ext>
            </a:extLst>
          </p:cNvPr>
          <p:cNvSpPr txBox="1"/>
          <p:nvPr/>
        </p:nvSpPr>
        <p:spPr>
          <a:xfrm>
            <a:off x="457200" y="6031468"/>
            <a:ext cx="4634667" cy="369332"/>
          </a:xfrm>
          <a:prstGeom prst="rect">
            <a:avLst/>
          </a:prstGeom>
          <a:noFill/>
        </p:spPr>
        <p:txBody>
          <a:bodyPr wrap="none" rtlCol="0">
            <a:spAutoFit/>
          </a:bodyPr>
          <a:lstStyle/>
          <a:p>
            <a:r>
              <a:rPr lang="en-US" dirty="0">
                <a:hlinkClick r:id="rId4"/>
              </a:rPr>
              <a:t>https://www.microsoft.com/securityinsights/</a:t>
            </a:r>
            <a:endParaRPr lang="en-US" dirty="0"/>
          </a:p>
        </p:txBody>
      </p:sp>
      <p:sp>
        <p:nvSpPr>
          <p:cNvPr id="9" name="TextBox 8">
            <a:extLst>
              <a:ext uri="{FF2B5EF4-FFF2-40B4-BE49-F238E27FC236}">
                <a16:creationId xmlns:a16="http://schemas.microsoft.com/office/drawing/2014/main" id="{F256C8AC-893C-4B16-A164-3031C0679B7B}"/>
              </a:ext>
            </a:extLst>
          </p:cNvPr>
          <p:cNvSpPr txBox="1"/>
          <p:nvPr/>
        </p:nvSpPr>
        <p:spPr>
          <a:xfrm>
            <a:off x="443662" y="1122011"/>
            <a:ext cx="4814138" cy="369332"/>
          </a:xfrm>
          <a:prstGeom prst="rect">
            <a:avLst/>
          </a:prstGeom>
          <a:noFill/>
        </p:spPr>
        <p:txBody>
          <a:bodyPr wrap="none" rtlCol="0">
            <a:spAutoFit/>
          </a:bodyPr>
          <a:lstStyle/>
          <a:p>
            <a:r>
              <a:rPr lang="en-US" b="0" i="0" dirty="0">
                <a:solidFill>
                  <a:schemeClr val="accent1">
                    <a:lumMod val="75000"/>
                  </a:schemeClr>
                </a:solidFill>
                <a:effectLst/>
                <a:latin typeface="Arial" panose="020B0604020202020204" pitchFamily="34" charset="0"/>
              </a:rPr>
              <a:t>Cloud provider related incoming attacks 2018</a:t>
            </a:r>
            <a:endParaRPr lang="en-US" dirty="0">
              <a:solidFill>
                <a:schemeClr val="accent1">
                  <a:lumMod val="75000"/>
                </a:schemeClr>
              </a:solidFill>
            </a:endParaRPr>
          </a:p>
        </p:txBody>
      </p:sp>
      <p:pic>
        <p:nvPicPr>
          <p:cNvPr id="10" name="Picture 9">
            <a:extLst>
              <a:ext uri="{FF2B5EF4-FFF2-40B4-BE49-F238E27FC236}">
                <a16:creationId xmlns:a16="http://schemas.microsoft.com/office/drawing/2014/main" id="{9829BE2B-8835-46F4-A5EE-B1E4FC884DE4}"/>
              </a:ext>
            </a:extLst>
          </p:cNvPr>
          <p:cNvPicPr>
            <a:picLocks noChangeAspect="1"/>
          </p:cNvPicPr>
          <p:nvPr/>
        </p:nvPicPr>
        <p:blipFill>
          <a:blip r:embed="rId5"/>
          <a:stretch>
            <a:fillRect/>
          </a:stretch>
        </p:blipFill>
        <p:spPr>
          <a:xfrm>
            <a:off x="6657075" y="1752600"/>
            <a:ext cx="4115854" cy="3962400"/>
          </a:xfrm>
          <a:prstGeom prst="rect">
            <a:avLst/>
          </a:prstGeom>
        </p:spPr>
      </p:pic>
      <p:sp>
        <p:nvSpPr>
          <p:cNvPr id="12" name="TextBox 11">
            <a:extLst>
              <a:ext uri="{FF2B5EF4-FFF2-40B4-BE49-F238E27FC236}">
                <a16:creationId xmlns:a16="http://schemas.microsoft.com/office/drawing/2014/main" id="{3D931FFF-136B-47B7-8B6E-12B2DBCA2F69}"/>
              </a:ext>
            </a:extLst>
          </p:cNvPr>
          <p:cNvSpPr txBox="1"/>
          <p:nvPr/>
        </p:nvSpPr>
        <p:spPr>
          <a:xfrm>
            <a:off x="6079564" y="5754469"/>
            <a:ext cx="5496739" cy="646331"/>
          </a:xfrm>
          <a:prstGeom prst="rect">
            <a:avLst/>
          </a:prstGeom>
          <a:noFill/>
        </p:spPr>
        <p:txBody>
          <a:bodyPr wrap="square" rtlCol="0">
            <a:spAutoFit/>
          </a:bodyPr>
          <a:lstStyle/>
          <a:p>
            <a:r>
              <a:rPr lang="en-US" b="0" i="0" u="sng" dirty="0">
                <a:effectLst/>
                <a:latin typeface="Arial" panose="020B0604020202020204" pitchFamily="34" charset="0"/>
                <a:hlinkClick r:id="rId6"/>
              </a:rPr>
              <a:t>https://www.microsoft.com/en-us/security/operations/security-intelligence-report</a:t>
            </a:r>
            <a:endParaRPr lang="en-US" dirty="0"/>
          </a:p>
        </p:txBody>
      </p:sp>
    </p:spTree>
    <p:extLst>
      <p:ext uri="{BB962C8B-B14F-4D97-AF65-F5344CB8AC3E}">
        <p14:creationId xmlns:p14="http://schemas.microsoft.com/office/powerpoint/2010/main" val="15989076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DEBF7-48B6-494F-A260-D56CCB1E5F7A}"/>
              </a:ext>
            </a:extLst>
          </p:cNvPr>
          <p:cNvSpPr>
            <a:spLocks noGrp="1"/>
          </p:cNvSpPr>
          <p:nvPr>
            <p:ph type="title"/>
          </p:nvPr>
        </p:nvSpPr>
        <p:spPr/>
        <p:txBody>
          <a:bodyPr/>
          <a:lstStyle/>
          <a:p>
            <a:r>
              <a:rPr lang="en-US" dirty="0"/>
              <a:t>Encounter rates by country/region, February 2017-January 2018</a:t>
            </a:r>
          </a:p>
        </p:txBody>
      </p:sp>
      <p:sp>
        <p:nvSpPr>
          <p:cNvPr id="3" name="Slide Number Placeholder 2">
            <a:extLst>
              <a:ext uri="{FF2B5EF4-FFF2-40B4-BE49-F238E27FC236}">
                <a16:creationId xmlns:a16="http://schemas.microsoft.com/office/drawing/2014/main" id="{8D874C04-E9C5-4CAD-B4CF-5D38DFC96D7B}"/>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smtClean="0"/>
              <a:pPr defTabSz="914400" eaLnBrk="1" fontAlgn="auto" hangingPunct="1">
                <a:spcBef>
                  <a:spcPts val="0"/>
                </a:spcBef>
                <a:spcAft>
                  <a:spcPts val="0"/>
                </a:spcAft>
              </a:pPr>
              <a:t>104</a:t>
            </a:fld>
            <a:endParaRPr lang="en-US" dirty="0"/>
          </a:p>
        </p:txBody>
      </p:sp>
      <p:pic>
        <p:nvPicPr>
          <p:cNvPr id="4" name="Picture 3">
            <a:extLst>
              <a:ext uri="{FF2B5EF4-FFF2-40B4-BE49-F238E27FC236}">
                <a16:creationId xmlns:a16="http://schemas.microsoft.com/office/drawing/2014/main" id="{5EED6B20-664B-4D68-9E07-E24A9F1E05F1}"/>
              </a:ext>
            </a:extLst>
          </p:cNvPr>
          <p:cNvPicPr>
            <a:picLocks noChangeAspect="1"/>
          </p:cNvPicPr>
          <p:nvPr/>
        </p:nvPicPr>
        <p:blipFill>
          <a:blip r:embed="rId2"/>
          <a:stretch>
            <a:fillRect/>
          </a:stretch>
        </p:blipFill>
        <p:spPr>
          <a:xfrm>
            <a:off x="1172029" y="1071230"/>
            <a:ext cx="10287000" cy="4944140"/>
          </a:xfrm>
          <a:prstGeom prst="rect">
            <a:avLst/>
          </a:prstGeom>
        </p:spPr>
      </p:pic>
      <p:sp>
        <p:nvSpPr>
          <p:cNvPr id="7" name="TextBox 6">
            <a:extLst>
              <a:ext uri="{FF2B5EF4-FFF2-40B4-BE49-F238E27FC236}">
                <a16:creationId xmlns:a16="http://schemas.microsoft.com/office/drawing/2014/main" id="{39BF9BB3-7BC8-48BB-BCCC-64292EF8E619}"/>
              </a:ext>
            </a:extLst>
          </p:cNvPr>
          <p:cNvSpPr txBox="1"/>
          <p:nvPr/>
        </p:nvSpPr>
        <p:spPr>
          <a:xfrm>
            <a:off x="762000" y="6096000"/>
            <a:ext cx="10420519" cy="307777"/>
          </a:xfrm>
          <a:prstGeom prst="rect">
            <a:avLst/>
          </a:prstGeom>
          <a:noFill/>
        </p:spPr>
        <p:txBody>
          <a:bodyPr wrap="square" rtlCol="0">
            <a:spAutoFit/>
          </a:bodyPr>
          <a:lstStyle/>
          <a:p>
            <a:pPr algn="ctr"/>
            <a:r>
              <a:rPr lang="en-US" sz="1400" dirty="0">
                <a:solidFill>
                  <a:schemeClr val="tx1">
                    <a:lumMod val="50000"/>
                  </a:schemeClr>
                </a:solidFill>
              </a:rPr>
              <a:t>Reference: Microsoft Security Intelligence Report, Volume 23</a:t>
            </a:r>
          </a:p>
        </p:txBody>
      </p:sp>
    </p:spTree>
    <p:extLst>
      <p:ext uri="{BB962C8B-B14F-4D97-AF65-F5344CB8AC3E}">
        <p14:creationId xmlns:p14="http://schemas.microsoft.com/office/powerpoint/2010/main" val="2429760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DEBF7-48B6-494F-A260-D56CCB1E5F7A}"/>
              </a:ext>
            </a:extLst>
          </p:cNvPr>
          <p:cNvSpPr>
            <a:spLocks noGrp="1"/>
          </p:cNvSpPr>
          <p:nvPr>
            <p:ph type="title"/>
          </p:nvPr>
        </p:nvSpPr>
        <p:spPr/>
        <p:txBody>
          <a:bodyPr/>
          <a:lstStyle/>
          <a:p>
            <a:r>
              <a:rPr lang="en-US" dirty="0"/>
              <a:t>Phishing sites per 1,000 Internet hosts for locations around the world in 2H17</a:t>
            </a:r>
          </a:p>
        </p:txBody>
      </p:sp>
      <p:sp>
        <p:nvSpPr>
          <p:cNvPr id="3" name="Slide Number Placeholder 2">
            <a:extLst>
              <a:ext uri="{FF2B5EF4-FFF2-40B4-BE49-F238E27FC236}">
                <a16:creationId xmlns:a16="http://schemas.microsoft.com/office/drawing/2014/main" id="{8D874C04-E9C5-4CAD-B4CF-5D38DFC96D7B}"/>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smtClean="0"/>
              <a:pPr defTabSz="914400" eaLnBrk="1" fontAlgn="auto" hangingPunct="1">
                <a:spcBef>
                  <a:spcPts val="0"/>
                </a:spcBef>
                <a:spcAft>
                  <a:spcPts val="0"/>
                </a:spcAft>
              </a:pPr>
              <a:t>105</a:t>
            </a:fld>
            <a:endParaRPr lang="en-US" dirty="0"/>
          </a:p>
        </p:txBody>
      </p:sp>
      <p:sp>
        <p:nvSpPr>
          <p:cNvPr id="7" name="TextBox 6">
            <a:extLst>
              <a:ext uri="{FF2B5EF4-FFF2-40B4-BE49-F238E27FC236}">
                <a16:creationId xmlns:a16="http://schemas.microsoft.com/office/drawing/2014/main" id="{39BF9BB3-7BC8-48BB-BCCC-64292EF8E619}"/>
              </a:ext>
            </a:extLst>
          </p:cNvPr>
          <p:cNvSpPr txBox="1"/>
          <p:nvPr/>
        </p:nvSpPr>
        <p:spPr>
          <a:xfrm>
            <a:off x="762000" y="6096000"/>
            <a:ext cx="10420519" cy="307777"/>
          </a:xfrm>
          <a:prstGeom prst="rect">
            <a:avLst/>
          </a:prstGeom>
          <a:noFill/>
        </p:spPr>
        <p:txBody>
          <a:bodyPr wrap="square" rtlCol="0">
            <a:spAutoFit/>
          </a:bodyPr>
          <a:lstStyle/>
          <a:p>
            <a:pPr algn="ctr"/>
            <a:r>
              <a:rPr lang="en-US" sz="1400" dirty="0">
                <a:solidFill>
                  <a:schemeClr val="tx1">
                    <a:lumMod val="50000"/>
                  </a:schemeClr>
                </a:solidFill>
              </a:rPr>
              <a:t>Reference: Microsoft Security Intelligence Report, Volume 23</a:t>
            </a:r>
          </a:p>
        </p:txBody>
      </p:sp>
      <p:pic>
        <p:nvPicPr>
          <p:cNvPr id="5" name="Picture 4">
            <a:extLst>
              <a:ext uri="{FF2B5EF4-FFF2-40B4-BE49-F238E27FC236}">
                <a16:creationId xmlns:a16="http://schemas.microsoft.com/office/drawing/2014/main" id="{0E598943-BD58-4356-864A-457CD389E66C}"/>
              </a:ext>
            </a:extLst>
          </p:cNvPr>
          <p:cNvPicPr>
            <a:picLocks noChangeAspect="1"/>
          </p:cNvPicPr>
          <p:nvPr/>
        </p:nvPicPr>
        <p:blipFill>
          <a:blip r:embed="rId2"/>
          <a:stretch>
            <a:fillRect/>
          </a:stretch>
        </p:blipFill>
        <p:spPr>
          <a:xfrm>
            <a:off x="1001235" y="1282337"/>
            <a:ext cx="9884729" cy="4788972"/>
          </a:xfrm>
          <a:prstGeom prst="rect">
            <a:avLst/>
          </a:prstGeom>
        </p:spPr>
      </p:pic>
    </p:spTree>
    <p:extLst>
      <p:ext uri="{BB962C8B-B14F-4D97-AF65-F5344CB8AC3E}">
        <p14:creationId xmlns:p14="http://schemas.microsoft.com/office/powerpoint/2010/main" val="30820463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7AEAD-D940-4B44-8787-4473B084DF4A}"/>
              </a:ext>
            </a:extLst>
          </p:cNvPr>
          <p:cNvSpPr>
            <a:spLocks noGrp="1"/>
          </p:cNvSpPr>
          <p:nvPr>
            <p:ph type="title"/>
          </p:nvPr>
        </p:nvSpPr>
        <p:spPr/>
        <p:txBody>
          <a:bodyPr/>
          <a:lstStyle/>
          <a:p>
            <a:r>
              <a:rPr lang="en-US" sz="3200" dirty="0" err="1"/>
              <a:t>Gamarue’s</a:t>
            </a:r>
            <a:r>
              <a:rPr lang="en-US" sz="3200" dirty="0"/>
              <a:t> global prevalence of infected devices </a:t>
            </a:r>
            <a:br>
              <a:rPr lang="en-US" sz="3200" dirty="0"/>
            </a:br>
            <a:r>
              <a:rPr lang="en-US" sz="3200" dirty="0"/>
              <a:t>from December 2017 to January 2018</a:t>
            </a:r>
          </a:p>
        </p:txBody>
      </p:sp>
      <p:sp>
        <p:nvSpPr>
          <p:cNvPr id="3" name="Slide Number Placeholder 2">
            <a:extLst>
              <a:ext uri="{FF2B5EF4-FFF2-40B4-BE49-F238E27FC236}">
                <a16:creationId xmlns:a16="http://schemas.microsoft.com/office/drawing/2014/main" id="{5171B77E-2F6A-49B1-8116-0DE90FA98A01}"/>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smtClean="0"/>
              <a:pPr defTabSz="914400" eaLnBrk="1" fontAlgn="auto" hangingPunct="1">
                <a:spcBef>
                  <a:spcPts val="0"/>
                </a:spcBef>
                <a:spcAft>
                  <a:spcPts val="0"/>
                </a:spcAft>
              </a:pPr>
              <a:t>106</a:t>
            </a:fld>
            <a:endParaRPr lang="en-US" dirty="0"/>
          </a:p>
        </p:txBody>
      </p:sp>
      <p:pic>
        <p:nvPicPr>
          <p:cNvPr id="4" name="Picture 3">
            <a:extLst>
              <a:ext uri="{FF2B5EF4-FFF2-40B4-BE49-F238E27FC236}">
                <a16:creationId xmlns:a16="http://schemas.microsoft.com/office/drawing/2014/main" id="{E9AA270F-5DDE-4DDA-9156-D1CDA8CE2CC8}"/>
              </a:ext>
            </a:extLst>
          </p:cNvPr>
          <p:cNvPicPr>
            <a:picLocks noChangeAspect="1"/>
          </p:cNvPicPr>
          <p:nvPr/>
        </p:nvPicPr>
        <p:blipFill>
          <a:blip r:embed="rId3"/>
          <a:stretch>
            <a:fillRect/>
          </a:stretch>
        </p:blipFill>
        <p:spPr>
          <a:xfrm>
            <a:off x="1600200" y="1143000"/>
            <a:ext cx="8534400" cy="4907846"/>
          </a:xfrm>
          <a:prstGeom prst="rect">
            <a:avLst/>
          </a:prstGeom>
        </p:spPr>
      </p:pic>
      <p:sp>
        <p:nvSpPr>
          <p:cNvPr id="5" name="TextBox 4">
            <a:extLst>
              <a:ext uri="{FF2B5EF4-FFF2-40B4-BE49-F238E27FC236}">
                <a16:creationId xmlns:a16="http://schemas.microsoft.com/office/drawing/2014/main" id="{5C5640B7-599C-40C1-A80A-0EF474FC03BA}"/>
              </a:ext>
            </a:extLst>
          </p:cNvPr>
          <p:cNvSpPr txBox="1"/>
          <p:nvPr/>
        </p:nvSpPr>
        <p:spPr>
          <a:xfrm>
            <a:off x="762000" y="6096000"/>
            <a:ext cx="10420519" cy="307777"/>
          </a:xfrm>
          <a:prstGeom prst="rect">
            <a:avLst/>
          </a:prstGeom>
          <a:noFill/>
        </p:spPr>
        <p:txBody>
          <a:bodyPr wrap="square" rtlCol="0">
            <a:spAutoFit/>
          </a:bodyPr>
          <a:lstStyle/>
          <a:p>
            <a:pPr algn="ctr"/>
            <a:r>
              <a:rPr lang="en-US" sz="1400" dirty="0">
                <a:solidFill>
                  <a:schemeClr val="tx1">
                    <a:lumMod val="50000"/>
                  </a:schemeClr>
                </a:solidFill>
              </a:rPr>
              <a:t>Reference: Microsoft Security Intelligence Report, Volume 23</a:t>
            </a:r>
          </a:p>
        </p:txBody>
      </p:sp>
    </p:spTree>
    <p:extLst>
      <p:ext uri="{BB962C8B-B14F-4D97-AF65-F5344CB8AC3E}">
        <p14:creationId xmlns:p14="http://schemas.microsoft.com/office/powerpoint/2010/main" val="38406192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Phishing Sites Per 1000 Internet Hosts (2015 H1)</a:t>
            </a:r>
          </a:p>
        </p:txBody>
      </p:sp>
      <p:sp>
        <p:nvSpPr>
          <p:cNvPr id="4" name="Slide Number Placeholder 3"/>
          <p:cNvSpPr>
            <a:spLocks noGrp="1"/>
          </p:cNvSpPr>
          <p:nvPr>
            <p:ph type="sldNum" sz="quarter" idx="12"/>
          </p:nvPr>
        </p:nvSpPr>
        <p:spPr/>
        <p:txBody>
          <a:bodyPr/>
          <a:lstStyle/>
          <a:p>
            <a:pPr>
              <a:defRPr/>
            </a:pPr>
            <a:fld id="{A0AE9EC9-F182-4A35-8041-CBBE9CFA6E78}" type="slidenum">
              <a:rPr lang="en-US" smtClean="0"/>
              <a:pPr>
                <a:defRPr/>
              </a:pPr>
              <a:t>107</a:t>
            </a:fld>
            <a:endParaRPr lang="en-US" dirty="0"/>
          </a:p>
        </p:txBody>
      </p:sp>
      <p:pic>
        <p:nvPicPr>
          <p:cNvPr id="5" name="Content Placeholder 4" descr="Screen Clipping"/>
          <p:cNvPicPr>
            <a:picLocks noGrp="1" noChangeAspect="1"/>
          </p:cNvPicPr>
          <p:nvPr>
            <p:ph sz="quarter" idx="4294967295"/>
          </p:nvPr>
        </p:nvPicPr>
        <p:blipFill>
          <a:blip r:embed="rId3"/>
          <a:stretch>
            <a:fillRect/>
          </a:stretch>
        </p:blipFill>
        <p:spPr>
          <a:xfrm>
            <a:off x="968375" y="1143000"/>
            <a:ext cx="10385425" cy="4953000"/>
          </a:xfrm>
        </p:spPr>
      </p:pic>
      <p:sp>
        <p:nvSpPr>
          <p:cNvPr id="6" name="TextBox 5"/>
          <p:cNvSpPr txBox="1"/>
          <p:nvPr/>
        </p:nvSpPr>
        <p:spPr>
          <a:xfrm>
            <a:off x="762000" y="6096000"/>
            <a:ext cx="10420519" cy="307777"/>
          </a:xfrm>
          <a:prstGeom prst="rect">
            <a:avLst/>
          </a:prstGeom>
          <a:noFill/>
        </p:spPr>
        <p:txBody>
          <a:bodyPr wrap="square" rtlCol="0">
            <a:spAutoFit/>
          </a:bodyPr>
          <a:lstStyle/>
          <a:p>
            <a:pPr algn="ctr"/>
            <a:r>
              <a:rPr lang="en-US" sz="1400" dirty="0">
                <a:solidFill>
                  <a:schemeClr val="tx1">
                    <a:lumMod val="50000"/>
                  </a:schemeClr>
                </a:solidFill>
              </a:rPr>
              <a:t>Reference: Microsoft Security Intelligence Report, Volume 19</a:t>
            </a:r>
          </a:p>
        </p:txBody>
      </p:sp>
    </p:spTree>
    <p:extLst>
      <p:ext uri="{BB962C8B-B14F-4D97-AF65-F5344CB8AC3E}">
        <p14:creationId xmlns:p14="http://schemas.microsoft.com/office/powerpoint/2010/main" val="16352737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Distribution of Malware Hosting Sites (2015 H1)</a:t>
            </a:r>
          </a:p>
        </p:txBody>
      </p:sp>
      <p:sp>
        <p:nvSpPr>
          <p:cNvPr id="4" name="Slide Number Placeholder 3"/>
          <p:cNvSpPr>
            <a:spLocks noGrp="1"/>
          </p:cNvSpPr>
          <p:nvPr>
            <p:ph type="sldNum" sz="quarter" idx="12"/>
          </p:nvPr>
        </p:nvSpPr>
        <p:spPr/>
        <p:txBody>
          <a:bodyPr/>
          <a:lstStyle/>
          <a:p>
            <a:pPr>
              <a:defRPr/>
            </a:pPr>
            <a:fld id="{A0AE9EC9-F182-4A35-8041-CBBE9CFA6E78}" type="slidenum">
              <a:rPr lang="en-US" smtClean="0"/>
              <a:pPr>
                <a:defRPr/>
              </a:pPr>
              <a:t>108</a:t>
            </a:fld>
            <a:endParaRPr lang="en-US" dirty="0"/>
          </a:p>
        </p:txBody>
      </p:sp>
      <p:pic>
        <p:nvPicPr>
          <p:cNvPr id="5" name="Content Placeholder 4" descr="Screen Clipping"/>
          <p:cNvPicPr>
            <a:picLocks noGrp="1" noChangeAspect="1"/>
          </p:cNvPicPr>
          <p:nvPr>
            <p:ph sz="quarter" idx="4294967295"/>
          </p:nvPr>
        </p:nvPicPr>
        <p:blipFill>
          <a:blip r:embed="rId3"/>
          <a:stretch>
            <a:fillRect/>
          </a:stretch>
        </p:blipFill>
        <p:spPr>
          <a:xfrm>
            <a:off x="1066800" y="1143000"/>
            <a:ext cx="10477500" cy="4953000"/>
          </a:xfrm>
        </p:spPr>
      </p:pic>
      <p:sp>
        <p:nvSpPr>
          <p:cNvPr id="3" name="TextBox 2"/>
          <p:cNvSpPr txBox="1"/>
          <p:nvPr/>
        </p:nvSpPr>
        <p:spPr>
          <a:xfrm>
            <a:off x="762000" y="6096000"/>
            <a:ext cx="10420519" cy="307777"/>
          </a:xfrm>
          <a:prstGeom prst="rect">
            <a:avLst/>
          </a:prstGeom>
          <a:noFill/>
        </p:spPr>
        <p:txBody>
          <a:bodyPr wrap="square" rtlCol="0">
            <a:spAutoFit/>
          </a:bodyPr>
          <a:lstStyle/>
          <a:p>
            <a:pPr algn="ctr"/>
            <a:r>
              <a:rPr lang="en-US" sz="1400" dirty="0">
                <a:solidFill>
                  <a:schemeClr val="tx1">
                    <a:lumMod val="50000"/>
                  </a:schemeClr>
                </a:solidFill>
              </a:rPr>
              <a:t>Reference: Microsoft Security Intelligence Report, Volume 19</a:t>
            </a:r>
          </a:p>
        </p:txBody>
      </p:sp>
    </p:spTree>
    <p:extLst>
      <p:ext uri="{BB962C8B-B14F-4D97-AF65-F5344CB8AC3E}">
        <p14:creationId xmlns:p14="http://schemas.microsoft.com/office/powerpoint/2010/main" val="376831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Vulnerability Trend</a:t>
            </a:r>
          </a:p>
        </p:txBody>
      </p:sp>
      <p:sp>
        <p:nvSpPr>
          <p:cNvPr id="4" name="Slide Number Placeholder 3"/>
          <p:cNvSpPr>
            <a:spLocks noGrp="1"/>
          </p:cNvSpPr>
          <p:nvPr>
            <p:ph type="sldNum" sz="quarter" idx="12"/>
          </p:nvPr>
        </p:nvSpPr>
        <p:spPr/>
        <p:txBody>
          <a:bodyPr/>
          <a:lstStyle/>
          <a:p>
            <a:pPr>
              <a:defRPr/>
            </a:pPr>
            <a:fld id="{A0AE9EC9-F182-4A35-8041-CBBE9CFA6E78}" type="slidenum">
              <a:rPr lang="en-US" smtClean="0"/>
              <a:pPr>
                <a:defRPr/>
              </a:pPr>
              <a:t>109</a:t>
            </a:fld>
            <a:endParaRPr lang="en-US" dirty="0"/>
          </a:p>
        </p:txBody>
      </p:sp>
      <p:pic>
        <p:nvPicPr>
          <p:cNvPr id="8" name="Content Placeholder 6" descr="Screen Clipping"/>
          <p:cNvPicPr>
            <a:picLocks noChangeAspect="1"/>
          </p:cNvPicPr>
          <p:nvPr/>
        </p:nvPicPr>
        <p:blipFill>
          <a:blip r:embed="rId3"/>
          <a:stretch>
            <a:fillRect/>
          </a:stretch>
        </p:blipFill>
        <p:spPr bwMode="auto">
          <a:xfrm>
            <a:off x="1226005" y="889784"/>
            <a:ext cx="9492508"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762000" y="6172200"/>
            <a:ext cx="10420519"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lumMod val="50000"/>
                  </a:prstClr>
                </a:solidFill>
                <a:effectLst/>
                <a:uLnTx/>
                <a:uFillTx/>
              </a:rPr>
              <a:t>Reference: Microsoft Security Intelligence Report, Volume 19</a:t>
            </a:r>
          </a:p>
        </p:txBody>
      </p:sp>
    </p:spTree>
    <p:extLst>
      <p:ext uri="{BB962C8B-B14F-4D97-AF65-F5344CB8AC3E}">
        <p14:creationId xmlns:p14="http://schemas.microsoft.com/office/powerpoint/2010/main" val="2986298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DD83-E14F-45F7-967E-F790A1369121}"/>
              </a:ext>
            </a:extLst>
          </p:cNvPr>
          <p:cNvSpPr>
            <a:spLocks noGrp="1"/>
          </p:cNvSpPr>
          <p:nvPr>
            <p:ph type="title"/>
          </p:nvPr>
        </p:nvSpPr>
        <p:spPr/>
        <p:txBody>
          <a:bodyPr/>
          <a:lstStyle/>
          <a:p>
            <a:r>
              <a:rPr lang="en-US" dirty="0"/>
              <a:t>ASP.NET Core Template Authentication Methods</a:t>
            </a:r>
          </a:p>
        </p:txBody>
      </p:sp>
      <p:sp>
        <p:nvSpPr>
          <p:cNvPr id="3" name="Slide Number Placeholder 2">
            <a:extLst>
              <a:ext uri="{FF2B5EF4-FFF2-40B4-BE49-F238E27FC236}">
                <a16:creationId xmlns:a16="http://schemas.microsoft.com/office/drawing/2014/main" id="{C97EA1BD-AF24-4571-9292-54EBCCE124FF}"/>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smtClean="0">
                <a:solidFill>
                  <a:prstClr val="black">
                    <a:tint val="75000"/>
                  </a:prstClr>
                </a:solidFill>
              </a:rPr>
              <a:pPr defTabSz="914400" eaLnBrk="1" fontAlgn="auto" hangingPunct="1">
                <a:spcBef>
                  <a:spcPts val="0"/>
                </a:spcBef>
                <a:spcAft>
                  <a:spcPts val="0"/>
                </a:spcAft>
              </a:pPr>
              <a:t>11</a:t>
            </a:fld>
            <a:endParaRPr lang="en-US" dirty="0">
              <a:solidFill>
                <a:prstClr val="black">
                  <a:tint val="75000"/>
                </a:prstClr>
              </a:solidFill>
            </a:endParaRPr>
          </a:p>
        </p:txBody>
      </p:sp>
      <p:pic>
        <p:nvPicPr>
          <p:cNvPr id="11" name="Picture 10">
            <a:extLst>
              <a:ext uri="{FF2B5EF4-FFF2-40B4-BE49-F238E27FC236}">
                <a16:creationId xmlns:a16="http://schemas.microsoft.com/office/drawing/2014/main" id="{39DBF9A3-3B7C-47B6-B590-CC2E88B6324C}"/>
              </a:ext>
            </a:extLst>
          </p:cNvPr>
          <p:cNvPicPr>
            <a:picLocks noChangeAspect="1"/>
          </p:cNvPicPr>
          <p:nvPr/>
        </p:nvPicPr>
        <p:blipFill>
          <a:blip r:embed="rId3"/>
          <a:stretch>
            <a:fillRect/>
          </a:stretch>
        </p:blipFill>
        <p:spPr>
          <a:xfrm>
            <a:off x="2209800" y="1027227"/>
            <a:ext cx="7622415" cy="5297373"/>
          </a:xfrm>
          <a:prstGeom prst="rect">
            <a:avLst/>
          </a:prstGeom>
        </p:spPr>
      </p:pic>
    </p:spTree>
    <p:extLst>
      <p:ext uri="{BB962C8B-B14F-4D97-AF65-F5344CB8AC3E}">
        <p14:creationId xmlns:p14="http://schemas.microsoft.com/office/powerpoint/2010/main" val="17682418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Security Questions</a:t>
            </a:r>
          </a:p>
        </p:txBody>
      </p:sp>
      <p:sp>
        <p:nvSpPr>
          <p:cNvPr id="4" name="Slide Number Placeholder 3"/>
          <p:cNvSpPr>
            <a:spLocks noGrp="1"/>
          </p:cNvSpPr>
          <p:nvPr>
            <p:ph type="sldNum" sz="quarter" idx="12"/>
          </p:nvPr>
        </p:nvSpPr>
        <p:spPr/>
        <p:txBody>
          <a:bodyPr/>
          <a:lstStyle/>
          <a:p>
            <a:pPr>
              <a:defRPr/>
            </a:pPr>
            <a:fld id="{A0AE9EC9-F182-4A35-8041-CBBE9CFA6E78}" type="slidenum">
              <a:rPr lang="en-US" smtClean="0"/>
              <a:pPr>
                <a:defRPr/>
              </a:pPr>
              <a:t>110</a:t>
            </a:fld>
            <a:endParaRPr lang="en-US" dirty="0"/>
          </a:p>
        </p:txBody>
      </p:sp>
      <p:sp>
        <p:nvSpPr>
          <p:cNvPr id="3" name="Content Placeholder 2"/>
          <p:cNvSpPr>
            <a:spLocks noGrp="1"/>
          </p:cNvSpPr>
          <p:nvPr>
            <p:ph type="body" sz="quarter" idx="13"/>
          </p:nvPr>
        </p:nvSpPr>
        <p:spPr/>
        <p:txBody>
          <a:bodyPr>
            <a:normAutofit/>
          </a:bodyPr>
          <a:lstStyle/>
          <a:p>
            <a:pPr marL="342900" indent="-342900">
              <a:buFont typeface="Arial" panose="020B0604020202020204" pitchFamily="34" charset="0"/>
              <a:buChar char="•"/>
            </a:pPr>
            <a:r>
              <a:rPr lang="en-US" dirty="0"/>
              <a:t>Does the application have different users who are allowed to do different things?</a:t>
            </a:r>
          </a:p>
          <a:p>
            <a:pPr marL="342900" indent="-342900">
              <a:buFont typeface="Arial" panose="020B0604020202020204" pitchFamily="34" charset="0"/>
              <a:buChar char="•"/>
            </a:pPr>
            <a:r>
              <a:rPr lang="en-US" dirty="0"/>
              <a:t>How certain do we need to be that the user is who she/he claims to be?</a:t>
            </a:r>
          </a:p>
          <a:p>
            <a:pPr marL="342900" indent="-342900">
              <a:buFont typeface="Arial" panose="020B0604020202020204" pitchFamily="34" charset="0"/>
              <a:buChar char="•"/>
            </a:pPr>
            <a:r>
              <a:rPr lang="en-US" dirty="0"/>
              <a:t>What is the security level required for different parts of the application?</a:t>
            </a:r>
          </a:p>
          <a:p>
            <a:pPr marL="342900" indent="-342900">
              <a:buFont typeface="Arial" panose="020B0604020202020204" pitchFamily="34" charset="0"/>
              <a:buChar char="•"/>
            </a:pPr>
            <a:r>
              <a:rPr lang="en-US" dirty="0"/>
              <a:t>How to protect sensitive parts of the application?</a:t>
            </a:r>
          </a:p>
          <a:p>
            <a:pPr marL="342900" indent="-342900">
              <a:buFont typeface="Arial" panose="020B0604020202020204" pitchFamily="34" charset="0"/>
              <a:buChar char="•"/>
            </a:pPr>
            <a:r>
              <a:rPr lang="en-US" dirty="0"/>
              <a:t>How to ensure that authenticated users only do what they are allowed to do? </a:t>
            </a:r>
          </a:p>
          <a:p>
            <a:pPr marL="342900" indent="-342900">
              <a:buFont typeface="Arial" panose="020B0604020202020204" pitchFamily="34" charset="0"/>
              <a:buChar char="•"/>
            </a:pPr>
            <a:r>
              <a:rPr lang="en-US" dirty="0"/>
              <a:t>What should be done to ensure that only the right people have access to sensitive data?</a:t>
            </a:r>
          </a:p>
          <a:p>
            <a:pPr marL="342900" indent="-342900">
              <a:buFont typeface="Arial" panose="020B0604020202020204" pitchFamily="34" charset="0"/>
              <a:buChar char="•"/>
            </a:pPr>
            <a:r>
              <a:rPr lang="en-US" dirty="0"/>
              <a:t>How will we detect malicious behavior?</a:t>
            </a:r>
          </a:p>
          <a:p>
            <a:pPr marL="342900" indent="-342900">
              <a:buFont typeface="Arial" panose="020B0604020202020204" pitchFamily="34" charset="0"/>
              <a:buChar char="•"/>
            </a:pPr>
            <a:r>
              <a:rPr lang="en-US" dirty="0"/>
              <a:t>How long will the application be down after successful attack? What is the contingency plan?</a:t>
            </a:r>
          </a:p>
        </p:txBody>
      </p:sp>
    </p:spTree>
    <p:extLst>
      <p:ext uri="{BB962C8B-B14F-4D97-AF65-F5344CB8AC3E}">
        <p14:creationId xmlns:p14="http://schemas.microsoft.com/office/powerpoint/2010/main" val="379171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dirty="0"/>
              <a:t>Module Summary</a:t>
            </a:r>
          </a:p>
        </p:txBody>
      </p:sp>
      <p:sp>
        <p:nvSpPr>
          <p:cNvPr id="41988" name="Slide Number Placeholder 3"/>
          <p:cNvSpPr>
            <a:spLocks noGrp="1"/>
          </p:cNvSpPr>
          <p:nvPr>
            <p:ph type="sldNum" sz="quarter" idx="12"/>
          </p:nvPr>
        </p:nvSpPr>
        <p:spPr/>
        <p:txBody>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fld id="{498BC885-74B9-4C4D-BE39-DE8A643CAA54}" type="slidenum">
              <a:rPr lang="en-US" altLang="en-US" smtClean="0"/>
              <a:pPr/>
              <a:t>111</a:t>
            </a:fld>
            <a:endParaRPr lang="en-US" altLang="en-US" dirty="0"/>
          </a:p>
        </p:txBody>
      </p:sp>
      <p:sp>
        <p:nvSpPr>
          <p:cNvPr id="41987" name="Content Placeholder 2"/>
          <p:cNvSpPr>
            <a:spLocks noGrp="1"/>
          </p:cNvSpPr>
          <p:nvPr>
            <p:ph type="body" sz="quarter" idx="13"/>
          </p:nvPr>
        </p:nvSpPr>
        <p:spPr/>
        <p:txBody>
          <a:bodyPr/>
          <a:lstStyle/>
          <a:p>
            <a:r>
              <a:rPr lang="en-US" altLang="en-US" dirty="0"/>
              <a:t>In this module, you learned about: </a:t>
            </a:r>
          </a:p>
          <a:p>
            <a:pPr lvl="1"/>
            <a:r>
              <a:rPr lang="en-US" altLang="en-US" dirty="0"/>
              <a:t>Security fundamentals</a:t>
            </a:r>
          </a:p>
          <a:p>
            <a:pPr lvl="1"/>
            <a:r>
              <a:rPr lang="en-US" altLang="en-US" dirty="0"/>
              <a:t>Authentication and authorization</a:t>
            </a:r>
          </a:p>
          <a:p>
            <a:pPr lvl="1"/>
            <a:r>
              <a:rPr lang="en-US" altLang="en-US" dirty="0"/>
              <a:t>ASP.NET Identity</a:t>
            </a:r>
          </a:p>
          <a:p>
            <a:pPr lvl="1"/>
            <a:r>
              <a:rPr lang="en-US" altLang="en-US" dirty="0"/>
              <a:t>Security threats and defenses</a:t>
            </a:r>
          </a:p>
          <a:p>
            <a:pPr lvl="1"/>
            <a:r>
              <a:rPr lang="en-US" altLang="en-US" dirty="0"/>
              <a:t>OWASP Top 10 web attacks</a:t>
            </a:r>
          </a:p>
          <a:p>
            <a:pPr lvl="1"/>
            <a:r>
              <a:rPr lang="en-US" altLang="en-US" dirty="0"/>
              <a:t>Latest web attacks trends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9867" y="0"/>
            <a:ext cx="4568483" cy="6858000"/>
          </a:xfrm>
          <a:prstGeom prst="rect">
            <a:avLst/>
          </a:prstGeom>
        </p:spPr>
      </p:pic>
    </p:spTree>
    <p:extLst>
      <p:ext uri="{BB962C8B-B14F-4D97-AF65-F5344CB8AC3E}">
        <p14:creationId xmlns:p14="http://schemas.microsoft.com/office/powerpoint/2010/main" val="15921263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6082" name="Text Placeholder 6"/>
          <p:cNvSpPr>
            <a:spLocks noGrp="1"/>
          </p:cNvSpPr>
          <p:nvPr>
            <p:ph type="body" sz="quarter" idx="13"/>
          </p:nvPr>
        </p:nvSpPr>
        <p:spPr/>
        <p:txBody>
          <a:bodyPr/>
          <a:lstStyle/>
          <a:p>
            <a:r>
              <a:rPr lang="en-US" altLang="en-US" dirty="0"/>
              <a:t>Lab: Security</a:t>
            </a:r>
          </a:p>
        </p:txBody>
      </p:sp>
    </p:spTree>
    <p:extLst>
      <p:ext uri="{BB962C8B-B14F-4D97-AF65-F5344CB8AC3E}">
        <p14:creationId xmlns:p14="http://schemas.microsoft.com/office/powerpoint/2010/main" val="42358819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57688" y="2895600"/>
            <a:ext cx="3567112"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Core Template Authentication Methods</a:t>
            </a:r>
          </a:p>
        </p:txBody>
      </p:sp>
      <p:sp>
        <p:nvSpPr>
          <p:cNvPr id="4" name="Slide Number Placeholder 3"/>
          <p:cNvSpPr>
            <a:spLocks noGrp="1"/>
          </p:cNvSpPr>
          <p:nvPr>
            <p:ph type="sldNum" sz="quarter" idx="12"/>
          </p:nvPr>
        </p:nvSpPr>
        <p:spPr/>
        <p:txBody>
          <a:bodyPr/>
          <a:lstStyle/>
          <a:p>
            <a:fld id="{A0AE9EC9-F182-4A35-8041-CBBE9CFA6E78}" type="slidenum">
              <a:rPr lang="en-US" smtClean="0"/>
              <a:pPr/>
              <a:t>12</a:t>
            </a:fld>
            <a:endParaRPr lang="en-US" dirty="0"/>
          </a:p>
        </p:txBody>
      </p:sp>
      <p:sp>
        <p:nvSpPr>
          <p:cNvPr id="3" name="Content Placeholder 2"/>
          <p:cNvSpPr>
            <a:spLocks noGrp="1"/>
          </p:cNvSpPr>
          <p:nvPr>
            <p:ph type="body" sz="quarter" idx="13"/>
          </p:nvPr>
        </p:nvSpPr>
        <p:spPr/>
        <p:txBody>
          <a:bodyPr/>
          <a:lstStyle/>
          <a:p>
            <a:r>
              <a:rPr lang="en-US" dirty="0"/>
              <a:t>No authentication</a:t>
            </a:r>
          </a:p>
          <a:p>
            <a:r>
              <a:rPr lang="en-US" dirty="0"/>
              <a:t>Individual User Accounts </a:t>
            </a:r>
          </a:p>
          <a:p>
            <a:pPr lvl="1"/>
            <a:r>
              <a:rPr lang="en-US" dirty="0"/>
              <a:t>Store user accounts in-app (ASP.NET Identity)</a:t>
            </a:r>
          </a:p>
          <a:p>
            <a:pPr lvl="1"/>
            <a:r>
              <a:rPr lang="en-US" dirty="0"/>
              <a:t>Connect to an existing user store in the cloud (OpenID compliant Identity Provider)</a:t>
            </a:r>
          </a:p>
          <a:p>
            <a:pPr lvl="2"/>
            <a:r>
              <a:rPr lang="en-US" dirty="0"/>
              <a:t>e.g., Azure AD B2C</a:t>
            </a:r>
          </a:p>
          <a:p>
            <a:r>
              <a:rPr lang="en-US" dirty="0"/>
              <a:t>Work or School Accounts</a:t>
            </a:r>
          </a:p>
          <a:p>
            <a:pPr lvl="1"/>
            <a:r>
              <a:rPr lang="en-US" dirty="0"/>
              <a:t>Active Directory</a:t>
            </a:r>
          </a:p>
          <a:p>
            <a:pPr lvl="1"/>
            <a:r>
              <a:rPr lang="en-US" dirty="0"/>
              <a:t>Azure Active Directory</a:t>
            </a:r>
          </a:p>
          <a:p>
            <a:pPr lvl="1"/>
            <a:r>
              <a:rPr lang="en-US" dirty="0"/>
              <a:t>Office 365</a:t>
            </a:r>
          </a:p>
          <a:p>
            <a:r>
              <a:rPr lang="en-US" dirty="0"/>
              <a:t>Windows Authentication</a:t>
            </a:r>
          </a:p>
          <a:p>
            <a:pPr lvl="1"/>
            <a:r>
              <a:rPr lang="en-US" dirty="0"/>
              <a:t>Internet Information Services (IIS) Windows Authentication module</a:t>
            </a:r>
          </a:p>
        </p:txBody>
      </p:sp>
    </p:spTree>
    <p:extLst>
      <p:ext uri="{BB962C8B-B14F-4D97-AF65-F5344CB8AC3E}">
        <p14:creationId xmlns:p14="http://schemas.microsoft.com/office/powerpoint/2010/main" val="1574576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1EB6C-1AC0-4F6A-8C8A-D80699A4BB50}"/>
              </a:ext>
            </a:extLst>
          </p:cNvPr>
          <p:cNvSpPr>
            <a:spLocks noGrp="1"/>
          </p:cNvSpPr>
          <p:nvPr>
            <p:ph type="title"/>
          </p:nvPr>
        </p:nvSpPr>
        <p:spPr/>
        <p:txBody>
          <a:bodyPr/>
          <a:lstStyle/>
          <a:p>
            <a:r>
              <a:rPr lang="en-US" dirty="0"/>
              <a:t>Authorization</a:t>
            </a:r>
          </a:p>
        </p:txBody>
      </p:sp>
      <p:sp>
        <p:nvSpPr>
          <p:cNvPr id="3" name="Slide Number Placeholder 2">
            <a:extLst>
              <a:ext uri="{FF2B5EF4-FFF2-40B4-BE49-F238E27FC236}">
                <a16:creationId xmlns:a16="http://schemas.microsoft.com/office/drawing/2014/main" id="{93F320E4-6DA3-4107-931C-68B0CF69372E}"/>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smtClean="0">
                <a:solidFill>
                  <a:prstClr val="black">
                    <a:tint val="75000"/>
                  </a:prstClr>
                </a:solidFill>
              </a:rPr>
              <a:pPr defTabSz="914400" eaLnBrk="1" fontAlgn="auto" hangingPunct="1">
                <a:spcBef>
                  <a:spcPts val="0"/>
                </a:spcBef>
                <a:spcAft>
                  <a:spcPts val="0"/>
                </a:spcAft>
              </a:pPr>
              <a:t>13</a:t>
            </a:fld>
            <a:endParaRPr lang="en-US" dirty="0">
              <a:solidFill>
                <a:prstClr val="black">
                  <a:tint val="75000"/>
                </a:prstClr>
              </a:solidFill>
            </a:endParaRPr>
          </a:p>
        </p:txBody>
      </p:sp>
      <p:sp>
        <p:nvSpPr>
          <p:cNvPr id="4" name="Text Placeholder 3">
            <a:extLst>
              <a:ext uri="{FF2B5EF4-FFF2-40B4-BE49-F238E27FC236}">
                <a16:creationId xmlns:a16="http://schemas.microsoft.com/office/drawing/2014/main" id="{23490A87-3010-4709-A520-729C394CAB59}"/>
              </a:ext>
            </a:extLst>
          </p:cNvPr>
          <p:cNvSpPr>
            <a:spLocks noGrp="1"/>
          </p:cNvSpPr>
          <p:nvPr>
            <p:ph type="body" sz="quarter" idx="13"/>
          </p:nvPr>
        </p:nvSpPr>
        <p:spPr>
          <a:xfrm>
            <a:off x="402336" y="1143000"/>
            <a:ext cx="6011164" cy="4956048"/>
          </a:xfrm>
        </p:spPr>
        <p:txBody>
          <a:bodyPr/>
          <a:lstStyle/>
          <a:p>
            <a:r>
              <a:rPr lang="en-US" dirty="0"/>
              <a:t>What can a user </a:t>
            </a:r>
            <a:r>
              <a:rPr lang="en-US" i="1" dirty="0"/>
              <a:t>do</a:t>
            </a:r>
            <a:r>
              <a:rPr lang="en-US" dirty="0"/>
              <a:t>?</a:t>
            </a:r>
          </a:p>
          <a:p>
            <a:endParaRPr lang="en-US" dirty="0"/>
          </a:p>
          <a:p>
            <a:r>
              <a:rPr lang="en-US" dirty="0"/>
              <a:t>Many strategies for approaching this important question:</a:t>
            </a:r>
          </a:p>
          <a:p>
            <a:pPr lvl="1"/>
            <a:r>
              <a:rPr lang="en-US" dirty="0"/>
              <a:t>Role-Based Authorization</a:t>
            </a:r>
          </a:p>
          <a:p>
            <a:pPr lvl="1"/>
            <a:r>
              <a:rPr lang="en-US" dirty="0"/>
              <a:t>Claims-Based Policy Authorization</a:t>
            </a:r>
          </a:p>
          <a:p>
            <a:pPr lvl="1"/>
            <a:r>
              <a:rPr lang="en-US" dirty="0"/>
              <a:t>Manual Custom Authorization</a:t>
            </a:r>
          </a:p>
        </p:txBody>
      </p:sp>
      <p:sp>
        <p:nvSpPr>
          <p:cNvPr id="5" name="TextBox 4">
            <a:extLst>
              <a:ext uri="{FF2B5EF4-FFF2-40B4-BE49-F238E27FC236}">
                <a16:creationId xmlns:a16="http://schemas.microsoft.com/office/drawing/2014/main" id="{A01F37CA-3775-47B0-A142-F4B290C859A5}"/>
              </a:ext>
            </a:extLst>
          </p:cNvPr>
          <p:cNvSpPr txBox="1"/>
          <p:nvPr/>
        </p:nvSpPr>
        <p:spPr>
          <a:xfrm>
            <a:off x="6413500" y="1788284"/>
            <a:ext cx="1055370" cy="923330"/>
          </a:xfrm>
          <a:prstGeom prst="rect">
            <a:avLst/>
          </a:prstGeom>
          <a:noFill/>
        </p:spPr>
        <p:txBody>
          <a:bodyPr wrap="square" rtlCol="0">
            <a:spAutoFit/>
          </a:bodyPr>
          <a:lstStyle/>
          <a:p>
            <a:r>
              <a:rPr lang="en-US" sz="5400" dirty="0">
                <a:solidFill>
                  <a:schemeClr val="accent5"/>
                </a:solidFill>
              </a:rPr>
              <a:t>👧</a:t>
            </a:r>
          </a:p>
        </p:txBody>
      </p:sp>
      <p:sp>
        <p:nvSpPr>
          <p:cNvPr id="6" name="TextBox 5">
            <a:extLst>
              <a:ext uri="{FF2B5EF4-FFF2-40B4-BE49-F238E27FC236}">
                <a16:creationId xmlns:a16="http://schemas.microsoft.com/office/drawing/2014/main" id="{C0F0EC14-954B-4589-B600-666A1150AD27}"/>
              </a:ext>
            </a:extLst>
          </p:cNvPr>
          <p:cNvSpPr txBox="1"/>
          <p:nvPr/>
        </p:nvSpPr>
        <p:spPr>
          <a:xfrm>
            <a:off x="6445885" y="4349315"/>
            <a:ext cx="990600" cy="923330"/>
          </a:xfrm>
          <a:prstGeom prst="rect">
            <a:avLst/>
          </a:prstGeom>
          <a:noFill/>
        </p:spPr>
        <p:txBody>
          <a:bodyPr wrap="square" rtlCol="0">
            <a:spAutoFit/>
          </a:bodyPr>
          <a:lstStyle/>
          <a:p>
            <a:r>
              <a:rPr lang="en-US" sz="5400" dirty="0">
                <a:solidFill>
                  <a:schemeClr val="accent6"/>
                </a:solidFill>
              </a:rPr>
              <a:t>👦</a:t>
            </a:r>
          </a:p>
        </p:txBody>
      </p:sp>
      <p:sp>
        <p:nvSpPr>
          <p:cNvPr id="7" name="TextBox 6">
            <a:extLst>
              <a:ext uri="{FF2B5EF4-FFF2-40B4-BE49-F238E27FC236}">
                <a16:creationId xmlns:a16="http://schemas.microsoft.com/office/drawing/2014/main" id="{36F4A7D9-11D9-4CF7-8CC2-A0C12C36519A}"/>
              </a:ext>
            </a:extLst>
          </p:cNvPr>
          <p:cNvSpPr txBox="1"/>
          <p:nvPr/>
        </p:nvSpPr>
        <p:spPr>
          <a:xfrm>
            <a:off x="7957184" y="1234287"/>
            <a:ext cx="3429001" cy="2031325"/>
          </a:xfrm>
          <a:prstGeom prst="rect">
            <a:avLst/>
          </a:prstGeom>
          <a:noFill/>
        </p:spPr>
        <p:txBody>
          <a:bodyPr wrap="square" rtlCol="0">
            <a:spAutoFit/>
          </a:bodyPr>
          <a:lstStyle/>
          <a:p>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userID</a:t>
            </a:r>
            <a:r>
              <a:rPr lang="en-US" dirty="0">
                <a:latin typeface="Consolas" panose="020B0609020204030204" pitchFamily="49" charset="0"/>
              </a:rPr>
              <a:t>”: “83b6734e”,</a:t>
            </a:r>
          </a:p>
          <a:p>
            <a:r>
              <a:rPr lang="en-US" dirty="0">
                <a:latin typeface="Consolas" panose="020B0609020204030204" pitchFamily="49" charset="0"/>
              </a:rPr>
              <a:t>  ...</a:t>
            </a:r>
          </a:p>
          <a:p>
            <a:r>
              <a:rPr lang="en-US" dirty="0">
                <a:latin typeface="Consolas" panose="020B0609020204030204" pitchFamily="49" charset="0"/>
              </a:rPr>
              <a:t>  “role”: “</a:t>
            </a:r>
            <a:r>
              <a:rPr lang="en-US" dirty="0" err="1">
                <a:latin typeface="Consolas" panose="020B0609020204030204" pitchFamily="49" charset="0"/>
              </a:rPr>
              <a:t>SysAdmin</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canEditForm</a:t>
            </a:r>
            <a:r>
              <a:rPr lang="en-US" dirty="0">
                <a:latin typeface="Consolas" panose="020B0609020204030204" pitchFamily="49" charset="0"/>
              </a:rPr>
              <a:t>”: true,</a:t>
            </a:r>
          </a:p>
          <a:p>
            <a:r>
              <a:rPr lang="en-US" dirty="0">
                <a:latin typeface="Consolas" panose="020B0609020204030204" pitchFamily="49" charset="0"/>
              </a:rPr>
              <a:t>  “</a:t>
            </a:r>
            <a:r>
              <a:rPr lang="en-US" dirty="0" err="1">
                <a:latin typeface="Consolas" panose="020B0609020204030204" pitchFamily="49" charset="0"/>
              </a:rPr>
              <a:t>dob</a:t>
            </a:r>
            <a:r>
              <a:rPr lang="en-US" dirty="0">
                <a:latin typeface="Consolas" panose="020B0609020204030204" pitchFamily="49" charset="0"/>
              </a:rPr>
              <a:t>”: “1/1/1985”</a:t>
            </a:r>
          </a:p>
          <a:p>
            <a:r>
              <a:rPr lang="en-US" dirty="0">
                <a:latin typeface="Consolas" panose="020B0609020204030204" pitchFamily="49" charset="0"/>
              </a:rPr>
              <a:t>}</a:t>
            </a:r>
          </a:p>
        </p:txBody>
      </p:sp>
      <p:sp>
        <p:nvSpPr>
          <p:cNvPr id="8" name="TextBox 7">
            <a:extLst>
              <a:ext uri="{FF2B5EF4-FFF2-40B4-BE49-F238E27FC236}">
                <a16:creationId xmlns:a16="http://schemas.microsoft.com/office/drawing/2014/main" id="{2AA69CB0-12D7-450C-A3C9-284571F71F7B}"/>
              </a:ext>
            </a:extLst>
          </p:cNvPr>
          <p:cNvSpPr txBox="1"/>
          <p:nvPr/>
        </p:nvSpPr>
        <p:spPr>
          <a:xfrm>
            <a:off x="7957185" y="3795318"/>
            <a:ext cx="3429000" cy="2031325"/>
          </a:xfrm>
          <a:prstGeom prst="rect">
            <a:avLst/>
          </a:prstGeom>
          <a:noFill/>
        </p:spPr>
        <p:txBody>
          <a:bodyPr wrap="square" rtlCol="0">
            <a:spAutoFit/>
          </a:bodyPr>
          <a:lstStyle/>
          <a:p>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userID</a:t>
            </a:r>
            <a:r>
              <a:rPr lang="en-US" dirty="0">
                <a:latin typeface="Consolas" panose="020B0609020204030204" pitchFamily="49" charset="0"/>
              </a:rPr>
              <a:t>”: “ba35b637”,</a:t>
            </a:r>
          </a:p>
          <a:p>
            <a:r>
              <a:rPr lang="en-US" dirty="0">
                <a:latin typeface="Consolas" panose="020B0609020204030204" pitchFamily="49" charset="0"/>
              </a:rPr>
              <a:t>  ...</a:t>
            </a:r>
          </a:p>
          <a:p>
            <a:r>
              <a:rPr lang="en-US" dirty="0">
                <a:latin typeface="Consolas" panose="020B0609020204030204" pitchFamily="49" charset="0"/>
              </a:rPr>
              <a:t>  “role”: “SDET2”,</a:t>
            </a:r>
          </a:p>
          <a:p>
            <a:r>
              <a:rPr lang="en-US" dirty="0">
                <a:latin typeface="Consolas" panose="020B0609020204030204" pitchFamily="49" charset="0"/>
              </a:rPr>
              <a:t>  “</a:t>
            </a:r>
            <a:r>
              <a:rPr lang="en-US" dirty="0" err="1">
                <a:latin typeface="Consolas" panose="020B0609020204030204" pitchFamily="49" charset="0"/>
              </a:rPr>
              <a:t>canEditCode</a:t>
            </a:r>
            <a:r>
              <a:rPr lang="en-US" dirty="0">
                <a:latin typeface="Consolas" panose="020B0609020204030204" pitchFamily="49" charset="0"/>
              </a:rPr>
              <a:t>”: true,</a:t>
            </a:r>
          </a:p>
          <a:p>
            <a:r>
              <a:rPr lang="en-US" dirty="0">
                <a:latin typeface="Consolas" panose="020B0609020204030204" pitchFamily="49" charset="0"/>
              </a:rPr>
              <a:t>  “</a:t>
            </a:r>
            <a:r>
              <a:rPr lang="en-US" dirty="0" err="1">
                <a:latin typeface="Consolas" panose="020B0609020204030204" pitchFamily="49" charset="0"/>
              </a:rPr>
              <a:t>dob</a:t>
            </a:r>
            <a:r>
              <a:rPr lang="en-US" dirty="0">
                <a:latin typeface="Consolas" panose="020B0609020204030204" pitchFamily="49" charset="0"/>
              </a:rPr>
              <a:t>”: “1/1/1970”</a:t>
            </a:r>
          </a:p>
          <a:p>
            <a:r>
              <a:rPr lang="en-US" dirty="0">
                <a:latin typeface="Consolas" panose="020B0609020204030204" pitchFamily="49" charset="0"/>
              </a:rPr>
              <a:t>}</a:t>
            </a:r>
          </a:p>
        </p:txBody>
      </p:sp>
    </p:spTree>
    <p:extLst>
      <p:ext uri="{BB962C8B-B14F-4D97-AF65-F5344CB8AC3E}">
        <p14:creationId xmlns:p14="http://schemas.microsoft.com/office/powerpoint/2010/main" val="2640435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Authentication with [Authorize] attribute</a:t>
            </a:r>
          </a:p>
        </p:txBody>
      </p:sp>
      <p:sp>
        <p:nvSpPr>
          <p:cNvPr id="5" name="Slide Number Placeholder 4"/>
          <p:cNvSpPr>
            <a:spLocks noGrp="1"/>
          </p:cNvSpPr>
          <p:nvPr>
            <p:ph type="sldNum" sz="quarter" idx="12"/>
          </p:nvPr>
        </p:nvSpPr>
        <p:spPr/>
        <p:txBody>
          <a:bodyPr/>
          <a:lstStyle/>
          <a:p>
            <a:fld id="{026CCAEB-CB17-44EB-A892-4553F1D666B6}" type="slidenum">
              <a:rPr lang="en-US" smtClean="0"/>
              <a:pPr/>
              <a:t>14</a:t>
            </a:fld>
            <a:endParaRPr lang="en-US" dirty="0"/>
          </a:p>
        </p:txBody>
      </p:sp>
      <p:sp>
        <p:nvSpPr>
          <p:cNvPr id="7" name="Content Placeholder 6"/>
          <p:cNvSpPr>
            <a:spLocks noGrp="1"/>
          </p:cNvSpPr>
          <p:nvPr>
            <p:ph type="body" sz="quarter" idx="13"/>
          </p:nvPr>
        </p:nvSpPr>
        <p:spPr/>
        <p:txBody>
          <a:bodyPr/>
          <a:lstStyle/>
          <a:p>
            <a:r>
              <a:rPr lang="en-US" dirty="0">
                <a:latin typeface="Consolas" panose="020B0609020204030204" pitchFamily="49" charset="0"/>
              </a:rPr>
              <a:t>[Authorize] </a:t>
            </a:r>
            <a:r>
              <a:rPr lang="en-US" dirty="0"/>
              <a:t>attribute by itself is used to require an authenticated user</a:t>
            </a:r>
          </a:p>
          <a:p>
            <a:r>
              <a:rPr lang="en-US" dirty="0">
                <a:latin typeface="Consolas" panose="020B0609020204030204" pitchFamily="49" charset="0"/>
              </a:rPr>
              <a:t>[Authorize] </a:t>
            </a:r>
            <a:r>
              <a:rPr lang="en-US" dirty="0"/>
              <a:t>attribute can be used to restrict access to:</a:t>
            </a:r>
          </a:p>
          <a:p>
            <a:pPr lvl="1"/>
            <a:r>
              <a:rPr lang="en-US" dirty="0"/>
              <a:t>Specific action methods in a controller</a:t>
            </a:r>
          </a:p>
          <a:p>
            <a:pPr lvl="1"/>
            <a:r>
              <a:rPr lang="en-US" dirty="0"/>
              <a:t>Controller </a:t>
            </a:r>
            <a:r>
              <a:rPr lang="en-US" dirty="0">
                <a:sym typeface="Wingdings" pitchFamily="2" charset="2"/>
              </a:rPr>
              <a:t> every action method within the controller</a:t>
            </a:r>
            <a:endParaRPr lang="en-US" dirty="0"/>
          </a:p>
          <a:p>
            <a:r>
              <a:rPr lang="en-US" dirty="0">
                <a:latin typeface="Consolas" panose="020B0609020204030204" pitchFamily="49" charset="0"/>
              </a:rPr>
              <a:t>[Authorize] </a:t>
            </a:r>
            <a:r>
              <a:rPr lang="en-US" dirty="0"/>
              <a:t>should be applied to each controller/action except login/register methods</a:t>
            </a:r>
          </a:p>
          <a:p>
            <a:pPr lvl="1"/>
            <a:r>
              <a:rPr lang="en-US" dirty="0"/>
              <a:t>Controller</a:t>
            </a:r>
          </a:p>
          <a:p>
            <a:pPr lvl="1"/>
            <a:endParaRPr lang="en-US" dirty="0"/>
          </a:p>
          <a:p>
            <a:pPr lvl="1"/>
            <a:endParaRPr lang="en-US" dirty="0"/>
          </a:p>
          <a:p>
            <a:pPr lvl="1"/>
            <a:endParaRPr lang="en-US" dirty="0"/>
          </a:p>
          <a:p>
            <a:pPr lvl="1"/>
            <a:r>
              <a:rPr lang="en-US" dirty="0"/>
              <a:t>Action</a:t>
            </a:r>
          </a:p>
        </p:txBody>
      </p:sp>
      <p:pic>
        <p:nvPicPr>
          <p:cNvPr id="2" name="Picture 1">
            <a:extLst>
              <a:ext uri="{FF2B5EF4-FFF2-40B4-BE49-F238E27FC236}">
                <a16:creationId xmlns:a16="http://schemas.microsoft.com/office/drawing/2014/main" id="{B13695E5-5C08-4494-981F-16AC75259BC6}"/>
              </a:ext>
            </a:extLst>
          </p:cNvPr>
          <p:cNvPicPr>
            <a:picLocks noChangeAspect="1"/>
          </p:cNvPicPr>
          <p:nvPr/>
        </p:nvPicPr>
        <p:blipFill>
          <a:blip r:embed="rId3"/>
          <a:stretch>
            <a:fillRect/>
          </a:stretch>
        </p:blipFill>
        <p:spPr>
          <a:xfrm>
            <a:off x="2089265" y="4530848"/>
            <a:ext cx="6344754" cy="1690818"/>
          </a:xfrm>
          <a:prstGeom prst="rect">
            <a:avLst/>
          </a:prstGeom>
          <a:ln>
            <a:solidFill>
              <a:schemeClr val="tx1"/>
            </a:solidFill>
          </a:ln>
        </p:spPr>
      </p:pic>
      <p:pic>
        <p:nvPicPr>
          <p:cNvPr id="3" name="Picture 2">
            <a:extLst>
              <a:ext uri="{FF2B5EF4-FFF2-40B4-BE49-F238E27FC236}">
                <a16:creationId xmlns:a16="http://schemas.microsoft.com/office/drawing/2014/main" id="{63019893-AA68-4E70-AB07-AD35D1924615}"/>
              </a:ext>
            </a:extLst>
          </p:cNvPr>
          <p:cNvPicPr>
            <a:picLocks noChangeAspect="1"/>
          </p:cNvPicPr>
          <p:nvPr/>
        </p:nvPicPr>
        <p:blipFill>
          <a:blip r:embed="rId4"/>
          <a:stretch>
            <a:fillRect/>
          </a:stretch>
        </p:blipFill>
        <p:spPr>
          <a:xfrm>
            <a:off x="2362200" y="3130483"/>
            <a:ext cx="5057775" cy="971550"/>
          </a:xfrm>
          <a:prstGeom prst="rect">
            <a:avLst/>
          </a:prstGeom>
          <a:ln>
            <a:solidFill>
              <a:schemeClr val="tx1"/>
            </a:solidFill>
          </a:ln>
        </p:spPr>
      </p:pic>
    </p:spTree>
    <p:extLst>
      <p:ext uri="{BB962C8B-B14F-4D97-AF65-F5344CB8AC3E}">
        <p14:creationId xmlns:p14="http://schemas.microsoft.com/office/powerpoint/2010/main" val="1475169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Demo: ASP.NET MVC Authentication</a:t>
            </a:r>
          </a:p>
        </p:txBody>
      </p:sp>
    </p:spTree>
    <p:extLst>
      <p:ext uri="{BB962C8B-B14F-4D97-AF65-F5344CB8AC3E}">
        <p14:creationId xmlns:p14="http://schemas.microsoft.com/office/powerpoint/2010/main" val="2685647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altLang="en-US" dirty="0"/>
              <a:t>Module 9: Security</a:t>
            </a:r>
          </a:p>
        </p:txBody>
      </p:sp>
      <p:sp>
        <p:nvSpPr>
          <p:cNvPr id="33795" name="Text Placeholder 6"/>
          <p:cNvSpPr>
            <a:spLocks noGrp="1"/>
          </p:cNvSpPr>
          <p:nvPr>
            <p:ph type="body" sz="quarter" idx="12"/>
          </p:nvPr>
        </p:nvSpPr>
        <p:spPr/>
        <p:txBody>
          <a:bodyPr/>
          <a:lstStyle/>
          <a:p>
            <a:r>
              <a:rPr lang="en-US" altLang="en-US" dirty="0"/>
              <a:t>Section 2: ASP.NET Identity</a:t>
            </a:r>
          </a:p>
        </p:txBody>
      </p:sp>
      <p:sp>
        <p:nvSpPr>
          <p:cNvPr id="9" name="Text Placeholder 8"/>
          <p:cNvSpPr>
            <a:spLocks noGrp="1"/>
          </p:cNvSpPr>
          <p:nvPr>
            <p:ph type="body" sz="quarter" idx="14"/>
          </p:nvPr>
        </p:nvSpPr>
        <p:spPr/>
        <p:txBody>
          <a:bodyPr/>
          <a:lstStyle/>
          <a:p>
            <a:r>
              <a:rPr lang="en-US" dirty="0"/>
              <a:t>Lesson: Overview</a:t>
            </a:r>
          </a:p>
        </p:txBody>
      </p:sp>
    </p:spTree>
    <p:extLst>
      <p:ext uri="{BB962C8B-B14F-4D97-AF65-F5344CB8AC3E}">
        <p14:creationId xmlns:p14="http://schemas.microsoft.com/office/powerpoint/2010/main" val="2294662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ASP.NET Account Services</a:t>
            </a:r>
          </a:p>
        </p:txBody>
      </p:sp>
      <p:sp>
        <p:nvSpPr>
          <p:cNvPr id="3" name="Content Placeholder 2"/>
          <p:cNvSpPr>
            <a:spLocks noGrp="1"/>
          </p:cNvSpPr>
          <p:nvPr>
            <p:ph type="body" sz="quarter" idx="13"/>
          </p:nvPr>
        </p:nvSpPr>
        <p:spPr/>
        <p:txBody>
          <a:bodyPr/>
          <a:lstStyle/>
          <a:p>
            <a:r>
              <a:rPr lang="en-US" dirty="0">
                <a:solidFill>
                  <a:schemeClr val="tx1"/>
                </a:solidFill>
              </a:rPr>
              <a:t> </a:t>
            </a:r>
            <a:r>
              <a:rPr lang="en-US" dirty="0">
                <a:solidFill>
                  <a:srgbClr val="6EB005"/>
                </a:solidFill>
              </a:rPr>
              <a:t>Nov 2005 </a:t>
            </a:r>
            <a:r>
              <a:rPr lang="en-US" dirty="0"/>
              <a:t>ASP.NET 2.0 – Introducing Membership!</a:t>
            </a:r>
          </a:p>
          <a:p>
            <a:pPr lvl="1"/>
            <a:r>
              <a:rPr lang="en-US" dirty="0"/>
              <a:t>Microsoft SQL Server, Microsoft SQL Server Express</a:t>
            </a:r>
          </a:p>
          <a:p>
            <a:r>
              <a:rPr lang="en-US" dirty="0">
                <a:solidFill>
                  <a:schemeClr val="tx1"/>
                </a:solidFill>
              </a:rPr>
              <a:t> </a:t>
            </a:r>
            <a:r>
              <a:rPr lang="en-US" dirty="0">
                <a:solidFill>
                  <a:srgbClr val="6EB005"/>
                </a:solidFill>
              </a:rPr>
              <a:t>May 2012 </a:t>
            </a:r>
            <a:r>
              <a:rPr lang="en-US" dirty="0"/>
              <a:t>Universal Providers (First NuGet)</a:t>
            </a:r>
          </a:p>
          <a:p>
            <a:pPr lvl="1"/>
            <a:r>
              <a:rPr lang="en-US" dirty="0"/>
              <a:t>SQL CE, Azure, one provider to access all SQL</a:t>
            </a:r>
          </a:p>
          <a:p>
            <a:r>
              <a:rPr lang="en-US" dirty="0">
                <a:solidFill>
                  <a:schemeClr val="tx1"/>
                </a:solidFill>
              </a:rPr>
              <a:t> </a:t>
            </a:r>
            <a:r>
              <a:rPr lang="en-US" dirty="0">
                <a:solidFill>
                  <a:srgbClr val="6EB005"/>
                </a:solidFill>
              </a:rPr>
              <a:t>Aug 2012 </a:t>
            </a:r>
            <a:r>
              <a:rPr lang="en-US" dirty="0"/>
              <a:t>Simple Membership</a:t>
            </a:r>
          </a:p>
          <a:p>
            <a:pPr lvl="1"/>
            <a:r>
              <a:rPr lang="en-US" dirty="0"/>
              <a:t>Sourced in Web Pages, came to MVC / Web Forms</a:t>
            </a:r>
          </a:p>
          <a:p>
            <a:r>
              <a:rPr lang="en-US" dirty="0">
                <a:solidFill>
                  <a:schemeClr val="tx1"/>
                </a:solidFill>
              </a:rPr>
              <a:t> </a:t>
            </a:r>
            <a:r>
              <a:rPr lang="en-US" dirty="0">
                <a:solidFill>
                  <a:srgbClr val="6EB005"/>
                </a:solidFill>
              </a:rPr>
              <a:t>Oct 2013 </a:t>
            </a:r>
            <a:r>
              <a:rPr lang="en-US" dirty="0"/>
              <a:t>ASP.NET Identity v1</a:t>
            </a:r>
          </a:p>
          <a:p>
            <a:pPr lvl="1"/>
            <a:r>
              <a:rPr lang="en-US" dirty="0"/>
              <a:t>Completely new model</a:t>
            </a:r>
          </a:p>
          <a:p>
            <a:r>
              <a:rPr lang="en-US" dirty="0">
                <a:solidFill>
                  <a:schemeClr val="tx1"/>
                </a:solidFill>
              </a:rPr>
              <a:t> </a:t>
            </a:r>
            <a:r>
              <a:rPr lang="en-US" dirty="0">
                <a:solidFill>
                  <a:srgbClr val="6EB005"/>
                </a:solidFill>
              </a:rPr>
              <a:t>Mar 2014 </a:t>
            </a:r>
            <a:r>
              <a:rPr lang="en-US" dirty="0"/>
              <a:t>ASP.NET Identity v2</a:t>
            </a:r>
          </a:p>
          <a:p>
            <a:pPr lvl="1"/>
            <a:r>
              <a:rPr lang="en-US" dirty="0"/>
              <a:t>Two factor, account lockout, confirmation, reset, etc.</a:t>
            </a:r>
          </a:p>
          <a:p>
            <a:r>
              <a:rPr lang="en-US" dirty="0">
                <a:solidFill>
                  <a:schemeClr val="tx1"/>
                </a:solidFill>
              </a:rPr>
              <a:t> </a:t>
            </a:r>
            <a:r>
              <a:rPr lang="en-US" dirty="0">
                <a:solidFill>
                  <a:srgbClr val="6EB005"/>
                </a:solidFill>
              </a:rPr>
              <a:t>Dec 2015 </a:t>
            </a:r>
            <a:r>
              <a:rPr lang="en-US" dirty="0"/>
              <a:t>ASP.NET Core – Identity v3</a:t>
            </a:r>
          </a:p>
          <a:p>
            <a:pPr lvl="1"/>
            <a:r>
              <a:rPr lang="en-US" dirty="0"/>
              <a:t>Plumbing changes to work with ASP.NET Core</a:t>
            </a:r>
          </a:p>
        </p:txBody>
      </p:sp>
      <p:sp>
        <p:nvSpPr>
          <p:cNvPr id="6" name="Slide Number Placeholder 5"/>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smtClean="0">
                <a:solidFill>
                  <a:prstClr val="black">
                    <a:tint val="75000"/>
                  </a:prstClr>
                </a:solidFill>
              </a:rPr>
              <a:pPr defTabSz="914400" eaLnBrk="1" fontAlgn="auto" hangingPunct="1">
                <a:spcBef>
                  <a:spcPts val="0"/>
                </a:spcBef>
                <a:spcAft>
                  <a:spcPts val="0"/>
                </a:spcAft>
              </a:pPr>
              <a:t>17</a:t>
            </a:fld>
            <a:endParaRPr lang="en-US" dirty="0">
              <a:solidFill>
                <a:prstClr val="black">
                  <a:tint val="75000"/>
                </a:prstClr>
              </a:solidFill>
            </a:endParaRPr>
          </a:p>
        </p:txBody>
      </p:sp>
    </p:spTree>
    <p:extLst>
      <p:ext uri="{BB962C8B-B14F-4D97-AF65-F5344CB8AC3E}">
        <p14:creationId xmlns:p14="http://schemas.microsoft.com/office/powerpoint/2010/main" val="73292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32">
            <a:extLst>
              <a:ext uri="{FF2B5EF4-FFF2-40B4-BE49-F238E27FC236}">
                <a16:creationId xmlns:a16="http://schemas.microsoft.com/office/drawing/2014/main" id="{41D6F85C-6E75-409C-A762-4F142117DC9D}"/>
              </a:ext>
            </a:extLst>
          </p:cNvPr>
          <p:cNvSpPr>
            <a:spLocks/>
          </p:cNvSpPr>
          <p:nvPr/>
        </p:nvSpPr>
        <p:spPr bwMode="auto">
          <a:xfrm>
            <a:off x="4151312" y="4343400"/>
            <a:ext cx="3584575" cy="1448731"/>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US" b="1" dirty="0"/>
              <a:t>ASP.NET Identity</a:t>
            </a:r>
            <a:br>
              <a:rPr lang="en-US" b="1" dirty="0"/>
            </a:br>
            <a:br>
              <a:rPr lang="en-US" dirty="0"/>
            </a:br>
            <a:r>
              <a:rPr lang="en-US" dirty="0"/>
              <a:t>Seamless and unified experience for enabling authentication in ASP.NET apps on-premises and in the cloud.</a:t>
            </a:r>
            <a:br>
              <a:rPr lang="en-US" dirty="0"/>
            </a:br>
            <a:endParaRPr lang="en-US" dirty="0"/>
          </a:p>
        </p:txBody>
      </p:sp>
      <p:sp>
        <p:nvSpPr>
          <p:cNvPr id="3" name="Slide Number Placeholder 2"/>
          <p:cNvSpPr>
            <a:spLocks noGrp="1"/>
          </p:cNvSpPr>
          <p:nvPr>
            <p:ph type="sldNum" sz="quarter" idx="12"/>
          </p:nvPr>
        </p:nvSpPr>
        <p:spPr/>
        <p:txBody>
          <a:bodyPr/>
          <a:lstStyle/>
          <a:p>
            <a:fld id="{B6A79BA1-012F-44B9-A307-7DF98D767536}" type="slidenum">
              <a:rPr lang="en-US" smtClean="0"/>
              <a:pPr/>
              <a:t>18</a:t>
            </a:fld>
            <a:endParaRPr lang="en-US" dirty="0"/>
          </a:p>
        </p:txBody>
      </p:sp>
      <p:grpSp>
        <p:nvGrpSpPr>
          <p:cNvPr id="5" name="Group 4">
            <a:extLst>
              <a:ext uri="{FF2B5EF4-FFF2-40B4-BE49-F238E27FC236}">
                <a16:creationId xmlns:a16="http://schemas.microsoft.com/office/drawing/2014/main" id="{06082C4F-7CBA-4FDA-9122-EBB4E80CD5D6}"/>
              </a:ext>
            </a:extLst>
          </p:cNvPr>
          <p:cNvGrpSpPr/>
          <p:nvPr/>
        </p:nvGrpSpPr>
        <p:grpSpPr>
          <a:xfrm>
            <a:off x="6842401" y="5053653"/>
            <a:ext cx="1086190" cy="1301427"/>
            <a:chOff x="7158044" y="4316420"/>
            <a:chExt cx="344488" cy="412751"/>
          </a:xfrm>
        </p:grpSpPr>
        <p:sp>
          <p:nvSpPr>
            <p:cNvPr id="6" name="Freeform 161">
              <a:extLst>
                <a:ext uri="{FF2B5EF4-FFF2-40B4-BE49-F238E27FC236}">
                  <a16:creationId xmlns:a16="http://schemas.microsoft.com/office/drawing/2014/main" id="{C7CB188A-2978-496F-9D18-107ED510ED9D}"/>
                </a:ext>
              </a:extLst>
            </p:cNvPr>
            <p:cNvSpPr>
              <a:spLocks/>
            </p:cNvSpPr>
            <p:nvPr/>
          </p:nvSpPr>
          <p:spPr bwMode="auto">
            <a:xfrm>
              <a:off x="7158044" y="4316420"/>
              <a:ext cx="344488" cy="412751"/>
            </a:xfrm>
            <a:custGeom>
              <a:avLst/>
              <a:gdLst>
                <a:gd name="T0" fmla="*/ 0 w 101"/>
                <a:gd name="T1" fmla="*/ 0 h 121"/>
                <a:gd name="T2" fmla="*/ 0 w 101"/>
                <a:gd name="T3" fmla="*/ 49 h 121"/>
                <a:gd name="T4" fmla="*/ 50 w 101"/>
                <a:gd name="T5" fmla="*/ 121 h 121"/>
                <a:gd name="T6" fmla="*/ 101 w 101"/>
                <a:gd name="T7" fmla="*/ 49 h 121"/>
                <a:gd name="T8" fmla="*/ 101 w 101"/>
                <a:gd name="T9" fmla="*/ 0 h 121"/>
                <a:gd name="T10" fmla="*/ 0 w 101"/>
                <a:gd name="T11" fmla="*/ 0 h 121"/>
              </a:gdLst>
              <a:ahLst/>
              <a:cxnLst>
                <a:cxn ang="0">
                  <a:pos x="T0" y="T1"/>
                </a:cxn>
                <a:cxn ang="0">
                  <a:pos x="T2" y="T3"/>
                </a:cxn>
                <a:cxn ang="0">
                  <a:pos x="T4" y="T5"/>
                </a:cxn>
                <a:cxn ang="0">
                  <a:pos x="T6" y="T7"/>
                </a:cxn>
                <a:cxn ang="0">
                  <a:pos x="T8" y="T9"/>
                </a:cxn>
                <a:cxn ang="0">
                  <a:pos x="T10" y="T11"/>
                </a:cxn>
              </a:cxnLst>
              <a:rect l="0" t="0" r="r" b="b"/>
              <a:pathLst>
                <a:path w="101" h="121">
                  <a:moveTo>
                    <a:pt x="0" y="0"/>
                  </a:moveTo>
                  <a:cubicBezTo>
                    <a:pt x="0" y="49"/>
                    <a:pt x="0" y="49"/>
                    <a:pt x="0" y="49"/>
                  </a:cubicBezTo>
                  <a:cubicBezTo>
                    <a:pt x="0" y="82"/>
                    <a:pt x="21" y="110"/>
                    <a:pt x="50" y="121"/>
                  </a:cubicBezTo>
                  <a:cubicBezTo>
                    <a:pt x="80" y="110"/>
                    <a:pt x="101" y="82"/>
                    <a:pt x="101" y="49"/>
                  </a:cubicBezTo>
                  <a:cubicBezTo>
                    <a:pt x="101" y="0"/>
                    <a:pt x="101" y="0"/>
                    <a:pt x="101" y="0"/>
                  </a:cubicBezTo>
                  <a:lnTo>
                    <a:pt x="0"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62">
              <a:extLst>
                <a:ext uri="{FF2B5EF4-FFF2-40B4-BE49-F238E27FC236}">
                  <a16:creationId xmlns:a16="http://schemas.microsoft.com/office/drawing/2014/main" id="{3E532756-61A7-47C4-AB90-9C0D5F8FBAED}"/>
                </a:ext>
              </a:extLst>
            </p:cNvPr>
            <p:cNvSpPr>
              <a:spLocks/>
            </p:cNvSpPr>
            <p:nvPr/>
          </p:nvSpPr>
          <p:spPr bwMode="auto">
            <a:xfrm>
              <a:off x="7273932" y="4391032"/>
              <a:ext cx="109538" cy="193675"/>
            </a:xfrm>
            <a:custGeom>
              <a:avLst/>
              <a:gdLst>
                <a:gd name="T0" fmla="*/ 32 w 32"/>
                <a:gd name="T1" fmla="*/ 16 h 57"/>
                <a:gd name="T2" fmla="*/ 16 w 32"/>
                <a:gd name="T3" fmla="*/ 0 h 57"/>
                <a:gd name="T4" fmla="*/ 0 w 32"/>
                <a:gd name="T5" fmla="*/ 16 h 57"/>
                <a:gd name="T6" fmla="*/ 7 w 32"/>
                <a:gd name="T7" fmla="*/ 29 h 57"/>
                <a:gd name="T8" fmla="*/ 0 w 32"/>
                <a:gd name="T9" fmla="*/ 57 h 57"/>
                <a:gd name="T10" fmla="*/ 32 w 32"/>
                <a:gd name="T11" fmla="*/ 57 h 57"/>
                <a:gd name="T12" fmla="*/ 25 w 32"/>
                <a:gd name="T13" fmla="*/ 29 h 57"/>
                <a:gd name="T14" fmla="*/ 32 w 32"/>
                <a:gd name="T15" fmla="*/ 16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7">
                  <a:moveTo>
                    <a:pt x="32" y="16"/>
                  </a:moveTo>
                  <a:cubicBezTo>
                    <a:pt x="32" y="7"/>
                    <a:pt x="25" y="0"/>
                    <a:pt x="16" y="0"/>
                  </a:cubicBezTo>
                  <a:cubicBezTo>
                    <a:pt x="8" y="0"/>
                    <a:pt x="0" y="7"/>
                    <a:pt x="0" y="16"/>
                  </a:cubicBezTo>
                  <a:cubicBezTo>
                    <a:pt x="0" y="21"/>
                    <a:pt x="3" y="26"/>
                    <a:pt x="7" y="29"/>
                  </a:cubicBezTo>
                  <a:cubicBezTo>
                    <a:pt x="0" y="57"/>
                    <a:pt x="0" y="57"/>
                    <a:pt x="0" y="57"/>
                  </a:cubicBezTo>
                  <a:cubicBezTo>
                    <a:pt x="32" y="57"/>
                    <a:pt x="32" y="57"/>
                    <a:pt x="32" y="57"/>
                  </a:cubicBezTo>
                  <a:cubicBezTo>
                    <a:pt x="25" y="29"/>
                    <a:pt x="25" y="29"/>
                    <a:pt x="25" y="29"/>
                  </a:cubicBezTo>
                  <a:cubicBezTo>
                    <a:pt x="30" y="26"/>
                    <a:pt x="32" y="21"/>
                    <a:pt x="32" y="16"/>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10375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ASP.NET Identity</a:t>
            </a:r>
          </a:p>
        </p:txBody>
      </p:sp>
      <p:sp>
        <p:nvSpPr>
          <p:cNvPr id="3" name="Slide Number Placeholder 2"/>
          <p:cNvSpPr>
            <a:spLocks noGrp="1"/>
          </p:cNvSpPr>
          <p:nvPr>
            <p:ph type="sldNum" sz="quarter" idx="12"/>
          </p:nvPr>
        </p:nvSpPr>
        <p:spPr/>
        <p:txBody>
          <a:bodyPr/>
          <a:lstStyle/>
          <a:p>
            <a:fld id="{B6A79BA1-012F-44B9-A307-7DF98D767536}" type="slidenum">
              <a:rPr lang="en-US" smtClean="0"/>
              <a:pPr/>
              <a:t>19</a:t>
            </a:fld>
            <a:endParaRPr lang="en-US" dirty="0"/>
          </a:p>
        </p:txBody>
      </p:sp>
      <p:sp>
        <p:nvSpPr>
          <p:cNvPr id="5" name="Content Placeholder 4"/>
          <p:cNvSpPr>
            <a:spLocks noGrp="1"/>
          </p:cNvSpPr>
          <p:nvPr>
            <p:ph type="body" sz="quarter" idx="13"/>
          </p:nvPr>
        </p:nvSpPr>
        <p:spPr/>
        <p:txBody>
          <a:bodyPr/>
          <a:lstStyle/>
          <a:p>
            <a:r>
              <a:rPr lang="en-US" b="1" dirty="0"/>
              <a:t>Easily pluggable user profile</a:t>
            </a:r>
          </a:p>
          <a:p>
            <a:pPr lvl="1"/>
            <a:r>
              <a:rPr lang="en-US" dirty="0"/>
              <a:t>Complete control over the schema of user and profile information</a:t>
            </a:r>
          </a:p>
          <a:p>
            <a:r>
              <a:rPr lang="en-US" b="1" dirty="0"/>
              <a:t>Persistence control</a:t>
            </a:r>
          </a:p>
          <a:p>
            <a:pPr lvl="1"/>
            <a:r>
              <a:rPr lang="en-US" dirty="0"/>
              <a:t>SQL Server (Default), Microsoft SharePoint, Azure Storage Table Service, NoSQL databases</a:t>
            </a:r>
          </a:p>
          <a:p>
            <a:r>
              <a:rPr lang="en-US" b="1" dirty="0"/>
              <a:t>Role Provider</a:t>
            </a:r>
          </a:p>
          <a:p>
            <a:pPr lvl="1"/>
            <a:r>
              <a:rPr lang="en-US" dirty="0"/>
              <a:t>Role-based authorization</a:t>
            </a:r>
          </a:p>
          <a:p>
            <a:r>
              <a:rPr lang="en-US" b="1" dirty="0"/>
              <a:t>Claims-based Authentication</a:t>
            </a:r>
          </a:p>
          <a:p>
            <a:pPr lvl="1"/>
            <a:r>
              <a:rPr lang="en-US" dirty="0"/>
              <a:t>Includes rich information about user’s identity</a:t>
            </a:r>
          </a:p>
          <a:p>
            <a:endParaRPr lang="en-US" dirty="0"/>
          </a:p>
        </p:txBody>
      </p:sp>
      <p:pic>
        <p:nvPicPr>
          <p:cNvPr id="6" name="Picture 5">
            <a:extLst>
              <a:ext uri="{FF2B5EF4-FFF2-40B4-BE49-F238E27FC236}">
                <a16:creationId xmlns:a16="http://schemas.microsoft.com/office/drawing/2014/main" id="{E3C86AC2-F14B-4C49-B04C-39E85DC7040D}"/>
              </a:ext>
            </a:extLst>
          </p:cNvPr>
          <p:cNvPicPr>
            <a:picLocks noChangeAspect="1"/>
          </p:cNvPicPr>
          <p:nvPr/>
        </p:nvPicPr>
        <p:blipFill>
          <a:blip r:embed="rId3"/>
          <a:stretch>
            <a:fillRect/>
          </a:stretch>
        </p:blipFill>
        <p:spPr>
          <a:xfrm>
            <a:off x="6477000" y="3230880"/>
            <a:ext cx="4093424" cy="2865397"/>
          </a:xfrm>
          <a:prstGeom prst="rect">
            <a:avLst/>
          </a:prstGeom>
        </p:spPr>
      </p:pic>
      <p:grpSp>
        <p:nvGrpSpPr>
          <p:cNvPr id="7" name="Group 6">
            <a:extLst>
              <a:ext uri="{FF2B5EF4-FFF2-40B4-BE49-F238E27FC236}">
                <a16:creationId xmlns:a16="http://schemas.microsoft.com/office/drawing/2014/main" id="{B49D4F8F-3B3B-4309-8F15-EB2771FB9173}"/>
              </a:ext>
            </a:extLst>
          </p:cNvPr>
          <p:cNvGrpSpPr/>
          <p:nvPr/>
        </p:nvGrpSpPr>
        <p:grpSpPr>
          <a:xfrm>
            <a:off x="9652034" y="4267200"/>
            <a:ext cx="1151414" cy="1379576"/>
            <a:chOff x="7158044" y="4316420"/>
            <a:chExt cx="344488" cy="412751"/>
          </a:xfrm>
        </p:grpSpPr>
        <p:sp>
          <p:nvSpPr>
            <p:cNvPr id="8" name="Freeform 161">
              <a:extLst>
                <a:ext uri="{FF2B5EF4-FFF2-40B4-BE49-F238E27FC236}">
                  <a16:creationId xmlns:a16="http://schemas.microsoft.com/office/drawing/2014/main" id="{F07AD7B3-95FB-4336-AE4C-759083421239}"/>
                </a:ext>
              </a:extLst>
            </p:cNvPr>
            <p:cNvSpPr>
              <a:spLocks/>
            </p:cNvSpPr>
            <p:nvPr/>
          </p:nvSpPr>
          <p:spPr bwMode="auto">
            <a:xfrm>
              <a:off x="7158044" y="4316420"/>
              <a:ext cx="344488" cy="412751"/>
            </a:xfrm>
            <a:custGeom>
              <a:avLst/>
              <a:gdLst>
                <a:gd name="T0" fmla="*/ 0 w 101"/>
                <a:gd name="T1" fmla="*/ 0 h 121"/>
                <a:gd name="T2" fmla="*/ 0 w 101"/>
                <a:gd name="T3" fmla="*/ 49 h 121"/>
                <a:gd name="T4" fmla="*/ 50 w 101"/>
                <a:gd name="T5" fmla="*/ 121 h 121"/>
                <a:gd name="T6" fmla="*/ 101 w 101"/>
                <a:gd name="T7" fmla="*/ 49 h 121"/>
                <a:gd name="T8" fmla="*/ 101 w 101"/>
                <a:gd name="T9" fmla="*/ 0 h 121"/>
                <a:gd name="T10" fmla="*/ 0 w 101"/>
                <a:gd name="T11" fmla="*/ 0 h 121"/>
              </a:gdLst>
              <a:ahLst/>
              <a:cxnLst>
                <a:cxn ang="0">
                  <a:pos x="T0" y="T1"/>
                </a:cxn>
                <a:cxn ang="0">
                  <a:pos x="T2" y="T3"/>
                </a:cxn>
                <a:cxn ang="0">
                  <a:pos x="T4" y="T5"/>
                </a:cxn>
                <a:cxn ang="0">
                  <a:pos x="T6" y="T7"/>
                </a:cxn>
                <a:cxn ang="0">
                  <a:pos x="T8" y="T9"/>
                </a:cxn>
                <a:cxn ang="0">
                  <a:pos x="T10" y="T11"/>
                </a:cxn>
              </a:cxnLst>
              <a:rect l="0" t="0" r="r" b="b"/>
              <a:pathLst>
                <a:path w="101" h="121">
                  <a:moveTo>
                    <a:pt x="0" y="0"/>
                  </a:moveTo>
                  <a:cubicBezTo>
                    <a:pt x="0" y="49"/>
                    <a:pt x="0" y="49"/>
                    <a:pt x="0" y="49"/>
                  </a:cubicBezTo>
                  <a:cubicBezTo>
                    <a:pt x="0" y="82"/>
                    <a:pt x="21" y="110"/>
                    <a:pt x="50" y="121"/>
                  </a:cubicBezTo>
                  <a:cubicBezTo>
                    <a:pt x="80" y="110"/>
                    <a:pt x="101" y="82"/>
                    <a:pt x="101" y="49"/>
                  </a:cubicBezTo>
                  <a:cubicBezTo>
                    <a:pt x="101" y="0"/>
                    <a:pt x="101" y="0"/>
                    <a:pt x="101" y="0"/>
                  </a:cubicBezTo>
                  <a:lnTo>
                    <a:pt x="0"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9" name="Freeform 162">
              <a:extLst>
                <a:ext uri="{FF2B5EF4-FFF2-40B4-BE49-F238E27FC236}">
                  <a16:creationId xmlns:a16="http://schemas.microsoft.com/office/drawing/2014/main" id="{AACD8254-D3C4-413D-B602-468F1ACE3745}"/>
                </a:ext>
              </a:extLst>
            </p:cNvPr>
            <p:cNvSpPr>
              <a:spLocks/>
            </p:cNvSpPr>
            <p:nvPr/>
          </p:nvSpPr>
          <p:spPr bwMode="auto">
            <a:xfrm>
              <a:off x="7273932" y="4391032"/>
              <a:ext cx="109538" cy="193675"/>
            </a:xfrm>
            <a:custGeom>
              <a:avLst/>
              <a:gdLst>
                <a:gd name="T0" fmla="*/ 32 w 32"/>
                <a:gd name="T1" fmla="*/ 16 h 57"/>
                <a:gd name="T2" fmla="*/ 16 w 32"/>
                <a:gd name="T3" fmla="*/ 0 h 57"/>
                <a:gd name="T4" fmla="*/ 0 w 32"/>
                <a:gd name="T5" fmla="*/ 16 h 57"/>
                <a:gd name="T6" fmla="*/ 7 w 32"/>
                <a:gd name="T7" fmla="*/ 29 h 57"/>
                <a:gd name="T8" fmla="*/ 0 w 32"/>
                <a:gd name="T9" fmla="*/ 57 h 57"/>
                <a:gd name="T10" fmla="*/ 32 w 32"/>
                <a:gd name="T11" fmla="*/ 57 h 57"/>
                <a:gd name="T12" fmla="*/ 25 w 32"/>
                <a:gd name="T13" fmla="*/ 29 h 57"/>
                <a:gd name="T14" fmla="*/ 32 w 32"/>
                <a:gd name="T15" fmla="*/ 16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7">
                  <a:moveTo>
                    <a:pt x="32" y="16"/>
                  </a:moveTo>
                  <a:cubicBezTo>
                    <a:pt x="32" y="7"/>
                    <a:pt x="25" y="0"/>
                    <a:pt x="16" y="0"/>
                  </a:cubicBezTo>
                  <a:cubicBezTo>
                    <a:pt x="8" y="0"/>
                    <a:pt x="0" y="7"/>
                    <a:pt x="0" y="16"/>
                  </a:cubicBezTo>
                  <a:cubicBezTo>
                    <a:pt x="0" y="21"/>
                    <a:pt x="3" y="26"/>
                    <a:pt x="7" y="29"/>
                  </a:cubicBezTo>
                  <a:cubicBezTo>
                    <a:pt x="0" y="57"/>
                    <a:pt x="0" y="57"/>
                    <a:pt x="0" y="57"/>
                  </a:cubicBezTo>
                  <a:cubicBezTo>
                    <a:pt x="32" y="57"/>
                    <a:pt x="32" y="57"/>
                    <a:pt x="32" y="57"/>
                  </a:cubicBezTo>
                  <a:cubicBezTo>
                    <a:pt x="25" y="29"/>
                    <a:pt x="25" y="29"/>
                    <a:pt x="25" y="29"/>
                  </a:cubicBezTo>
                  <a:cubicBezTo>
                    <a:pt x="30" y="26"/>
                    <a:pt x="32" y="21"/>
                    <a:pt x="32" y="16"/>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1008076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5478" y="4804516"/>
            <a:ext cx="11039789" cy="1077218"/>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For more information, see Use of Microsoft Copyrighted Content at</a:t>
            </a:r>
          </a:p>
          <a:p>
            <a:pPr marL="0" marR="0" lvl="0" indent="0" algn="ctr" defTabSz="914400"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hlinkClick r:id="rId3"/>
              </a:rPr>
              <a:t>http://www.microsoft.com/en-us/legal/intellectualproperty/Permissions/default.aspx</a:t>
            </a:r>
            <a:endPar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Azure, Internet Explorer, Microsoft, SQL Server, Visual Studio, Windows, and Windows Server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446496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ASP.NET Identity</a:t>
            </a:r>
          </a:p>
        </p:txBody>
      </p:sp>
      <p:sp>
        <p:nvSpPr>
          <p:cNvPr id="3" name="Slide Number Placeholder 2"/>
          <p:cNvSpPr>
            <a:spLocks noGrp="1"/>
          </p:cNvSpPr>
          <p:nvPr>
            <p:ph type="sldNum" sz="quarter" idx="12"/>
          </p:nvPr>
        </p:nvSpPr>
        <p:spPr/>
        <p:txBody>
          <a:bodyPr/>
          <a:lstStyle/>
          <a:p>
            <a:fld id="{B6A79BA1-012F-44B9-A307-7DF98D767536}" type="slidenum">
              <a:rPr lang="en-US" smtClean="0"/>
              <a:pPr/>
              <a:t>20</a:t>
            </a:fld>
            <a:endParaRPr lang="en-US" dirty="0"/>
          </a:p>
        </p:txBody>
      </p:sp>
      <p:sp>
        <p:nvSpPr>
          <p:cNvPr id="5" name="Content Placeholder 4"/>
          <p:cNvSpPr>
            <a:spLocks noGrp="1"/>
          </p:cNvSpPr>
          <p:nvPr>
            <p:ph type="body" sz="quarter" idx="13"/>
          </p:nvPr>
        </p:nvSpPr>
        <p:spPr/>
        <p:txBody>
          <a:bodyPr/>
          <a:lstStyle/>
          <a:p>
            <a:r>
              <a:rPr lang="en-US" b="1" dirty="0"/>
              <a:t>Unit Testability</a:t>
            </a:r>
          </a:p>
          <a:p>
            <a:pPr lvl="1"/>
            <a:r>
              <a:rPr lang="en-US" dirty="0"/>
              <a:t>Authentication/authorization logic independently testable</a:t>
            </a:r>
          </a:p>
          <a:p>
            <a:r>
              <a:rPr lang="en-US" b="1" dirty="0"/>
              <a:t>Social Login Providers</a:t>
            </a:r>
          </a:p>
          <a:p>
            <a:pPr lvl="1"/>
            <a:r>
              <a:rPr lang="en-US" dirty="0"/>
              <a:t>Microsoft account, Facebook, Google, Twitter, and others…</a:t>
            </a:r>
          </a:p>
          <a:p>
            <a:r>
              <a:rPr lang="en-US" b="1" dirty="0"/>
              <a:t>Azure AD</a:t>
            </a:r>
          </a:p>
          <a:p>
            <a:pPr lvl="1"/>
            <a:r>
              <a:rPr lang="en-US" dirty="0"/>
              <a:t>Single and multi-organization support</a:t>
            </a:r>
          </a:p>
          <a:p>
            <a:r>
              <a:rPr lang="en-US" b="1" dirty="0"/>
              <a:t>Azure AD B2C</a:t>
            </a:r>
          </a:p>
          <a:p>
            <a:pPr lvl="1"/>
            <a:r>
              <a:rPr lang="en-US" dirty="0"/>
              <a:t>Managed OAuth/OpenID compliant Identity provider</a:t>
            </a:r>
          </a:p>
          <a:p>
            <a:r>
              <a:rPr lang="en-US" b="1" dirty="0" err="1"/>
              <a:t>NuGet</a:t>
            </a:r>
            <a:r>
              <a:rPr lang="en-US" b="1" dirty="0"/>
              <a:t> package</a:t>
            </a:r>
          </a:p>
          <a:p>
            <a:pPr lvl="1"/>
            <a:r>
              <a:rPr lang="en-US" dirty="0"/>
              <a:t>Agility in release of new features and bug fixes</a:t>
            </a:r>
          </a:p>
        </p:txBody>
      </p:sp>
      <p:pic>
        <p:nvPicPr>
          <p:cNvPr id="6" name="Picture 5">
            <a:extLst>
              <a:ext uri="{FF2B5EF4-FFF2-40B4-BE49-F238E27FC236}">
                <a16:creationId xmlns:a16="http://schemas.microsoft.com/office/drawing/2014/main" id="{00CECFD1-9AA0-4DF9-B47A-AD5769B7D15E}"/>
              </a:ext>
            </a:extLst>
          </p:cNvPr>
          <p:cNvPicPr>
            <a:picLocks noChangeAspect="1"/>
          </p:cNvPicPr>
          <p:nvPr/>
        </p:nvPicPr>
        <p:blipFill>
          <a:blip r:embed="rId3"/>
          <a:stretch>
            <a:fillRect/>
          </a:stretch>
        </p:blipFill>
        <p:spPr>
          <a:xfrm>
            <a:off x="6477000" y="3230880"/>
            <a:ext cx="4093424" cy="2865397"/>
          </a:xfrm>
          <a:prstGeom prst="rect">
            <a:avLst/>
          </a:prstGeom>
        </p:spPr>
      </p:pic>
      <p:grpSp>
        <p:nvGrpSpPr>
          <p:cNvPr id="7" name="Group 6">
            <a:extLst>
              <a:ext uri="{FF2B5EF4-FFF2-40B4-BE49-F238E27FC236}">
                <a16:creationId xmlns:a16="http://schemas.microsoft.com/office/drawing/2014/main" id="{AB4250B2-D71E-49D4-B47C-2F67AF1C9B3F}"/>
              </a:ext>
            </a:extLst>
          </p:cNvPr>
          <p:cNvGrpSpPr/>
          <p:nvPr/>
        </p:nvGrpSpPr>
        <p:grpSpPr>
          <a:xfrm>
            <a:off x="9652034" y="4267200"/>
            <a:ext cx="1151414" cy="1379576"/>
            <a:chOff x="7158044" y="4316420"/>
            <a:chExt cx="344488" cy="412751"/>
          </a:xfrm>
        </p:grpSpPr>
        <p:sp>
          <p:nvSpPr>
            <p:cNvPr id="8" name="Freeform 161">
              <a:extLst>
                <a:ext uri="{FF2B5EF4-FFF2-40B4-BE49-F238E27FC236}">
                  <a16:creationId xmlns:a16="http://schemas.microsoft.com/office/drawing/2014/main" id="{8C3E36EF-0484-412E-A0FD-F2F291AE2B77}"/>
                </a:ext>
              </a:extLst>
            </p:cNvPr>
            <p:cNvSpPr>
              <a:spLocks/>
            </p:cNvSpPr>
            <p:nvPr/>
          </p:nvSpPr>
          <p:spPr bwMode="auto">
            <a:xfrm>
              <a:off x="7158044" y="4316420"/>
              <a:ext cx="344488" cy="412751"/>
            </a:xfrm>
            <a:custGeom>
              <a:avLst/>
              <a:gdLst>
                <a:gd name="T0" fmla="*/ 0 w 101"/>
                <a:gd name="T1" fmla="*/ 0 h 121"/>
                <a:gd name="T2" fmla="*/ 0 w 101"/>
                <a:gd name="T3" fmla="*/ 49 h 121"/>
                <a:gd name="T4" fmla="*/ 50 w 101"/>
                <a:gd name="T5" fmla="*/ 121 h 121"/>
                <a:gd name="T6" fmla="*/ 101 w 101"/>
                <a:gd name="T7" fmla="*/ 49 h 121"/>
                <a:gd name="T8" fmla="*/ 101 w 101"/>
                <a:gd name="T9" fmla="*/ 0 h 121"/>
                <a:gd name="T10" fmla="*/ 0 w 101"/>
                <a:gd name="T11" fmla="*/ 0 h 121"/>
              </a:gdLst>
              <a:ahLst/>
              <a:cxnLst>
                <a:cxn ang="0">
                  <a:pos x="T0" y="T1"/>
                </a:cxn>
                <a:cxn ang="0">
                  <a:pos x="T2" y="T3"/>
                </a:cxn>
                <a:cxn ang="0">
                  <a:pos x="T4" y="T5"/>
                </a:cxn>
                <a:cxn ang="0">
                  <a:pos x="T6" y="T7"/>
                </a:cxn>
                <a:cxn ang="0">
                  <a:pos x="T8" y="T9"/>
                </a:cxn>
                <a:cxn ang="0">
                  <a:pos x="T10" y="T11"/>
                </a:cxn>
              </a:cxnLst>
              <a:rect l="0" t="0" r="r" b="b"/>
              <a:pathLst>
                <a:path w="101" h="121">
                  <a:moveTo>
                    <a:pt x="0" y="0"/>
                  </a:moveTo>
                  <a:cubicBezTo>
                    <a:pt x="0" y="49"/>
                    <a:pt x="0" y="49"/>
                    <a:pt x="0" y="49"/>
                  </a:cubicBezTo>
                  <a:cubicBezTo>
                    <a:pt x="0" y="82"/>
                    <a:pt x="21" y="110"/>
                    <a:pt x="50" y="121"/>
                  </a:cubicBezTo>
                  <a:cubicBezTo>
                    <a:pt x="80" y="110"/>
                    <a:pt x="101" y="82"/>
                    <a:pt x="101" y="49"/>
                  </a:cubicBezTo>
                  <a:cubicBezTo>
                    <a:pt x="101" y="0"/>
                    <a:pt x="101" y="0"/>
                    <a:pt x="101" y="0"/>
                  </a:cubicBezTo>
                  <a:lnTo>
                    <a:pt x="0"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9" name="Freeform 162">
              <a:extLst>
                <a:ext uri="{FF2B5EF4-FFF2-40B4-BE49-F238E27FC236}">
                  <a16:creationId xmlns:a16="http://schemas.microsoft.com/office/drawing/2014/main" id="{D696F843-FA7C-46A2-A207-02732664FE89}"/>
                </a:ext>
              </a:extLst>
            </p:cNvPr>
            <p:cNvSpPr>
              <a:spLocks/>
            </p:cNvSpPr>
            <p:nvPr/>
          </p:nvSpPr>
          <p:spPr bwMode="auto">
            <a:xfrm>
              <a:off x="7273932" y="4391032"/>
              <a:ext cx="109538" cy="193675"/>
            </a:xfrm>
            <a:custGeom>
              <a:avLst/>
              <a:gdLst>
                <a:gd name="T0" fmla="*/ 32 w 32"/>
                <a:gd name="T1" fmla="*/ 16 h 57"/>
                <a:gd name="T2" fmla="*/ 16 w 32"/>
                <a:gd name="T3" fmla="*/ 0 h 57"/>
                <a:gd name="T4" fmla="*/ 0 w 32"/>
                <a:gd name="T5" fmla="*/ 16 h 57"/>
                <a:gd name="T6" fmla="*/ 7 w 32"/>
                <a:gd name="T7" fmla="*/ 29 h 57"/>
                <a:gd name="T8" fmla="*/ 0 w 32"/>
                <a:gd name="T9" fmla="*/ 57 h 57"/>
                <a:gd name="T10" fmla="*/ 32 w 32"/>
                <a:gd name="T11" fmla="*/ 57 h 57"/>
                <a:gd name="T12" fmla="*/ 25 w 32"/>
                <a:gd name="T13" fmla="*/ 29 h 57"/>
                <a:gd name="T14" fmla="*/ 32 w 32"/>
                <a:gd name="T15" fmla="*/ 16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7">
                  <a:moveTo>
                    <a:pt x="32" y="16"/>
                  </a:moveTo>
                  <a:cubicBezTo>
                    <a:pt x="32" y="7"/>
                    <a:pt x="25" y="0"/>
                    <a:pt x="16" y="0"/>
                  </a:cubicBezTo>
                  <a:cubicBezTo>
                    <a:pt x="8" y="0"/>
                    <a:pt x="0" y="7"/>
                    <a:pt x="0" y="16"/>
                  </a:cubicBezTo>
                  <a:cubicBezTo>
                    <a:pt x="0" y="21"/>
                    <a:pt x="3" y="26"/>
                    <a:pt x="7" y="29"/>
                  </a:cubicBezTo>
                  <a:cubicBezTo>
                    <a:pt x="0" y="57"/>
                    <a:pt x="0" y="57"/>
                    <a:pt x="0" y="57"/>
                  </a:cubicBezTo>
                  <a:cubicBezTo>
                    <a:pt x="32" y="57"/>
                    <a:pt x="32" y="57"/>
                    <a:pt x="32" y="57"/>
                  </a:cubicBezTo>
                  <a:cubicBezTo>
                    <a:pt x="25" y="29"/>
                    <a:pt x="25" y="29"/>
                    <a:pt x="25" y="29"/>
                  </a:cubicBezTo>
                  <a:cubicBezTo>
                    <a:pt x="30" y="26"/>
                    <a:pt x="32" y="21"/>
                    <a:pt x="32" y="16"/>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2413191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sp>
        <p:nvSpPr>
          <p:cNvPr id="4" name="Slide Number Placeholder 3"/>
          <p:cNvSpPr>
            <a:spLocks noGrp="1"/>
          </p:cNvSpPr>
          <p:nvPr>
            <p:ph type="sldNum" sz="quarter" idx="12"/>
          </p:nvPr>
        </p:nvSpPr>
        <p:spPr/>
        <p:txBody>
          <a:bodyPr/>
          <a:lstStyle/>
          <a:p>
            <a:fld id="{A0AE9EC9-F182-4A35-8041-CBBE9CFA6E78}" type="slidenum">
              <a:rPr lang="en-US" smtClean="0"/>
              <a:pPr/>
              <a:t>21</a:t>
            </a:fld>
            <a:endParaRPr lang="en-US" dirty="0"/>
          </a:p>
        </p:txBody>
      </p:sp>
      <p:sp>
        <p:nvSpPr>
          <p:cNvPr id="3" name="Content Placeholder 2"/>
          <p:cNvSpPr>
            <a:spLocks noGrp="1"/>
          </p:cNvSpPr>
          <p:nvPr>
            <p:ph type="body" sz="quarter" idx="13"/>
          </p:nvPr>
        </p:nvSpPr>
        <p:spPr/>
        <p:txBody>
          <a:bodyPr/>
          <a:lstStyle/>
          <a:p>
            <a:r>
              <a:rPr lang="en-US" dirty="0"/>
              <a:t>Two-Factor authentication</a:t>
            </a:r>
          </a:p>
          <a:p>
            <a:r>
              <a:rPr lang="en-US" dirty="0"/>
              <a:t>Email/phone verification</a:t>
            </a:r>
          </a:p>
          <a:p>
            <a:r>
              <a:rPr lang="en-US" dirty="0"/>
              <a:t>Roles and Claims</a:t>
            </a:r>
          </a:p>
          <a:p>
            <a:r>
              <a:rPr lang="en-US" dirty="0"/>
              <a:t>Profile</a:t>
            </a:r>
          </a:p>
          <a:p>
            <a:r>
              <a:rPr lang="en-US" dirty="0"/>
              <a:t>User Management</a:t>
            </a:r>
          </a:p>
          <a:p>
            <a:r>
              <a:rPr lang="en-US" dirty="0"/>
              <a:t>Role Management</a:t>
            </a:r>
          </a:p>
          <a:p>
            <a:r>
              <a:rPr lang="en-US" dirty="0"/>
              <a:t>Password policy enforcement</a:t>
            </a:r>
          </a:p>
          <a:p>
            <a:r>
              <a:rPr lang="en-US" dirty="0"/>
              <a:t>User password management</a:t>
            </a:r>
          </a:p>
          <a:p>
            <a:r>
              <a:rPr lang="en-US" dirty="0"/>
              <a:t>Account lockout</a:t>
            </a:r>
          </a:p>
          <a:p>
            <a:r>
              <a:rPr lang="en-US" dirty="0"/>
              <a:t>Extensibility</a:t>
            </a:r>
          </a:p>
        </p:txBody>
      </p:sp>
      <p:grpSp>
        <p:nvGrpSpPr>
          <p:cNvPr id="6" name="Group 5">
            <a:extLst>
              <a:ext uri="{FF2B5EF4-FFF2-40B4-BE49-F238E27FC236}">
                <a16:creationId xmlns:a16="http://schemas.microsoft.com/office/drawing/2014/main" id="{38CE3DD3-DBD3-4C96-B62D-1A6EE6DC3666}"/>
              </a:ext>
            </a:extLst>
          </p:cNvPr>
          <p:cNvGrpSpPr/>
          <p:nvPr/>
        </p:nvGrpSpPr>
        <p:grpSpPr>
          <a:xfrm>
            <a:off x="4322619" y="-2171525"/>
            <a:ext cx="7898476" cy="10194128"/>
            <a:chOff x="9609138" y="4262438"/>
            <a:chExt cx="1747837" cy="2255837"/>
          </a:xfrm>
        </p:grpSpPr>
        <p:sp>
          <p:nvSpPr>
            <p:cNvPr id="7" name="Rectangle 19">
              <a:extLst>
                <a:ext uri="{FF2B5EF4-FFF2-40B4-BE49-F238E27FC236}">
                  <a16:creationId xmlns:a16="http://schemas.microsoft.com/office/drawing/2014/main" id="{2B0E10AA-4602-4ADF-9030-A732439FC2B2}"/>
                </a:ext>
              </a:extLst>
            </p:cNvPr>
            <p:cNvSpPr>
              <a:spLocks noChangeArrowheads="1"/>
            </p:cNvSpPr>
            <p:nvPr/>
          </p:nvSpPr>
          <p:spPr bwMode="auto">
            <a:xfrm>
              <a:off x="9609138" y="4262438"/>
              <a:ext cx="1747837" cy="2255837"/>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20">
              <a:extLst>
                <a:ext uri="{FF2B5EF4-FFF2-40B4-BE49-F238E27FC236}">
                  <a16:creationId xmlns:a16="http://schemas.microsoft.com/office/drawing/2014/main" id="{0C00338E-C962-4ECE-A22F-82F5BFDC00EF}"/>
                </a:ext>
              </a:extLst>
            </p:cNvPr>
            <p:cNvSpPr>
              <a:spLocks noChangeArrowheads="1"/>
            </p:cNvSpPr>
            <p:nvPr/>
          </p:nvSpPr>
          <p:spPr bwMode="auto">
            <a:xfrm>
              <a:off x="9609138" y="4262438"/>
              <a:ext cx="1747837" cy="225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22">
              <a:extLst>
                <a:ext uri="{FF2B5EF4-FFF2-40B4-BE49-F238E27FC236}">
                  <a16:creationId xmlns:a16="http://schemas.microsoft.com/office/drawing/2014/main" id="{22FD8A43-3276-4DED-B355-D06290375583}"/>
                </a:ext>
              </a:extLst>
            </p:cNvPr>
            <p:cNvSpPr>
              <a:spLocks noEditPoints="1"/>
            </p:cNvSpPr>
            <p:nvPr/>
          </p:nvSpPr>
          <p:spPr bwMode="auto">
            <a:xfrm>
              <a:off x="10747375" y="4975225"/>
              <a:ext cx="327025" cy="147637"/>
            </a:xfrm>
            <a:custGeom>
              <a:avLst/>
              <a:gdLst>
                <a:gd name="T0" fmla="*/ 21 w 108"/>
                <a:gd name="T1" fmla="*/ 24 h 49"/>
                <a:gd name="T2" fmla="*/ 15 w 108"/>
                <a:gd name="T3" fmla="*/ 32 h 49"/>
                <a:gd name="T4" fmla="*/ 8 w 108"/>
                <a:gd name="T5" fmla="*/ 24 h 49"/>
                <a:gd name="T6" fmla="*/ 15 w 108"/>
                <a:gd name="T7" fmla="*/ 17 h 49"/>
                <a:gd name="T8" fmla="*/ 21 w 108"/>
                <a:gd name="T9" fmla="*/ 24 h 49"/>
                <a:gd name="T10" fmla="*/ 0 w 108"/>
                <a:gd name="T11" fmla="*/ 24 h 49"/>
                <a:gd name="T12" fmla="*/ 10 w 108"/>
                <a:gd name="T13" fmla="*/ 44 h 49"/>
                <a:gd name="T14" fmla="*/ 25 w 108"/>
                <a:gd name="T15" fmla="*/ 49 h 49"/>
                <a:gd name="T16" fmla="*/ 47 w 108"/>
                <a:gd name="T17" fmla="*/ 34 h 49"/>
                <a:gd name="T18" fmla="*/ 55 w 108"/>
                <a:gd name="T19" fmla="*/ 34 h 49"/>
                <a:gd name="T20" fmla="*/ 55 w 108"/>
                <a:gd name="T21" fmla="*/ 29 h 49"/>
                <a:gd name="T22" fmla="*/ 60 w 108"/>
                <a:gd name="T23" fmla="*/ 33 h 49"/>
                <a:gd name="T24" fmla="*/ 67 w 108"/>
                <a:gd name="T25" fmla="*/ 28 h 49"/>
                <a:gd name="T26" fmla="*/ 72 w 108"/>
                <a:gd name="T27" fmla="*/ 33 h 49"/>
                <a:gd name="T28" fmla="*/ 77 w 108"/>
                <a:gd name="T29" fmla="*/ 28 h 49"/>
                <a:gd name="T30" fmla="*/ 82 w 108"/>
                <a:gd name="T31" fmla="*/ 33 h 49"/>
                <a:gd name="T32" fmla="*/ 92 w 108"/>
                <a:gd name="T33" fmla="*/ 27 h 49"/>
                <a:gd name="T34" fmla="*/ 95 w 108"/>
                <a:gd name="T35" fmla="*/ 32 h 49"/>
                <a:gd name="T36" fmla="*/ 99 w 108"/>
                <a:gd name="T37" fmla="*/ 32 h 49"/>
                <a:gd name="T38" fmla="*/ 108 w 108"/>
                <a:gd name="T39" fmla="*/ 19 h 49"/>
                <a:gd name="T40" fmla="*/ 108 w 108"/>
                <a:gd name="T41" fmla="*/ 15 h 49"/>
                <a:gd name="T42" fmla="*/ 47 w 108"/>
                <a:gd name="T43" fmla="*/ 15 h 49"/>
                <a:gd name="T44" fmla="*/ 46 w 108"/>
                <a:gd name="T45" fmla="*/ 12 h 49"/>
                <a:gd name="T46" fmla="*/ 25 w 108"/>
                <a:gd name="T47" fmla="*/ 0 h 49"/>
                <a:gd name="T48" fmla="*/ 0 w 108"/>
                <a:gd name="T49" fmla="*/ 2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 h="49">
                  <a:moveTo>
                    <a:pt x="21" y="24"/>
                  </a:moveTo>
                  <a:cubicBezTo>
                    <a:pt x="21" y="29"/>
                    <a:pt x="18" y="32"/>
                    <a:pt x="15" y="32"/>
                  </a:cubicBezTo>
                  <a:cubicBezTo>
                    <a:pt x="11" y="32"/>
                    <a:pt x="8" y="29"/>
                    <a:pt x="8" y="24"/>
                  </a:cubicBezTo>
                  <a:cubicBezTo>
                    <a:pt x="8" y="21"/>
                    <a:pt x="11" y="17"/>
                    <a:pt x="15" y="17"/>
                  </a:cubicBezTo>
                  <a:cubicBezTo>
                    <a:pt x="18" y="17"/>
                    <a:pt x="21" y="21"/>
                    <a:pt x="21" y="24"/>
                  </a:cubicBezTo>
                  <a:close/>
                  <a:moveTo>
                    <a:pt x="0" y="24"/>
                  </a:moveTo>
                  <a:cubicBezTo>
                    <a:pt x="0" y="33"/>
                    <a:pt x="4" y="40"/>
                    <a:pt x="10" y="44"/>
                  </a:cubicBezTo>
                  <a:cubicBezTo>
                    <a:pt x="14" y="47"/>
                    <a:pt x="19" y="49"/>
                    <a:pt x="25" y="49"/>
                  </a:cubicBezTo>
                  <a:cubicBezTo>
                    <a:pt x="35" y="49"/>
                    <a:pt x="43" y="43"/>
                    <a:pt x="47" y="34"/>
                  </a:cubicBezTo>
                  <a:cubicBezTo>
                    <a:pt x="55" y="34"/>
                    <a:pt x="55" y="34"/>
                    <a:pt x="55" y="34"/>
                  </a:cubicBezTo>
                  <a:cubicBezTo>
                    <a:pt x="55" y="29"/>
                    <a:pt x="55" y="29"/>
                    <a:pt x="55" y="29"/>
                  </a:cubicBezTo>
                  <a:cubicBezTo>
                    <a:pt x="60" y="33"/>
                    <a:pt x="60" y="33"/>
                    <a:pt x="60" y="33"/>
                  </a:cubicBezTo>
                  <a:cubicBezTo>
                    <a:pt x="67" y="28"/>
                    <a:pt x="67" y="28"/>
                    <a:pt x="67" y="28"/>
                  </a:cubicBezTo>
                  <a:cubicBezTo>
                    <a:pt x="72" y="33"/>
                    <a:pt x="72" y="33"/>
                    <a:pt x="72" y="33"/>
                  </a:cubicBezTo>
                  <a:cubicBezTo>
                    <a:pt x="77" y="28"/>
                    <a:pt x="77" y="28"/>
                    <a:pt x="77" y="28"/>
                  </a:cubicBezTo>
                  <a:cubicBezTo>
                    <a:pt x="82" y="33"/>
                    <a:pt x="82" y="33"/>
                    <a:pt x="82" y="33"/>
                  </a:cubicBezTo>
                  <a:cubicBezTo>
                    <a:pt x="92" y="27"/>
                    <a:pt x="92" y="27"/>
                    <a:pt x="92" y="27"/>
                  </a:cubicBezTo>
                  <a:cubicBezTo>
                    <a:pt x="95" y="32"/>
                    <a:pt x="95" y="32"/>
                    <a:pt x="95" y="32"/>
                  </a:cubicBezTo>
                  <a:cubicBezTo>
                    <a:pt x="99" y="32"/>
                    <a:pt x="99" y="32"/>
                    <a:pt x="99" y="32"/>
                  </a:cubicBezTo>
                  <a:cubicBezTo>
                    <a:pt x="108" y="19"/>
                    <a:pt x="108" y="19"/>
                    <a:pt x="108" y="19"/>
                  </a:cubicBezTo>
                  <a:cubicBezTo>
                    <a:pt x="108" y="15"/>
                    <a:pt x="108" y="15"/>
                    <a:pt x="108" y="15"/>
                  </a:cubicBezTo>
                  <a:cubicBezTo>
                    <a:pt x="47" y="15"/>
                    <a:pt x="47" y="15"/>
                    <a:pt x="47" y="15"/>
                  </a:cubicBezTo>
                  <a:cubicBezTo>
                    <a:pt x="46" y="14"/>
                    <a:pt x="46" y="13"/>
                    <a:pt x="46" y="12"/>
                  </a:cubicBezTo>
                  <a:cubicBezTo>
                    <a:pt x="41" y="5"/>
                    <a:pt x="33" y="0"/>
                    <a:pt x="25" y="0"/>
                  </a:cubicBezTo>
                  <a:cubicBezTo>
                    <a:pt x="11" y="0"/>
                    <a:pt x="0" y="11"/>
                    <a:pt x="0" y="24"/>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8">
              <a:extLst>
                <a:ext uri="{FF2B5EF4-FFF2-40B4-BE49-F238E27FC236}">
                  <a16:creationId xmlns:a16="http://schemas.microsoft.com/office/drawing/2014/main" id="{78B5EEC0-EAA8-4E17-B1F9-BEF49688860F}"/>
                </a:ext>
              </a:extLst>
            </p:cNvPr>
            <p:cNvSpPr>
              <a:spLocks/>
            </p:cNvSpPr>
            <p:nvPr/>
          </p:nvSpPr>
          <p:spPr bwMode="auto">
            <a:xfrm>
              <a:off x="10277475" y="5102225"/>
              <a:ext cx="523875" cy="314325"/>
            </a:xfrm>
            <a:custGeom>
              <a:avLst/>
              <a:gdLst>
                <a:gd name="T0" fmla="*/ 98 w 173"/>
                <a:gd name="T1" fmla="*/ 0 h 104"/>
                <a:gd name="T2" fmla="*/ 72 w 173"/>
                <a:gd name="T3" fmla="*/ 15 h 104"/>
                <a:gd name="T4" fmla="*/ 63 w 173"/>
                <a:gd name="T5" fmla="*/ 14 h 104"/>
                <a:gd name="T6" fmla="*/ 35 w 173"/>
                <a:gd name="T7" fmla="*/ 41 h 104"/>
                <a:gd name="T8" fmla="*/ 35 w 173"/>
                <a:gd name="T9" fmla="*/ 42 h 104"/>
                <a:gd name="T10" fmla="*/ 32 w 173"/>
                <a:gd name="T11" fmla="*/ 41 h 104"/>
                <a:gd name="T12" fmla="*/ 0 w 173"/>
                <a:gd name="T13" fmla="*/ 73 h 104"/>
                <a:gd name="T14" fmla="*/ 32 w 173"/>
                <a:gd name="T15" fmla="*/ 104 h 104"/>
                <a:gd name="T16" fmla="*/ 146 w 173"/>
                <a:gd name="T17" fmla="*/ 104 h 104"/>
                <a:gd name="T18" fmla="*/ 173 w 173"/>
                <a:gd name="T19" fmla="*/ 77 h 104"/>
                <a:gd name="T20" fmla="*/ 156 w 173"/>
                <a:gd name="T21" fmla="*/ 51 h 104"/>
                <a:gd name="T22" fmla="*/ 127 w 173"/>
                <a:gd name="T23" fmla="*/ 29 h 104"/>
                <a:gd name="T24" fmla="*/ 127 w 173"/>
                <a:gd name="T25" fmla="*/ 29 h 104"/>
                <a:gd name="T26" fmla="*/ 98 w 173"/>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104">
                  <a:moveTo>
                    <a:pt x="98" y="0"/>
                  </a:moveTo>
                  <a:cubicBezTo>
                    <a:pt x="87" y="0"/>
                    <a:pt x="77" y="6"/>
                    <a:pt x="72" y="15"/>
                  </a:cubicBezTo>
                  <a:cubicBezTo>
                    <a:pt x="69" y="14"/>
                    <a:pt x="66" y="14"/>
                    <a:pt x="63" y="14"/>
                  </a:cubicBezTo>
                  <a:cubicBezTo>
                    <a:pt x="48" y="14"/>
                    <a:pt x="35" y="26"/>
                    <a:pt x="35" y="41"/>
                  </a:cubicBezTo>
                  <a:cubicBezTo>
                    <a:pt x="35" y="42"/>
                    <a:pt x="35" y="42"/>
                    <a:pt x="35" y="42"/>
                  </a:cubicBezTo>
                  <a:cubicBezTo>
                    <a:pt x="34" y="41"/>
                    <a:pt x="33" y="41"/>
                    <a:pt x="32" y="41"/>
                  </a:cubicBezTo>
                  <a:cubicBezTo>
                    <a:pt x="14" y="41"/>
                    <a:pt x="0" y="55"/>
                    <a:pt x="0" y="73"/>
                  </a:cubicBezTo>
                  <a:cubicBezTo>
                    <a:pt x="0" y="90"/>
                    <a:pt x="14" y="104"/>
                    <a:pt x="32" y="104"/>
                  </a:cubicBezTo>
                  <a:cubicBezTo>
                    <a:pt x="146" y="104"/>
                    <a:pt x="146" y="104"/>
                    <a:pt x="146" y="104"/>
                  </a:cubicBezTo>
                  <a:cubicBezTo>
                    <a:pt x="161" y="104"/>
                    <a:pt x="173" y="92"/>
                    <a:pt x="173" y="77"/>
                  </a:cubicBezTo>
                  <a:cubicBezTo>
                    <a:pt x="173" y="65"/>
                    <a:pt x="166" y="56"/>
                    <a:pt x="156" y="51"/>
                  </a:cubicBezTo>
                  <a:cubicBezTo>
                    <a:pt x="153" y="39"/>
                    <a:pt x="141" y="29"/>
                    <a:pt x="127" y="29"/>
                  </a:cubicBezTo>
                  <a:cubicBezTo>
                    <a:pt x="127" y="29"/>
                    <a:pt x="127" y="29"/>
                    <a:pt x="127" y="29"/>
                  </a:cubicBezTo>
                  <a:cubicBezTo>
                    <a:pt x="127" y="13"/>
                    <a:pt x="114" y="0"/>
                    <a:pt x="98" y="0"/>
                  </a:cubicBezTo>
                </a:path>
              </a:pathLst>
            </a:custGeom>
            <a:solidFill>
              <a:srgbClr val="EDF4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9">
              <a:extLst>
                <a:ext uri="{FF2B5EF4-FFF2-40B4-BE49-F238E27FC236}">
                  <a16:creationId xmlns:a16="http://schemas.microsoft.com/office/drawing/2014/main" id="{7E97EAC5-105C-4540-9224-1089703616D6}"/>
                </a:ext>
              </a:extLst>
            </p:cNvPr>
            <p:cNvSpPr>
              <a:spLocks/>
            </p:cNvSpPr>
            <p:nvPr/>
          </p:nvSpPr>
          <p:spPr bwMode="auto">
            <a:xfrm>
              <a:off x="10277475" y="5159375"/>
              <a:ext cx="406400" cy="257175"/>
            </a:xfrm>
            <a:custGeom>
              <a:avLst/>
              <a:gdLst>
                <a:gd name="T0" fmla="*/ 46 w 134"/>
                <a:gd name="T1" fmla="*/ 0 h 85"/>
                <a:gd name="T2" fmla="*/ 35 w 134"/>
                <a:gd name="T3" fmla="*/ 19 h 85"/>
                <a:gd name="T4" fmla="*/ 35 w 134"/>
                <a:gd name="T5" fmla="*/ 19 h 85"/>
                <a:gd name="T6" fmla="*/ 35 w 134"/>
                <a:gd name="T7" fmla="*/ 20 h 85"/>
                <a:gd name="T8" fmla="*/ 35 w 134"/>
                <a:gd name="T9" fmla="*/ 20 h 85"/>
                <a:gd name="T10" fmla="*/ 35 w 134"/>
                <a:gd name="T11" fmla="*/ 21 h 85"/>
                <a:gd name="T12" fmla="*/ 35 w 134"/>
                <a:gd name="T13" fmla="*/ 21 h 85"/>
                <a:gd name="T14" fmla="*/ 35 w 134"/>
                <a:gd name="T15" fmla="*/ 21 h 85"/>
                <a:gd name="T16" fmla="*/ 35 w 134"/>
                <a:gd name="T17" fmla="*/ 21 h 85"/>
                <a:gd name="T18" fmla="*/ 35 w 134"/>
                <a:gd name="T19" fmla="*/ 22 h 85"/>
                <a:gd name="T20" fmla="*/ 35 w 134"/>
                <a:gd name="T21" fmla="*/ 22 h 85"/>
                <a:gd name="T22" fmla="*/ 35 w 134"/>
                <a:gd name="T23" fmla="*/ 22 h 85"/>
                <a:gd name="T24" fmla="*/ 35 w 134"/>
                <a:gd name="T25" fmla="*/ 23 h 85"/>
                <a:gd name="T26" fmla="*/ 32 w 134"/>
                <a:gd name="T27" fmla="*/ 22 h 85"/>
                <a:gd name="T28" fmla="*/ 0 w 134"/>
                <a:gd name="T29" fmla="*/ 54 h 85"/>
                <a:gd name="T30" fmla="*/ 32 w 134"/>
                <a:gd name="T31" fmla="*/ 85 h 85"/>
                <a:gd name="T32" fmla="*/ 134 w 134"/>
                <a:gd name="T33" fmla="*/ 85 h 85"/>
                <a:gd name="T34" fmla="*/ 46 w 134"/>
                <a:gd name="T3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 h="85">
                  <a:moveTo>
                    <a:pt x="46" y="0"/>
                  </a:moveTo>
                  <a:cubicBezTo>
                    <a:pt x="40" y="5"/>
                    <a:pt x="36" y="12"/>
                    <a:pt x="35" y="19"/>
                  </a:cubicBezTo>
                  <a:cubicBezTo>
                    <a:pt x="35" y="19"/>
                    <a:pt x="35" y="19"/>
                    <a:pt x="35" y="19"/>
                  </a:cubicBezTo>
                  <a:cubicBezTo>
                    <a:pt x="35" y="20"/>
                    <a:pt x="35" y="20"/>
                    <a:pt x="35" y="20"/>
                  </a:cubicBezTo>
                  <a:cubicBezTo>
                    <a:pt x="35" y="20"/>
                    <a:pt x="35" y="20"/>
                    <a:pt x="35" y="20"/>
                  </a:cubicBezTo>
                  <a:cubicBezTo>
                    <a:pt x="35" y="21"/>
                    <a:pt x="35" y="21"/>
                    <a:pt x="35" y="21"/>
                  </a:cubicBezTo>
                  <a:cubicBezTo>
                    <a:pt x="35" y="21"/>
                    <a:pt x="35" y="21"/>
                    <a:pt x="35" y="21"/>
                  </a:cubicBezTo>
                  <a:cubicBezTo>
                    <a:pt x="35" y="21"/>
                    <a:pt x="35" y="21"/>
                    <a:pt x="35" y="21"/>
                  </a:cubicBezTo>
                  <a:cubicBezTo>
                    <a:pt x="35" y="21"/>
                    <a:pt x="35" y="21"/>
                    <a:pt x="35" y="21"/>
                  </a:cubicBezTo>
                  <a:cubicBezTo>
                    <a:pt x="35" y="22"/>
                    <a:pt x="35" y="22"/>
                    <a:pt x="35" y="22"/>
                  </a:cubicBezTo>
                  <a:cubicBezTo>
                    <a:pt x="35" y="22"/>
                    <a:pt x="35" y="22"/>
                    <a:pt x="35" y="22"/>
                  </a:cubicBezTo>
                  <a:cubicBezTo>
                    <a:pt x="35" y="22"/>
                    <a:pt x="35" y="22"/>
                    <a:pt x="35" y="22"/>
                  </a:cubicBezTo>
                  <a:cubicBezTo>
                    <a:pt x="35" y="23"/>
                    <a:pt x="35" y="23"/>
                    <a:pt x="35" y="23"/>
                  </a:cubicBezTo>
                  <a:cubicBezTo>
                    <a:pt x="34" y="22"/>
                    <a:pt x="33" y="22"/>
                    <a:pt x="32" y="22"/>
                  </a:cubicBezTo>
                  <a:cubicBezTo>
                    <a:pt x="14" y="22"/>
                    <a:pt x="0" y="36"/>
                    <a:pt x="0" y="54"/>
                  </a:cubicBezTo>
                  <a:cubicBezTo>
                    <a:pt x="0" y="71"/>
                    <a:pt x="14" y="85"/>
                    <a:pt x="32" y="85"/>
                  </a:cubicBezTo>
                  <a:cubicBezTo>
                    <a:pt x="134" y="85"/>
                    <a:pt x="134" y="85"/>
                    <a:pt x="134" y="85"/>
                  </a:cubicBezTo>
                  <a:cubicBezTo>
                    <a:pt x="46" y="0"/>
                    <a:pt x="46" y="0"/>
                    <a:pt x="46"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0">
              <a:extLst>
                <a:ext uri="{FF2B5EF4-FFF2-40B4-BE49-F238E27FC236}">
                  <a16:creationId xmlns:a16="http://schemas.microsoft.com/office/drawing/2014/main" id="{049E848B-A1D8-4541-B901-C3B6DA122CCD}"/>
                </a:ext>
              </a:extLst>
            </p:cNvPr>
            <p:cNvSpPr>
              <a:spLocks/>
            </p:cNvSpPr>
            <p:nvPr/>
          </p:nvSpPr>
          <p:spPr bwMode="auto">
            <a:xfrm>
              <a:off x="10040938" y="5527675"/>
              <a:ext cx="922337" cy="579437"/>
            </a:xfrm>
            <a:custGeom>
              <a:avLst/>
              <a:gdLst>
                <a:gd name="T0" fmla="*/ 464 w 581"/>
                <a:gd name="T1" fmla="*/ 0 h 365"/>
                <a:gd name="T2" fmla="*/ 464 w 581"/>
                <a:gd name="T3" fmla="*/ 72 h 365"/>
                <a:gd name="T4" fmla="*/ 347 w 581"/>
                <a:gd name="T5" fmla="*/ 72 h 365"/>
                <a:gd name="T6" fmla="*/ 347 w 581"/>
                <a:gd name="T7" fmla="*/ 145 h 365"/>
                <a:gd name="T8" fmla="*/ 231 w 581"/>
                <a:gd name="T9" fmla="*/ 145 h 365"/>
                <a:gd name="T10" fmla="*/ 231 w 581"/>
                <a:gd name="T11" fmla="*/ 219 h 365"/>
                <a:gd name="T12" fmla="*/ 233 w 581"/>
                <a:gd name="T13" fmla="*/ 219 h 365"/>
                <a:gd name="T14" fmla="*/ 231 w 581"/>
                <a:gd name="T15" fmla="*/ 219 h 365"/>
                <a:gd name="T16" fmla="*/ 231 w 581"/>
                <a:gd name="T17" fmla="*/ 219 h 365"/>
                <a:gd name="T18" fmla="*/ 114 w 581"/>
                <a:gd name="T19" fmla="*/ 219 h 365"/>
                <a:gd name="T20" fmla="*/ 114 w 581"/>
                <a:gd name="T21" fmla="*/ 291 h 365"/>
                <a:gd name="T22" fmla="*/ 0 w 581"/>
                <a:gd name="T23" fmla="*/ 291 h 365"/>
                <a:gd name="T24" fmla="*/ 0 w 581"/>
                <a:gd name="T25" fmla="*/ 365 h 365"/>
                <a:gd name="T26" fmla="*/ 114 w 581"/>
                <a:gd name="T27" fmla="*/ 365 h 365"/>
                <a:gd name="T28" fmla="*/ 581 w 581"/>
                <a:gd name="T29" fmla="*/ 365 h 365"/>
                <a:gd name="T30" fmla="*/ 581 w 581"/>
                <a:gd name="T31" fmla="*/ 74 h 365"/>
                <a:gd name="T32" fmla="*/ 581 w 581"/>
                <a:gd name="T33" fmla="*/ 0 h 365"/>
                <a:gd name="T34" fmla="*/ 464 w 581"/>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 h="365">
                  <a:moveTo>
                    <a:pt x="464" y="0"/>
                  </a:moveTo>
                  <a:lnTo>
                    <a:pt x="464" y="72"/>
                  </a:lnTo>
                  <a:lnTo>
                    <a:pt x="347" y="72"/>
                  </a:lnTo>
                  <a:lnTo>
                    <a:pt x="347" y="145"/>
                  </a:lnTo>
                  <a:lnTo>
                    <a:pt x="231" y="145"/>
                  </a:lnTo>
                  <a:lnTo>
                    <a:pt x="231" y="219"/>
                  </a:lnTo>
                  <a:lnTo>
                    <a:pt x="233" y="219"/>
                  </a:lnTo>
                  <a:lnTo>
                    <a:pt x="231" y="219"/>
                  </a:lnTo>
                  <a:lnTo>
                    <a:pt x="231" y="219"/>
                  </a:lnTo>
                  <a:lnTo>
                    <a:pt x="114" y="219"/>
                  </a:lnTo>
                  <a:lnTo>
                    <a:pt x="114" y="291"/>
                  </a:lnTo>
                  <a:lnTo>
                    <a:pt x="0" y="291"/>
                  </a:lnTo>
                  <a:lnTo>
                    <a:pt x="0" y="365"/>
                  </a:lnTo>
                  <a:lnTo>
                    <a:pt x="114" y="365"/>
                  </a:lnTo>
                  <a:lnTo>
                    <a:pt x="581" y="365"/>
                  </a:lnTo>
                  <a:lnTo>
                    <a:pt x="581" y="74"/>
                  </a:lnTo>
                  <a:lnTo>
                    <a:pt x="581" y="0"/>
                  </a:lnTo>
                  <a:lnTo>
                    <a:pt x="46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91">
              <a:extLst>
                <a:ext uri="{FF2B5EF4-FFF2-40B4-BE49-F238E27FC236}">
                  <a16:creationId xmlns:a16="http://schemas.microsoft.com/office/drawing/2014/main" id="{79B6EF3E-12A1-44F1-BF8E-525A8F41DCC0}"/>
                </a:ext>
              </a:extLst>
            </p:cNvPr>
            <p:cNvSpPr>
              <a:spLocks/>
            </p:cNvSpPr>
            <p:nvPr/>
          </p:nvSpPr>
          <p:spPr bwMode="auto">
            <a:xfrm>
              <a:off x="10896600" y="5694363"/>
              <a:ext cx="66675" cy="107950"/>
            </a:xfrm>
            <a:custGeom>
              <a:avLst/>
              <a:gdLst>
                <a:gd name="T0" fmla="*/ 22 w 22"/>
                <a:gd name="T1" fmla="*/ 0 h 36"/>
                <a:gd name="T2" fmla="*/ 8 w 22"/>
                <a:gd name="T3" fmla="*/ 11 h 36"/>
                <a:gd name="T4" fmla="*/ 0 w 22"/>
                <a:gd name="T5" fmla="*/ 23 h 36"/>
                <a:gd name="T6" fmla="*/ 14 w 22"/>
                <a:gd name="T7" fmla="*/ 36 h 36"/>
                <a:gd name="T8" fmla="*/ 22 w 22"/>
                <a:gd name="T9" fmla="*/ 36 h 36"/>
                <a:gd name="T10" fmla="*/ 22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22" y="0"/>
                  </a:moveTo>
                  <a:cubicBezTo>
                    <a:pt x="15" y="0"/>
                    <a:pt x="10" y="5"/>
                    <a:pt x="8" y="11"/>
                  </a:cubicBezTo>
                  <a:cubicBezTo>
                    <a:pt x="4" y="13"/>
                    <a:pt x="0" y="17"/>
                    <a:pt x="0" y="23"/>
                  </a:cubicBezTo>
                  <a:cubicBezTo>
                    <a:pt x="0" y="30"/>
                    <a:pt x="6" y="36"/>
                    <a:pt x="14" y="36"/>
                  </a:cubicBezTo>
                  <a:cubicBezTo>
                    <a:pt x="22" y="36"/>
                    <a:pt x="22" y="36"/>
                    <a:pt x="22" y="36"/>
                  </a:cubicBezTo>
                  <a:cubicBezTo>
                    <a:pt x="22" y="0"/>
                    <a:pt x="22" y="0"/>
                    <a:pt x="22" y="0"/>
                  </a:cubicBezTo>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2">
              <a:extLst>
                <a:ext uri="{FF2B5EF4-FFF2-40B4-BE49-F238E27FC236}">
                  <a16:creationId xmlns:a16="http://schemas.microsoft.com/office/drawing/2014/main" id="{F2C8C33C-5872-4762-A222-0CFE95B330D4}"/>
                </a:ext>
              </a:extLst>
            </p:cNvPr>
            <p:cNvSpPr>
              <a:spLocks/>
            </p:cNvSpPr>
            <p:nvPr/>
          </p:nvSpPr>
          <p:spPr bwMode="auto">
            <a:xfrm>
              <a:off x="10844213" y="5551488"/>
              <a:ext cx="255587" cy="153987"/>
            </a:xfrm>
            <a:custGeom>
              <a:avLst/>
              <a:gdLst>
                <a:gd name="T0" fmla="*/ 8 w 84"/>
                <a:gd name="T1" fmla="*/ 26 h 51"/>
                <a:gd name="T2" fmla="*/ 22 w 84"/>
                <a:gd name="T3" fmla="*/ 15 h 51"/>
                <a:gd name="T4" fmla="*/ 36 w 84"/>
                <a:gd name="T5" fmla="*/ 0 h 51"/>
                <a:gd name="T6" fmla="*/ 49 w 84"/>
                <a:gd name="T7" fmla="*/ 8 h 51"/>
                <a:gd name="T8" fmla="*/ 54 w 84"/>
                <a:gd name="T9" fmla="*/ 7 h 51"/>
                <a:gd name="T10" fmla="*/ 67 w 84"/>
                <a:gd name="T11" fmla="*/ 21 h 51"/>
                <a:gd name="T12" fmla="*/ 69 w 84"/>
                <a:gd name="T13" fmla="*/ 21 h 51"/>
                <a:gd name="T14" fmla="*/ 84 w 84"/>
                <a:gd name="T15" fmla="*/ 36 h 51"/>
                <a:gd name="T16" fmla="*/ 69 w 84"/>
                <a:gd name="T17" fmla="*/ 51 h 51"/>
                <a:gd name="T18" fmla="*/ 13 w 84"/>
                <a:gd name="T19" fmla="*/ 51 h 51"/>
                <a:gd name="T20" fmla="*/ 0 w 84"/>
                <a:gd name="T21" fmla="*/ 38 h 51"/>
                <a:gd name="T22" fmla="*/ 8 w 84"/>
                <a:gd name="T2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51">
                  <a:moveTo>
                    <a:pt x="8" y="26"/>
                  </a:moveTo>
                  <a:cubicBezTo>
                    <a:pt x="9" y="19"/>
                    <a:pt x="15" y="15"/>
                    <a:pt x="22" y="15"/>
                  </a:cubicBezTo>
                  <a:cubicBezTo>
                    <a:pt x="22" y="7"/>
                    <a:pt x="28" y="0"/>
                    <a:pt x="36" y="0"/>
                  </a:cubicBezTo>
                  <a:cubicBezTo>
                    <a:pt x="42" y="0"/>
                    <a:pt x="47" y="3"/>
                    <a:pt x="49" y="8"/>
                  </a:cubicBezTo>
                  <a:cubicBezTo>
                    <a:pt x="50" y="7"/>
                    <a:pt x="52" y="7"/>
                    <a:pt x="54" y="7"/>
                  </a:cubicBezTo>
                  <a:cubicBezTo>
                    <a:pt x="61" y="7"/>
                    <a:pt x="67" y="13"/>
                    <a:pt x="67" y="21"/>
                  </a:cubicBezTo>
                  <a:cubicBezTo>
                    <a:pt x="69" y="21"/>
                    <a:pt x="69" y="21"/>
                    <a:pt x="69" y="21"/>
                  </a:cubicBezTo>
                  <a:cubicBezTo>
                    <a:pt x="77" y="21"/>
                    <a:pt x="84" y="27"/>
                    <a:pt x="84" y="36"/>
                  </a:cubicBezTo>
                  <a:cubicBezTo>
                    <a:pt x="84" y="44"/>
                    <a:pt x="77" y="51"/>
                    <a:pt x="69" y="51"/>
                  </a:cubicBezTo>
                  <a:cubicBezTo>
                    <a:pt x="13" y="51"/>
                    <a:pt x="13" y="51"/>
                    <a:pt x="13" y="51"/>
                  </a:cubicBezTo>
                  <a:cubicBezTo>
                    <a:pt x="5" y="51"/>
                    <a:pt x="0" y="45"/>
                    <a:pt x="0" y="38"/>
                  </a:cubicBezTo>
                  <a:cubicBezTo>
                    <a:pt x="0" y="32"/>
                    <a:pt x="3" y="28"/>
                    <a:pt x="8"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3">
              <a:extLst>
                <a:ext uri="{FF2B5EF4-FFF2-40B4-BE49-F238E27FC236}">
                  <a16:creationId xmlns:a16="http://schemas.microsoft.com/office/drawing/2014/main" id="{54B7F071-398D-43A5-BAF4-C7B84B4003C1}"/>
                </a:ext>
              </a:extLst>
            </p:cNvPr>
            <p:cNvSpPr>
              <a:spLocks noEditPoints="1"/>
            </p:cNvSpPr>
            <p:nvPr/>
          </p:nvSpPr>
          <p:spPr bwMode="auto">
            <a:xfrm>
              <a:off x="10040938" y="5757863"/>
              <a:ext cx="922337" cy="349250"/>
            </a:xfrm>
            <a:custGeom>
              <a:avLst/>
              <a:gdLst>
                <a:gd name="T0" fmla="*/ 231 w 581"/>
                <a:gd name="T1" fmla="*/ 0 h 220"/>
                <a:gd name="T2" fmla="*/ 231 w 581"/>
                <a:gd name="T3" fmla="*/ 0 h 220"/>
                <a:gd name="T4" fmla="*/ 231 w 581"/>
                <a:gd name="T5" fmla="*/ 74 h 220"/>
                <a:gd name="T6" fmla="*/ 114 w 581"/>
                <a:gd name="T7" fmla="*/ 74 h 220"/>
                <a:gd name="T8" fmla="*/ 114 w 581"/>
                <a:gd name="T9" fmla="*/ 146 h 220"/>
                <a:gd name="T10" fmla="*/ 13 w 581"/>
                <a:gd name="T11" fmla="*/ 146 h 220"/>
                <a:gd name="T12" fmla="*/ 0 w 581"/>
                <a:gd name="T13" fmla="*/ 146 h 220"/>
                <a:gd name="T14" fmla="*/ 0 w 581"/>
                <a:gd name="T15" fmla="*/ 220 h 220"/>
                <a:gd name="T16" fmla="*/ 114 w 581"/>
                <a:gd name="T17" fmla="*/ 220 h 220"/>
                <a:gd name="T18" fmla="*/ 581 w 581"/>
                <a:gd name="T19" fmla="*/ 220 h 220"/>
                <a:gd name="T20" fmla="*/ 231 w 581"/>
                <a:gd name="T21" fmla="*/ 0 h 220"/>
                <a:gd name="T22" fmla="*/ 231 w 581"/>
                <a:gd name="T23" fmla="*/ 74 h 220"/>
                <a:gd name="T24" fmla="*/ 233 w 581"/>
                <a:gd name="T25" fmla="*/ 74 h 220"/>
                <a:gd name="T26" fmla="*/ 231 w 581"/>
                <a:gd name="T27" fmla="*/ 74 h 220"/>
                <a:gd name="T28" fmla="*/ 231 w 581"/>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1" h="220">
                  <a:moveTo>
                    <a:pt x="231" y="0"/>
                  </a:moveTo>
                  <a:lnTo>
                    <a:pt x="231" y="0"/>
                  </a:lnTo>
                  <a:lnTo>
                    <a:pt x="231" y="74"/>
                  </a:lnTo>
                  <a:lnTo>
                    <a:pt x="114" y="74"/>
                  </a:lnTo>
                  <a:lnTo>
                    <a:pt x="114" y="146"/>
                  </a:lnTo>
                  <a:lnTo>
                    <a:pt x="13" y="146"/>
                  </a:lnTo>
                  <a:lnTo>
                    <a:pt x="0" y="146"/>
                  </a:lnTo>
                  <a:lnTo>
                    <a:pt x="0" y="220"/>
                  </a:lnTo>
                  <a:lnTo>
                    <a:pt x="114" y="220"/>
                  </a:lnTo>
                  <a:lnTo>
                    <a:pt x="581" y="220"/>
                  </a:lnTo>
                  <a:lnTo>
                    <a:pt x="231" y="0"/>
                  </a:lnTo>
                  <a:close/>
                  <a:moveTo>
                    <a:pt x="231" y="74"/>
                  </a:moveTo>
                  <a:lnTo>
                    <a:pt x="233" y="74"/>
                  </a:lnTo>
                  <a:lnTo>
                    <a:pt x="231" y="74"/>
                  </a:lnTo>
                  <a:lnTo>
                    <a:pt x="231" y="74"/>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300">
              <a:extLst>
                <a:ext uri="{FF2B5EF4-FFF2-40B4-BE49-F238E27FC236}">
                  <a16:creationId xmlns:a16="http://schemas.microsoft.com/office/drawing/2014/main" id="{DA5387AC-59A4-4DFC-B401-EEAD201D4954}"/>
                </a:ext>
              </a:extLst>
            </p:cNvPr>
            <p:cNvSpPr>
              <a:spLocks/>
            </p:cNvSpPr>
            <p:nvPr/>
          </p:nvSpPr>
          <p:spPr bwMode="auto">
            <a:xfrm>
              <a:off x="9985375" y="5380038"/>
              <a:ext cx="142875" cy="150813"/>
            </a:xfrm>
            <a:custGeom>
              <a:avLst/>
              <a:gdLst>
                <a:gd name="T0" fmla="*/ 90 w 90"/>
                <a:gd name="T1" fmla="*/ 70 h 95"/>
                <a:gd name="T2" fmla="*/ 59 w 90"/>
                <a:gd name="T3" fmla="*/ 95 h 95"/>
                <a:gd name="T4" fmla="*/ 0 w 90"/>
                <a:gd name="T5" fmla="*/ 34 h 95"/>
                <a:gd name="T6" fmla="*/ 42 w 90"/>
                <a:gd name="T7" fmla="*/ 0 h 95"/>
                <a:gd name="T8" fmla="*/ 90 w 90"/>
                <a:gd name="T9" fmla="*/ 70 h 95"/>
              </a:gdLst>
              <a:ahLst/>
              <a:cxnLst>
                <a:cxn ang="0">
                  <a:pos x="T0" y="T1"/>
                </a:cxn>
                <a:cxn ang="0">
                  <a:pos x="T2" y="T3"/>
                </a:cxn>
                <a:cxn ang="0">
                  <a:pos x="T4" y="T5"/>
                </a:cxn>
                <a:cxn ang="0">
                  <a:pos x="T6" y="T7"/>
                </a:cxn>
                <a:cxn ang="0">
                  <a:pos x="T8" y="T9"/>
                </a:cxn>
              </a:cxnLst>
              <a:rect l="0" t="0" r="r" b="b"/>
              <a:pathLst>
                <a:path w="90" h="95">
                  <a:moveTo>
                    <a:pt x="90" y="70"/>
                  </a:moveTo>
                  <a:lnTo>
                    <a:pt x="59" y="95"/>
                  </a:lnTo>
                  <a:lnTo>
                    <a:pt x="0" y="34"/>
                  </a:lnTo>
                  <a:lnTo>
                    <a:pt x="42" y="0"/>
                  </a:lnTo>
                  <a:lnTo>
                    <a:pt x="90" y="7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301">
              <a:extLst>
                <a:ext uri="{FF2B5EF4-FFF2-40B4-BE49-F238E27FC236}">
                  <a16:creationId xmlns:a16="http://schemas.microsoft.com/office/drawing/2014/main" id="{873DF80B-B220-4B48-85DE-91C7EFD56617}"/>
                </a:ext>
              </a:extLst>
            </p:cNvPr>
            <p:cNvSpPr>
              <a:spLocks/>
            </p:cNvSpPr>
            <p:nvPr/>
          </p:nvSpPr>
          <p:spPr bwMode="auto">
            <a:xfrm>
              <a:off x="9971087" y="5357813"/>
              <a:ext cx="96837" cy="96838"/>
            </a:xfrm>
            <a:custGeom>
              <a:avLst/>
              <a:gdLst>
                <a:gd name="T0" fmla="*/ 27 w 32"/>
                <a:gd name="T1" fmla="*/ 7 h 32"/>
                <a:gd name="T2" fmla="*/ 7 w 32"/>
                <a:gd name="T3" fmla="*/ 5 h 32"/>
                <a:gd name="T4" fmla="*/ 5 w 32"/>
                <a:gd name="T5" fmla="*/ 25 h 32"/>
                <a:gd name="T6" fmla="*/ 25 w 32"/>
                <a:gd name="T7" fmla="*/ 27 h 32"/>
                <a:gd name="T8" fmla="*/ 27 w 32"/>
                <a:gd name="T9" fmla="*/ 7 h 32"/>
              </a:gdLst>
              <a:ahLst/>
              <a:cxnLst>
                <a:cxn ang="0">
                  <a:pos x="T0" y="T1"/>
                </a:cxn>
                <a:cxn ang="0">
                  <a:pos x="T2" y="T3"/>
                </a:cxn>
                <a:cxn ang="0">
                  <a:pos x="T4" y="T5"/>
                </a:cxn>
                <a:cxn ang="0">
                  <a:pos x="T6" y="T7"/>
                </a:cxn>
                <a:cxn ang="0">
                  <a:pos x="T8" y="T9"/>
                </a:cxn>
              </a:cxnLst>
              <a:rect l="0" t="0" r="r" b="b"/>
              <a:pathLst>
                <a:path w="32" h="32">
                  <a:moveTo>
                    <a:pt x="27" y="7"/>
                  </a:moveTo>
                  <a:cubicBezTo>
                    <a:pt x="22" y="1"/>
                    <a:pt x="13" y="0"/>
                    <a:pt x="7" y="5"/>
                  </a:cubicBezTo>
                  <a:cubicBezTo>
                    <a:pt x="1" y="10"/>
                    <a:pt x="0" y="19"/>
                    <a:pt x="5" y="25"/>
                  </a:cubicBezTo>
                  <a:cubicBezTo>
                    <a:pt x="10" y="31"/>
                    <a:pt x="19" y="32"/>
                    <a:pt x="25" y="27"/>
                  </a:cubicBezTo>
                  <a:cubicBezTo>
                    <a:pt x="31" y="22"/>
                    <a:pt x="32" y="13"/>
                    <a:pt x="27" y="7"/>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302">
              <a:extLst>
                <a:ext uri="{FF2B5EF4-FFF2-40B4-BE49-F238E27FC236}">
                  <a16:creationId xmlns:a16="http://schemas.microsoft.com/office/drawing/2014/main" id="{E3E3C4A4-0A4F-4847-A4C3-7C6D8AC22026}"/>
                </a:ext>
              </a:extLst>
            </p:cNvPr>
            <p:cNvSpPr>
              <a:spLocks/>
            </p:cNvSpPr>
            <p:nvPr/>
          </p:nvSpPr>
          <p:spPr bwMode="auto">
            <a:xfrm>
              <a:off x="9779000" y="5384801"/>
              <a:ext cx="130175" cy="155575"/>
            </a:xfrm>
            <a:custGeom>
              <a:avLst/>
              <a:gdLst>
                <a:gd name="T0" fmla="*/ 0 w 82"/>
                <a:gd name="T1" fmla="*/ 79 h 98"/>
                <a:gd name="T2" fmla="*/ 35 w 82"/>
                <a:gd name="T3" fmla="*/ 98 h 98"/>
                <a:gd name="T4" fmla="*/ 82 w 82"/>
                <a:gd name="T5" fmla="*/ 27 h 98"/>
                <a:gd name="T6" fmla="*/ 35 w 82"/>
                <a:gd name="T7" fmla="*/ 0 h 98"/>
                <a:gd name="T8" fmla="*/ 0 w 82"/>
                <a:gd name="T9" fmla="*/ 79 h 98"/>
              </a:gdLst>
              <a:ahLst/>
              <a:cxnLst>
                <a:cxn ang="0">
                  <a:pos x="T0" y="T1"/>
                </a:cxn>
                <a:cxn ang="0">
                  <a:pos x="T2" y="T3"/>
                </a:cxn>
                <a:cxn ang="0">
                  <a:pos x="T4" y="T5"/>
                </a:cxn>
                <a:cxn ang="0">
                  <a:pos x="T6" y="T7"/>
                </a:cxn>
                <a:cxn ang="0">
                  <a:pos x="T8" y="T9"/>
                </a:cxn>
              </a:cxnLst>
              <a:rect l="0" t="0" r="r" b="b"/>
              <a:pathLst>
                <a:path w="82" h="98">
                  <a:moveTo>
                    <a:pt x="0" y="79"/>
                  </a:moveTo>
                  <a:lnTo>
                    <a:pt x="35" y="98"/>
                  </a:lnTo>
                  <a:lnTo>
                    <a:pt x="82" y="27"/>
                  </a:lnTo>
                  <a:lnTo>
                    <a:pt x="35" y="0"/>
                  </a:lnTo>
                  <a:lnTo>
                    <a:pt x="0" y="79"/>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303">
              <a:extLst>
                <a:ext uri="{FF2B5EF4-FFF2-40B4-BE49-F238E27FC236}">
                  <a16:creationId xmlns:a16="http://schemas.microsoft.com/office/drawing/2014/main" id="{16F6C9CB-7750-41C3-B394-97FD09A6B843}"/>
                </a:ext>
              </a:extLst>
            </p:cNvPr>
            <p:cNvSpPr>
              <a:spLocks/>
            </p:cNvSpPr>
            <p:nvPr/>
          </p:nvSpPr>
          <p:spPr bwMode="auto">
            <a:xfrm>
              <a:off x="9821862" y="5357813"/>
              <a:ext cx="96837" cy="96838"/>
            </a:xfrm>
            <a:custGeom>
              <a:avLst/>
              <a:gdLst>
                <a:gd name="T0" fmla="*/ 4 w 32"/>
                <a:gd name="T1" fmla="*/ 9 h 32"/>
                <a:gd name="T2" fmla="*/ 23 w 32"/>
                <a:gd name="T3" fmla="*/ 3 h 32"/>
                <a:gd name="T4" fmla="*/ 29 w 32"/>
                <a:gd name="T5" fmla="*/ 23 h 32"/>
                <a:gd name="T6" fmla="*/ 9 w 32"/>
                <a:gd name="T7" fmla="*/ 28 h 32"/>
                <a:gd name="T8" fmla="*/ 4 w 32"/>
                <a:gd name="T9" fmla="*/ 9 h 32"/>
              </a:gdLst>
              <a:ahLst/>
              <a:cxnLst>
                <a:cxn ang="0">
                  <a:pos x="T0" y="T1"/>
                </a:cxn>
                <a:cxn ang="0">
                  <a:pos x="T2" y="T3"/>
                </a:cxn>
                <a:cxn ang="0">
                  <a:pos x="T4" y="T5"/>
                </a:cxn>
                <a:cxn ang="0">
                  <a:pos x="T6" y="T7"/>
                </a:cxn>
                <a:cxn ang="0">
                  <a:pos x="T8" y="T9"/>
                </a:cxn>
              </a:cxnLst>
              <a:rect l="0" t="0" r="r" b="b"/>
              <a:pathLst>
                <a:path w="32" h="32">
                  <a:moveTo>
                    <a:pt x="4" y="9"/>
                  </a:moveTo>
                  <a:cubicBezTo>
                    <a:pt x="8" y="2"/>
                    <a:pt x="16" y="0"/>
                    <a:pt x="23" y="3"/>
                  </a:cubicBezTo>
                  <a:cubicBezTo>
                    <a:pt x="30" y="7"/>
                    <a:pt x="32" y="16"/>
                    <a:pt x="29" y="23"/>
                  </a:cubicBezTo>
                  <a:cubicBezTo>
                    <a:pt x="25" y="30"/>
                    <a:pt x="16" y="32"/>
                    <a:pt x="9" y="28"/>
                  </a:cubicBezTo>
                  <a:cubicBezTo>
                    <a:pt x="2" y="25"/>
                    <a:pt x="0" y="16"/>
                    <a:pt x="4" y="9"/>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304">
              <a:extLst>
                <a:ext uri="{FF2B5EF4-FFF2-40B4-BE49-F238E27FC236}">
                  <a16:creationId xmlns:a16="http://schemas.microsoft.com/office/drawing/2014/main" id="{693BA162-C15B-4E34-9323-D2DBAE076784}"/>
                </a:ext>
              </a:extLst>
            </p:cNvPr>
            <p:cNvSpPr>
              <a:spLocks/>
            </p:cNvSpPr>
            <p:nvPr/>
          </p:nvSpPr>
          <p:spPr bwMode="auto">
            <a:xfrm>
              <a:off x="9794875" y="5614988"/>
              <a:ext cx="77787" cy="136525"/>
            </a:xfrm>
            <a:custGeom>
              <a:avLst/>
              <a:gdLst>
                <a:gd name="T0" fmla="*/ 2 w 26"/>
                <a:gd name="T1" fmla="*/ 19 h 45"/>
                <a:gd name="T2" fmla="*/ 7 w 26"/>
                <a:gd name="T3" fmla="*/ 37 h 45"/>
                <a:gd name="T4" fmla="*/ 12 w 26"/>
                <a:gd name="T5" fmla="*/ 39 h 45"/>
                <a:gd name="T6" fmla="*/ 17 w 26"/>
                <a:gd name="T7" fmla="*/ 42 h 45"/>
                <a:gd name="T8" fmla="*/ 21 w 26"/>
                <a:gd name="T9" fmla="*/ 43 h 45"/>
                <a:gd name="T10" fmla="*/ 21 w 26"/>
                <a:gd name="T11" fmla="*/ 39 h 45"/>
                <a:gd name="T12" fmla="*/ 22 w 26"/>
                <a:gd name="T13" fmla="*/ 35 h 45"/>
                <a:gd name="T14" fmla="*/ 20 w 26"/>
                <a:gd name="T15" fmla="*/ 31 h 45"/>
                <a:gd name="T16" fmla="*/ 26 w 26"/>
                <a:gd name="T17" fmla="*/ 31 h 45"/>
                <a:gd name="T18" fmla="*/ 18 w 26"/>
                <a:gd name="T19" fmla="*/ 21 h 45"/>
                <a:gd name="T20" fmla="*/ 16 w 26"/>
                <a:gd name="T21" fmla="*/ 19 h 45"/>
                <a:gd name="T22" fmla="*/ 14 w 26"/>
                <a:gd name="T23" fmla="*/ 0 h 45"/>
                <a:gd name="T24" fmla="*/ 0 w 26"/>
                <a:gd name="T25" fmla="*/ 7 h 45"/>
                <a:gd name="T26" fmla="*/ 2 w 26"/>
                <a:gd name="T2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5">
                  <a:moveTo>
                    <a:pt x="2" y="19"/>
                  </a:moveTo>
                  <a:cubicBezTo>
                    <a:pt x="2" y="27"/>
                    <a:pt x="3" y="30"/>
                    <a:pt x="7" y="37"/>
                  </a:cubicBezTo>
                  <a:cubicBezTo>
                    <a:pt x="9" y="41"/>
                    <a:pt x="12" y="41"/>
                    <a:pt x="12" y="39"/>
                  </a:cubicBezTo>
                  <a:cubicBezTo>
                    <a:pt x="13" y="43"/>
                    <a:pt x="18" y="45"/>
                    <a:pt x="17" y="42"/>
                  </a:cubicBezTo>
                  <a:cubicBezTo>
                    <a:pt x="18" y="43"/>
                    <a:pt x="20" y="44"/>
                    <a:pt x="21" y="43"/>
                  </a:cubicBezTo>
                  <a:cubicBezTo>
                    <a:pt x="23" y="43"/>
                    <a:pt x="21" y="40"/>
                    <a:pt x="21" y="39"/>
                  </a:cubicBezTo>
                  <a:cubicBezTo>
                    <a:pt x="22" y="39"/>
                    <a:pt x="24" y="38"/>
                    <a:pt x="22" y="35"/>
                  </a:cubicBezTo>
                  <a:cubicBezTo>
                    <a:pt x="20" y="33"/>
                    <a:pt x="20" y="31"/>
                    <a:pt x="20" y="31"/>
                  </a:cubicBezTo>
                  <a:cubicBezTo>
                    <a:pt x="23" y="33"/>
                    <a:pt x="25" y="33"/>
                    <a:pt x="26" y="31"/>
                  </a:cubicBezTo>
                  <a:cubicBezTo>
                    <a:pt x="23" y="29"/>
                    <a:pt x="21" y="24"/>
                    <a:pt x="18" y="21"/>
                  </a:cubicBezTo>
                  <a:cubicBezTo>
                    <a:pt x="18" y="20"/>
                    <a:pt x="17" y="19"/>
                    <a:pt x="16" y="19"/>
                  </a:cubicBezTo>
                  <a:cubicBezTo>
                    <a:pt x="14" y="0"/>
                    <a:pt x="14" y="0"/>
                    <a:pt x="14" y="0"/>
                  </a:cubicBezTo>
                  <a:cubicBezTo>
                    <a:pt x="0" y="7"/>
                    <a:pt x="0" y="7"/>
                    <a:pt x="0" y="7"/>
                  </a:cubicBezTo>
                  <a:lnTo>
                    <a:pt x="2" y="19"/>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305">
              <a:extLst>
                <a:ext uri="{FF2B5EF4-FFF2-40B4-BE49-F238E27FC236}">
                  <a16:creationId xmlns:a16="http://schemas.microsoft.com/office/drawing/2014/main" id="{9B91277A-B628-4E31-A976-00DF71EE31C4}"/>
                </a:ext>
              </a:extLst>
            </p:cNvPr>
            <p:cNvSpPr>
              <a:spLocks/>
            </p:cNvSpPr>
            <p:nvPr/>
          </p:nvSpPr>
          <p:spPr bwMode="auto">
            <a:xfrm>
              <a:off x="9769475" y="5491163"/>
              <a:ext cx="66675" cy="66675"/>
            </a:xfrm>
            <a:custGeom>
              <a:avLst/>
              <a:gdLst>
                <a:gd name="T0" fmla="*/ 1 w 22"/>
                <a:gd name="T1" fmla="*/ 12 h 22"/>
                <a:gd name="T2" fmla="*/ 10 w 22"/>
                <a:gd name="T3" fmla="*/ 1 h 22"/>
                <a:gd name="T4" fmla="*/ 22 w 22"/>
                <a:gd name="T5" fmla="*/ 10 h 22"/>
                <a:gd name="T6" fmla="*/ 12 w 22"/>
                <a:gd name="T7" fmla="*/ 21 h 22"/>
                <a:gd name="T8" fmla="*/ 1 w 22"/>
                <a:gd name="T9" fmla="*/ 12 h 22"/>
              </a:gdLst>
              <a:ahLst/>
              <a:cxnLst>
                <a:cxn ang="0">
                  <a:pos x="T0" y="T1"/>
                </a:cxn>
                <a:cxn ang="0">
                  <a:pos x="T2" y="T3"/>
                </a:cxn>
                <a:cxn ang="0">
                  <a:pos x="T4" y="T5"/>
                </a:cxn>
                <a:cxn ang="0">
                  <a:pos x="T6" y="T7"/>
                </a:cxn>
                <a:cxn ang="0">
                  <a:pos x="T8" y="T9"/>
                </a:cxn>
              </a:cxnLst>
              <a:rect l="0" t="0" r="r" b="b"/>
              <a:pathLst>
                <a:path w="22" h="22">
                  <a:moveTo>
                    <a:pt x="1" y="12"/>
                  </a:moveTo>
                  <a:cubicBezTo>
                    <a:pt x="0" y="6"/>
                    <a:pt x="4" y="1"/>
                    <a:pt x="10" y="1"/>
                  </a:cubicBezTo>
                  <a:cubicBezTo>
                    <a:pt x="16" y="0"/>
                    <a:pt x="21" y="4"/>
                    <a:pt x="22" y="10"/>
                  </a:cubicBezTo>
                  <a:cubicBezTo>
                    <a:pt x="22" y="16"/>
                    <a:pt x="18" y="21"/>
                    <a:pt x="12" y="21"/>
                  </a:cubicBezTo>
                  <a:cubicBezTo>
                    <a:pt x="7" y="22"/>
                    <a:pt x="2" y="18"/>
                    <a:pt x="1" y="12"/>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06">
              <a:extLst>
                <a:ext uri="{FF2B5EF4-FFF2-40B4-BE49-F238E27FC236}">
                  <a16:creationId xmlns:a16="http://schemas.microsoft.com/office/drawing/2014/main" id="{C5776C79-17FC-4AC1-A75A-1CE4E6B11CB4}"/>
                </a:ext>
              </a:extLst>
            </p:cNvPr>
            <p:cNvSpPr>
              <a:spLocks/>
            </p:cNvSpPr>
            <p:nvPr/>
          </p:nvSpPr>
          <p:spPr bwMode="auto">
            <a:xfrm>
              <a:off x="9769475" y="5491163"/>
              <a:ext cx="66675" cy="66675"/>
            </a:xfrm>
            <a:custGeom>
              <a:avLst/>
              <a:gdLst>
                <a:gd name="T0" fmla="*/ 22 w 22"/>
                <a:gd name="T1" fmla="*/ 10 h 22"/>
                <a:gd name="T2" fmla="*/ 12 w 22"/>
                <a:gd name="T3" fmla="*/ 21 h 22"/>
                <a:gd name="T4" fmla="*/ 1 w 22"/>
                <a:gd name="T5" fmla="*/ 12 h 22"/>
                <a:gd name="T6" fmla="*/ 10 w 22"/>
                <a:gd name="T7" fmla="*/ 1 h 22"/>
                <a:gd name="T8" fmla="*/ 22 w 22"/>
                <a:gd name="T9" fmla="*/ 10 h 22"/>
              </a:gdLst>
              <a:ahLst/>
              <a:cxnLst>
                <a:cxn ang="0">
                  <a:pos x="T0" y="T1"/>
                </a:cxn>
                <a:cxn ang="0">
                  <a:pos x="T2" y="T3"/>
                </a:cxn>
                <a:cxn ang="0">
                  <a:pos x="T4" y="T5"/>
                </a:cxn>
                <a:cxn ang="0">
                  <a:pos x="T6" y="T7"/>
                </a:cxn>
                <a:cxn ang="0">
                  <a:pos x="T8" y="T9"/>
                </a:cxn>
              </a:cxnLst>
              <a:rect l="0" t="0" r="r" b="b"/>
              <a:pathLst>
                <a:path w="22" h="22">
                  <a:moveTo>
                    <a:pt x="22" y="10"/>
                  </a:moveTo>
                  <a:cubicBezTo>
                    <a:pt x="22" y="16"/>
                    <a:pt x="18" y="21"/>
                    <a:pt x="12" y="21"/>
                  </a:cubicBezTo>
                  <a:cubicBezTo>
                    <a:pt x="7" y="22"/>
                    <a:pt x="2" y="18"/>
                    <a:pt x="1" y="12"/>
                  </a:cubicBezTo>
                  <a:cubicBezTo>
                    <a:pt x="0" y="6"/>
                    <a:pt x="4" y="1"/>
                    <a:pt x="10" y="1"/>
                  </a:cubicBezTo>
                  <a:cubicBezTo>
                    <a:pt x="16" y="0"/>
                    <a:pt x="21" y="4"/>
                    <a:pt x="22" y="1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07">
              <a:extLst>
                <a:ext uri="{FF2B5EF4-FFF2-40B4-BE49-F238E27FC236}">
                  <a16:creationId xmlns:a16="http://schemas.microsoft.com/office/drawing/2014/main" id="{2DD3626B-8711-4BB3-9766-C35EF6B09EE0}"/>
                </a:ext>
              </a:extLst>
            </p:cNvPr>
            <p:cNvSpPr>
              <a:spLocks/>
            </p:cNvSpPr>
            <p:nvPr/>
          </p:nvSpPr>
          <p:spPr bwMode="auto">
            <a:xfrm>
              <a:off x="9772650" y="5521326"/>
              <a:ext cx="69850" cy="123825"/>
            </a:xfrm>
            <a:custGeom>
              <a:avLst/>
              <a:gdLst>
                <a:gd name="T0" fmla="*/ 12 w 44"/>
                <a:gd name="T1" fmla="*/ 78 h 78"/>
                <a:gd name="T2" fmla="*/ 44 w 44"/>
                <a:gd name="T3" fmla="*/ 74 h 78"/>
                <a:gd name="T4" fmla="*/ 40 w 44"/>
                <a:gd name="T5" fmla="*/ 0 h 78"/>
                <a:gd name="T6" fmla="*/ 0 w 44"/>
                <a:gd name="T7" fmla="*/ 4 h 78"/>
                <a:gd name="T8" fmla="*/ 12 w 44"/>
                <a:gd name="T9" fmla="*/ 78 h 78"/>
              </a:gdLst>
              <a:ahLst/>
              <a:cxnLst>
                <a:cxn ang="0">
                  <a:pos x="T0" y="T1"/>
                </a:cxn>
                <a:cxn ang="0">
                  <a:pos x="T2" y="T3"/>
                </a:cxn>
                <a:cxn ang="0">
                  <a:pos x="T4" y="T5"/>
                </a:cxn>
                <a:cxn ang="0">
                  <a:pos x="T6" y="T7"/>
                </a:cxn>
                <a:cxn ang="0">
                  <a:pos x="T8" y="T9"/>
                </a:cxn>
              </a:cxnLst>
              <a:rect l="0" t="0" r="r" b="b"/>
              <a:pathLst>
                <a:path w="44" h="78">
                  <a:moveTo>
                    <a:pt x="12" y="78"/>
                  </a:moveTo>
                  <a:lnTo>
                    <a:pt x="44" y="74"/>
                  </a:lnTo>
                  <a:lnTo>
                    <a:pt x="40" y="0"/>
                  </a:lnTo>
                  <a:lnTo>
                    <a:pt x="0" y="4"/>
                  </a:lnTo>
                  <a:lnTo>
                    <a:pt x="12" y="78"/>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308">
              <a:extLst>
                <a:ext uri="{FF2B5EF4-FFF2-40B4-BE49-F238E27FC236}">
                  <a16:creationId xmlns:a16="http://schemas.microsoft.com/office/drawing/2014/main" id="{7231E665-68C8-4797-B38A-48D1EF501CED}"/>
                </a:ext>
              </a:extLst>
            </p:cNvPr>
            <p:cNvSpPr>
              <a:spLocks/>
            </p:cNvSpPr>
            <p:nvPr/>
          </p:nvSpPr>
          <p:spPr bwMode="auto">
            <a:xfrm>
              <a:off x="9879012" y="6029326"/>
              <a:ext cx="49212" cy="50800"/>
            </a:xfrm>
            <a:custGeom>
              <a:avLst/>
              <a:gdLst>
                <a:gd name="T0" fmla="*/ 0 w 31"/>
                <a:gd name="T1" fmla="*/ 32 h 32"/>
                <a:gd name="T2" fmla="*/ 29 w 31"/>
                <a:gd name="T3" fmla="*/ 32 h 32"/>
                <a:gd name="T4" fmla="*/ 31 w 31"/>
                <a:gd name="T5" fmla="*/ 2 h 32"/>
                <a:gd name="T6" fmla="*/ 4 w 31"/>
                <a:gd name="T7" fmla="*/ 0 h 32"/>
                <a:gd name="T8" fmla="*/ 0 w 31"/>
                <a:gd name="T9" fmla="*/ 32 h 32"/>
              </a:gdLst>
              <a:ahLst/>
              <a:cxnLst>
                <a:cxn ang="0">
                  <a:pos x="T0" y="T1"/>
                </a:cxn>
                <a:cxn ang="0">
                  <a:pos x="T2" y="T3"/>
                </a:cxn>
                <a:cxn ang="0">
                  <a:pos x="T4" y="T5"/>
                </a:cxn>
                <a:cxn ang="0">
                  <a:pos x="T6" y="T7"/>
                </a:cxn>
                <a:cxn ang="0">
                  <a:pos x="T8" y="T9"/>
                </a:cxn>
              </a:cxnLst>
              <a:rect l="0" t="0" r="r" b="b"/>
              <a:pathLst>
                <a:path w="31" h="32">
                  <a:moveTo>
                    <a:pt x="0" y="32"/>
                  </a:moveTo>
                  <a:lnTo>
                    <a:pt x="29" y="32"/>
                  </a:lnTo>
                  <a:lnTo>
                    <a:pt x="31" y="2"/>
                  </a:lnTo>
                  <a:lnTo>
                    <a:pt x="4" y="0"/>
                  </a:lnTo>
                  <a:lnTo>
                    <a:pt x="0" y="32"/>
                  </a:lnTo>
                  <a:close/>
                </a:path>
              </a:pathLst>
            </a:custGeom>
            <a:solidFill>
              <a:srgbClr val="8A79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309">
              <a:extLst>
                <a:ext uri="{FF2B5EF4-FFF2-40B4-BE49-F238E27FC236}">
                  <a16:creationId xmlns:a16="http://schemas.microsoft.com/office/drawing/2014/main" id="{6860ABF1-8765-42BA-9CF1-7B04063E4A25}"/>
                </a:ext>
              </a:extLst>
            </p:cNvPr>
            <p:cNvSpPr>
              <a:spLocks/>
            </p:cNvSpPr>
            <p:nvPr/>
          </p:nvSpPr>
          <p:spPr bwMode="auto">
            <a:xfrm>
              <a:off x="9872662" y="6059488"/>
              <a:ext cx="133350" cy="53975"/>
            </a:xfrm>
            <a:custGeom>
              <a:avLst/>
              <a:gdLst>
                <a:gd name="T0" fmla="*/ 1 w 44"/>
                <a:gd name="T1" fmla="*/ 17 h 18"/>
                <a:gd name="T2" fmla="*/ 14 w 44"/>
                <a:gd name="T3" fmla="*/ 17 h 18"/>
                <a:gd name="T4" fmla="*/ 14 w 44"/>
                <a:gd name="T5" fmla="*/ 16 h 18"/>
                <a:gd name="T6" fmla="*/ 32 w 44"/>
                <a:gd name="T7" fmla="*/ 18 h 18"/>
                <a:gd name="T8" fmla="*/ 43 w 44"/>
                <a:gd name="T9" fmla="*/ 17 h 18"/>
                <a:gd name="T10" fmla="*/ 44 w 44"/>
                <a:gd name="T11" fmla="*/ 15 h 18"/>
                <a:gd name="T12" fmla="*/ 18 w 44"/>
                <a:gd name="T13" fmla="*/ 1 h 18"/>
                <a:gd name="T14" fmla="*/ 17 w 44"/>
                <a:gd name="T15" fmla="*/ 1 h 18"/>
                <a:gd name="T16" fmla="*/ 11 w 44"/>
                <a:gd name="T17" fmla="*/ 5 h 18"/>
                <a:gd name="T18" fmla="*/ 3 w 44"/>
                <a:gd name="T19" fmla="*/ 0 h 18"/>
                <a:gd name="T20" fmla="*/ 1 w 44"/>
                <a:gd name="T21"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18">
                  <a:moveTo>
                    <a:pt x="1" y="17"/>
                  </a:moveTo>
                  <a:cubicBezTo>
                    <a:pt x="14" y="17"/>
                    <a:pt x="14" y="17"/>
                    <a:pt x="14" y="17"/>
                  </a:cubicBezTo>
                  <a:cubicBezTo>
                    <a:pt x="14" y="16"/>
                    <a:pt x="14" y="16"/>
                    <a:pt x="14" y="16"/>
                  </a:cubicBezTo>
                  <a:cubicBezTo>
                    <a:pt x="18" y="17"/>
                    <a:pt x="28" y="18"/>
                    <a:pt x="32" y="18"/>
                  </a:cubicBezTo>
                  <a:cubicBezTo>
                    <a:pt x="36" y="18"/>
                    <a:pt x="41" y="18"/>
                    <a:pt x="43" y="17"/>
                  </a:cubicBezTo>
                  <a:cubicBezTo>
                    <a:pt x="44" y="17"/>
                    <a:pt x="44" y="16"/>
                    <a:pt x="44" y="15"/>
                  </a:cubicBezTo>
                  <a:cubicBezTo>
                    <a:pt x="44" y="10"/>
                    <a:pt x="23" y="7"/>
                    <a:pt x="18" y="1"/>
                  </a:cubicBezTo>
                  <a:cubicBezTo>
                    <a:pt x="17" y="1"/>
                    <a:pt x="17" y="1"/>
                    <a:pt x="17" y="1"/>
                  </a:cubicBezTo>
                  <a:cubicBezTo>
                    <a:pt x="16" y="2"/>
                    <a:pt x="14" y="5"/>
                    <a:pt x="11" y="5"/>
                  </a:cubicBezTo>
                  <a:cubicBezTo>
                    <a:pt x="7" y="5"/>
                    <a:pt x="4" y="2"/>
                    <a:pt x="3" y="0"/>
                  </a:cubicBezTo>
                  <a:cubicBezTo>
                    <a:pt x="1" y="2"/>
                    <a:pt x="0" y="17"/>
                    <a:pt x="1" y="17"/>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310">
              <a:extLst>
                <a:ext uri="{FF2B5EF4-FFF2-40B4-BE49-F238E27FC236}">
                  <a16:creationId xmlns:a16="http://schemas.microsoft.com/office/drawing/2014/main" id="{FF7A4904-3834-43A8-910B-A6D58F46CEDD}"/>
                </a:ext>
              </a:extLst>
            </p:cNvPr>
            <p:cNvSpPr>
              <a:spLocks/>
            </p:cNvSpPr>
            <p:nvPr/>
          </p:nvSpPr>
          <p:spPr bwMode="auto">
            <a:xfrm>
              <a:off x="9879012" y="5811838"/>
              <a:ext cx="76200" cy="74613"/>
            </a:xfrm>
            <a:custGeom>
              <a:avLst/>
              <a:gdLst>
                <a:gd name="T0" fmla="*/ 25 w 25"/>
                <a:gd name="T1" fmla="*/ 12 h 25"/>
                <a:gd name="T2" fmla="*/ 13 w 25"/>
                <a:gd name="T3" fmla="*/ 25 h 25"/>
                <a:gd name="T4" fmla="*/ 1 w 25"/>
                <a:gd name="T5" fmla="*/ 14 h 25"/>
                <a:gd name="T6" fmla="*/ 12 w 25"/>
                <a:gd name="T7" fmla="*/ 1 h 25"/>
                <a:gd name="T8" fmla="*/ 25 w 25"/>
                <a:gd name="T9" fmla="*/ 12 h 25"/>
              </a:gdLst>
              <a:ahLst/>
              <a:cxnLst>
                <a:cxn ang="0">
                  <a:pos x="T0" y="T1"/>
                </a:cxn>
                <a:cxn ang="0">
                  <a:pos x="T2" y="T3"/>
                </a:cxn>
                <a:cxn ang="0">
                  <a:pos x="T4" y="T5"/>
                </a:cxn>
                <a:cxn ang="0">
                  <a:pos x="T6" y="T7"/>
                </a:cxn>
                <a:cxn ang="0">
                  <a:pos x="T8" y="T9"/>
                </a:cxn>
              </a:cxnLst>
              <a:rect l="0" t="0" r="r" b="b"/>
              <a:pathLst>
                <a:path w="25" h="25">
                  <a:moveTo>
                    <a:pt x="25" y="12"/>
                  </a:moveTo>
                  <a:cubicBezTo>
                    <a:pt x="25" y="19"/>
                    <a:pt x="20" y="24"/>
                    <a:pt x="13" y="25"/>
                  </a:cubicBezTo>
                  <a:cubicBezTo>
                    <a:pt x="7" y="25"/>
                    <a:pt x="1" y="20"/>
                    <a:pt x="1" y="14"/>
                  </a:cubicBezTo>
                  <a:cubicBezTo>
                    <a:pt x="0" y="7"/>
                    <a:pt x="5" y="1"/>
                    <a:pt x="12" y="1"/>
                  </a:cubicBezTo>
                  <a:cubicBezTo>
                    <a:pt x="18" y="0"/>
                    <a:pt x="24" y="5"/>
                    <a:pt x="25" y="12"/>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11">
              <a:extLst>
                <a:ext uri="{FF2B5EF4-FFF2-40B4-BE49-F238E27FC236}">
                  <a16:creationId xmlns:a16="http://schemas.microsoft.com/office/drawing/2014/main" id="{151329A7-1F88-4526-AECB-0AEE334D9037}"/>
                </a:ext>
              </a:extLst>
            </p:cNvPr>
            <p:cNvSpPr>
              <a:spLocks/>
            </p:cNvSpPr>
            <p:nvPr/>
          </p:nvSpPr>
          <p:spPr bwMode="auto">
            <a:xfrm>
              <a:off x="9861550" y="5618163"/>
              <a:ext cx="90487" cy="90488"/>
            </a:xfrm>
            <a:custGeom>
              <a:avLst/>
              <a:gdLst>
                <a:gd name="T0" fmla="*/ 29 w 30"/>
                <a:gd name="T1" fmla="*/ 14 h 30"/>
                <a:gd name="T2" fmla="*/ 16 w 30"/>
                <a:gd name="T3" fmla="*/ 30 h 30"/>
                <a:gd name="T4" fmla="*/ 0 w 30"/>
                <a:gd name="T5" fmla="*/ 16 h 30"/>
                <a:gd name="T6" fmla="*/ 14 w 30"/>
                <a:gd name="T7" fmla="*/ 1 h 30"/>
                <a:gd name="T8" fmla="*/ 29 w 30"/>
                <a:gd name="T9" fmla="*/ 14 h 30"/>
              </a:gdLst>
              <a:ahLst/>
              <a:cxnLst>
                <a:cxn ang="0">
                  <a:pos x="T0" y="T1"/>
                </a:cxn>
                <a:cxn ang="0">
                  <a:pos x="T2" y="T3"/>
                </a:cxn>
                <a:cxn ang="0">
                  <a:pos x="T4" y="T5"/>
                </a:cxn>
                <a:cxn ang="0">
                  <a:pos x="T6" y="T7"/>
                </a:cxn>
                <a:cxn ang="0">
                  <a:pos x="T8" y="T9"/>
                </a:cxn>
              </a:cxnLst>
              <a:rect l="0" t="0" r="r" b="b"/>
              <a:pathLst>
                <a:path w="30" h="30">
                  <a:moveTo>
                    <a:pt x="29" y="14"/>
                  </a:moveTo>
                  <a:cubicBezTo>
                    <a:pt x="30" y="22"/>
                    <a:pt x="24" y="29"/>
                    <a:pt x="16" y="30"/>
                  </a:cubicBezTo>
                  <a:cubicBezTo>
                    <a:pt x="8" y="30"/>
                    <a:pt x="1" y="24"/>
                    <a:pt x="0" y="16"/>
                  </a:cubicBezTo>
                  <a:cubicBezTo>
                    <a:pt x="0" y="8"/>
                    <a:pt x="6" y="1"/>
                    <a:pt x="14" y="1"/>
                  </a:cubicBezTo>
                  <a:cubicBezTo>
                    <a:pt x="22" y="0"/>
                    <a:pt x="29" y="6"/>
                    <a:pt x="29" y="14"/>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12">
              <a:extLst>
                <a:ext uri="{FF2B5EF4-FFF2-40B4-BE49-F238E27FC236}">
                  <a16:creationId xmlns:a16="http://schemas.microsoft.com/office/drawing/2014/main" id="{10A58373-DDF6-4A94-BAE9-034D62115367}"/>
                </a:ext>
              </a:extLst>
            </p:cNvPr>
            <p:cNvSpPr>
              <a:spLocks/>
            </p:cNvSpPr>
            <p:nvPr/>
          </p:nvSpPr>
          <p:spPr bwMode="auto">
            <a:xfrm>
              <a:off x="9861550" y="5661026"/>
              <a:ext cx="93662" cy="192088"/>
            </a:xfrm>
            <a:custGeom>
              <a:avLst/>
              <a:gdLst>
                <a:gd name="T0" fmla="*/ 59 w 59"/>
                <a:gd name="T1" fmla="*/ 118 h 121"/>
                <a:gd name="T2" fmla="*/ 13 w 59"/>
                <a:gd name="T3" fmla="*/ 121 h 121"/>
                <a:gd name="T4" fmla="*/ 0 w 59"/>
                <a:gd name="T5" fmla="*/ 3 h 121"/>
                <a:gd name="T6" fmla="*/ 55 w 59"/>
                <a:gd name="T7" fmla="*/ 0 h 121"/>
                <a:gd name="T8" fmla="*/ 59 w 59"/>
                <a:gd name="T9" fmla="*/ 118 h 121"/>
              </a:gdLst>
              <a:ahLst/>
              <a:cxnLst>
                <a:cxn ang="0">
                  <a:pos x="T0" y="T1"/>
                </a:cxn>
                <a:cxn ang="0">
                  <a:pos x="T2" y="T3"/>
                </a:cxn>
                <a:cxn ang="0">
                  <a:pos x="T4" y="T5"/>
                </a:cxn>
                <a:cxn ang="0">
                  <a:pos x="T6" y="T7"/>
                </a:cxn>
                <a:cxn ang="0">
                  <a:pos x="T8" y="T9"/>
                </a:cxn>
              </a:cxnLst>
              <a:rect l="0" t="0" r="r" b="b"/>
              <a:pathLst>
                <a:path w="59" h="121">
                  <a:moveTo>
                    <a:pt x="59" y="118"/>
                  </a:moveTo>
                  <a:lnTo>
                    <a:pt x="13" y="121"/>
                  </a:lnTo>
                  <a:lnTo>
                    <a:pt x="0" y="3"/>
                  </a:lnTo>
                  <a:lnTo>
                    <a:pt x="55" y="0"/>
                  </a:lnTo>
                  <a:lnTo>
                    <a:pt x="59" y="118"/>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13">
              <a:extLst>
                <a:ext uri="{FF2B5EF4-FFF2-40B4-BE49-F238E27FC236}">
                  <a16:creationId xmlns:a16="http://schemas.microsoft.com/office/drawing/2014/main" id="{53CD40AB-4BB1-497F-9B1A-DE3D99EDB47F}"/>
                </a:ext>
              </a:extLst>
            </p:cNvPr>
            <p:cNvSpPr>
              <a:spLocks/>
            </p:cNvSpPr>
            <p:nvPr/>
          </p:nvSpPr>
          <p:spPr bwMode="auto">
            <a:xfrm>
              <a:off x="9879012" y="5811838"/>
              <a:ext cx="76200" cy="74613"/>
            </a:xfrm>
            <a:custGeom>
              <a:avLst/>
              <a:gdLst>
                <a:gd name="T0" fmla="*/ 1 w 25"/>
                <a:gd name="T1" fmla="*/ 14 h 25"/>
                <a:gd name="T2" fmla="*/ 12 w 25"/>
                <a:gd name="T3" fmla="*/ 1 h 25"/>
                <a:gd name="T4" fmla="*/ 25 w 25"/>
                <a:gd name="T5" fmla="*/ 12 h 25"/>
                <a:gd name="T6" fmla="*/ 13 w 25"/>
                <a:gd name="T7" fmla="*/ 25 h 25"/>
                <a:gd name="T8" fmla="*/ 1 w 25"/>
                <a:gd name="T9" fmla="*/ 14 h 25"/>
              </a:gdLst>
              <a:ahLst/>
              <a:cxnLst>
                <a:cxn ang="0">
                  <a:pos x="T0" y="T1"/>
                </a:cxn>
                <a:cxn ang="0">
                  <a:pos x="T2" y="T3"/>
                </a:cxn>
                <a:cxn ang="0">
                  <a:pos x="T4" y="T5"/>
                </a:cxn>
                <a:cxn ang="0">
                  <a:pos x="T6" y="T7"/>
                </a:cxn>
                <a:cxn ang="0">
                  <a:pos x="T8" y="T9"/>
                </a:cxn>
              </a:cxnLst>
              <a:rect l="0" t="0" r="r" b="b"/>
              <a:pathLst>
                <a:path w="25" h="25">
                  <a:moveTo>
                    <a:pt x="1" y="14"/>
                  </a:moveTo>
                  <a:cubicBezTo>
                    <a:pt x="0" y="7"/>
                    <a:pt x="5" y="1"/>
                    <a:pt x="12" y="1"/>
                  </a:cubicBezTo>
                  <a:cubicBezTo>
                    <a:pt x="18" y="0"/>
                    <a:pt x="24" y="5"/>
                    <a:pt x="25" y="12"/>
                  </a:cubicBezTo>
                  <a:cubicBezTo>
                    <a:pt x="25" y="19"/>
                    <a:pt x="20" y="24"/>
                    <a:pt x="13" y="25"/>
                  </a:cubicBezTo>
                  <a:cubicBezTo>
                    <a:pt x="7" y="25"/>
                    <a:pt x="1" y="20"/>
                    <a:pt x="1" y="14"/>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14">
              <a:extLst>
                <a:ext uri="{FF2B5EF4-FFF2-40B4-BE49-F238E27FC236}">
                  <a16:creationId xmlns:a16="http://schemas.microsoft.com/office/drawing/2014/main" id="{D42F7CE7-1E04-4994-A799-E3E2FEE3D281}"/>
                </a:ext>
              </a:extLst>
            </p:cNvPr>
            <p:cNvSpPr>
              <a:spLocks/>
            </p:cNvSpPr>
            <p:nvPr/>
          </p:nvSpPr>
          <p:spPr bwMode="auto">
            <a:xfrm>
              <a:off x="9879012" y="5815013"/>
              <a:ext cx="76200" cy="71438"/>
            </a:xfrm>
            <a:custGeom>
              <a:avLst/>
              <a:gdLst>
                <a:gd name="T0" fmla="*/ 0 w 25"/>
                <a:gd name="T1" fmla="*/ 12 h 24"/>
                <a:gd name="T2" fmla="*/ 13 w 25"/>
                <a:gd name="T3" fmla="*/ 0 h 24"/>
                <a:gd name="T4" fmla="*/ 25 w 25"/>
                <a:gd name="T5" fmla="*/ 12 h 24"/>
                <a:gd name="T6" fmla="*/ 12 w 25"/>
                <a:gd name="T7" fmla="*/ 24 h 24"/>
                <a:gd name="T8" fmla="*/ 0 w 25"/>
                <a:gd name="T9" fmla="*/ 12 h 24"/>
              </a:gdLst>
              <a:ahLst/>
              <a:cxnLst>
                <a:cxn ang="0">
                  <a:pos x="T0" y="T1"/>
                </a:cxn>
                <a:cxn ang="0">
                  <a:pos x="T2" y="T3"/>
                </a:cxn>
                <a:cxn ang="0">
                  <a:pos x="T4" y="T5"/>
                </a:cxn>
                <a:cxn ang="0">
                  <a:pos x="T6" y="T7"/>
                </a:cxn>
                <a:cxn ang="0">
                  <a:pos x="T8" y="T9"/>
                </a:cxn>
              </a:cxnLst>
              <a:rect l="0" t="0" r="r" b="b"/>
              <a:pathLst>
                <a:path w="25" h="24">
                  <a:moveTo>
                    <a:pt x="0" y="12"/>
                  </a:moveTo>
                  <a:cubicBezTo>
                    <a:pt x="1" y="5"/>
                    <a:pt x="6" y="0"/>
                    <a:pt x="13" y="0"/>
                  </a:cubicBezTo>
                  <a:cubicBezTo>
                    <a:pt x="20" y="0"/>
                    <a:pt x="25" y="6"/>
                    <a:pt x="25" y="12"/>
                  </a:cubicBezTo>
                  <a:cubicBezTo>
                    <a:pt x="24" y="19"/>
                    <a:pt x="19" y="24"/>
                    <a:pt x="12" y="24"/>
                  </a:cubicBezTo>
                  <a:cubicBezTo>
                    <a:pt x="5" y="24"/>
                    <a:pt x="0" y="18"/>
                    <a:pt x="0" y="12"/>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5">
              <a:extLst>
                <a:ext uri="{FF2B5EF4-FFF2-40B4-BE49-F238E27FC236}">
                  <a16:creationId xmlns:a16="http://schemas.microsoft.com/office/drawing/2014/main" id="{8078F8E7-E0A0-4923-A6C0-88B282EF55FC}"/>
                </a:ext>
              </a:extLst>
            </p:cNvPr>
            <p:cNvSpPr>
              <a:spLocks/>
            </p:cNvSpPr>
            <p:nvPr/>
          </p:nvSpPr>
          <p:spPr bwMode="auto">
            <a:xfrm>
              <a:off x="9879012" y="5851526"/>
              <a:ext cx="76200" cy="215900"/>
            </a:xfrm>
            <a:custGeom>
              <a:avLst/>
              <a:gdLst>
                <a:gd name="T0" fmla="*/ 0 w 48"/>
                <a:gd name="T1" fmla="*/ 0 h 136"/>
                <a:gd name="T2" fmla="*/ 48 w 48"/>
                <a:gd name="T3" fmla="*/ 0 h 136"/>
                <a:gd name="T4" fmla="*/ 40 w 48"/>
                <a:gd name="T5" fmla="*/ 135 h 136"/>
                <a:gd name="T6" fmla="*/ 0 w 48"/>
                <a:gd name="T7" fmla="*/ 136 h 136"/>
                <a:gd name="T8" fmla="*/ 0 w 48"/>
                <a:gd name="T9" fmla="*/ 0 h 136"/>
              </a:gdLst>
              <a:ahLst/>
              <a:cxnLst>
                <a:cxn ang="0">
                  <a:pos x="T0" y="T1"/>
                </a:cxn>
                <a:cxn ang="0">
                  <a:pos x="T2" y="T3"/>
                </a:cxn>
                <a:cxn ang="0">
                  <a:pos x="T4" y="T5"/>
                </a:cxn>
                <a:cxn ang="0">
                  <a:pos x="T6" y="T7"/>
                </a:cxn>
                <a:cxn ang="0">
                  <a:pos x="T8" y="T9"/>
                </a:cxn>
              </a:cxnLst>
              <a:rect l="0" t="0" r="r" b="b"/>
              <a:pathLst>
                <a:path w="48" h="136">
                  <a:moveTo>
                    <a:pt x="0" y="0"/>
                  </a:moveTo>
                  <a:lnTo>
                    <a:pt x="48" y="0"/>
                  </a:lnTo>
                  <a:lnTo>
                    <a:pt x="40" y="135"/>
                  </a:lnTo>
                  <a:lnTo>
                    <a:pt x="0" y="136"/>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6">
              <a:extLst>
                <a:ext uri="{FF2B5EF4-FFF2-40B4-BE49-F238E27FC236}">
                  <a16:creationId xmlns:a16="http://schemas.microsoft.com/office/drawing/2014/main" id="{347ABAFF-BCEE-4572-9B69-74C294E299E9}"/>
                </a:ext>
              </a:extLst>
            </p:cNvPr>
            <p:cNvSpPr>
              <a:spLocks/>
            </p:cNvSpPr>
            <p:nvPr/>
          </p:nvSpPr>
          <p:spPr bwMode="auto">
            <a:xfrm>
              <a:off x="10082212" y="5908676"/>
              <a:ext cx="46037" cy="50800"/>
            </a:xfrm>
            <a:custGeom>
              <a:avLst/>
              <a:gdLst>
                <a:gd name="T0" fmla="*/ 0 w 29"/>
                <a:gd name="T1" fmla="*/ 32 h 32"/>
                <a:gd name="T2" fmla="*/ 29 w 29"/>
                <a:gd name="T3" fmla="*/ 32 h 32"/>
                <a:gd name="T4" fmla="*/ 29 w 29"/>
                <a:gd name="T5" fmla="*/ 0 h 32"/>
                <a:gd name="T6" fmla="*/ 2 w 29"/>
                <a:gd name="T7" fmla="*/ 0 h 32"/>
                <a:gd name="T8" fmla="*/ 0 w 29"/>
                <a:gd name="T9" fmla="*/ 32 h 32"/>
              </a:gdLst>
              <a:ahLst/>
              <a:cxnLst>
                <a:cxn ang="0">
                  <a:pos x="T0" y="T1"/>
                </a:cxn>
                <a:cxn ang="0">
                  <a:pos x="T2" y="T3"/>
                </a:cxn>
                <a:cxn ang="0">
                  <a:pos x="T4" y="T5"/>
                </a:cxn>
                <a:cxn ang="0">
                  <a:pos x="T6" y="T7"/>
                </a:cxn>
                <a:cxn ang="0">
                  <a:pos x="T8" y="T9"/>
                </a:cxn>
              </a:cxnLst>
              <a:rect l="0" t="0" r="r" b="b"/>
              <a:pathLst>
                <a:path w="29" h="32">
                  <a:moveTo>
                    <a:pt x="0" y="32"/>
                  </a:moveTo>
                  <a:lnTo>
                    <a:pt x="29" y="32"/>
                  </a:lnTo>
                  <a:lnTo>
                    <a:pt x="29" y="0"/>
                  </a:lnTo>
                  <a:lnTo>
                    <a:pt x="2" y="0"/>
                  </a:lnTo>
                  <a:lnTo>
                    <a:pt x="0" y="32"/>
                  </a:lnTo>
                  <a:close/>
                </a:path>
              </a:pathLst>
            </a:custGeom>
            <a:solidFill>
              <a:srgbClr val="8A79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7">
              <a:extLst>
                <a:ext uri="{FF2B5EF4-FFF2-40B4-BE49-F238E27FC236}">
                  <a16:creationId xmlns:a16="http://schemas.microsoft.com/office/drawing/2014/main" id="{7018FE2A-7468-46A2-BD69-5AD0B1C2C8B8}"/>
                </a:ext>
              </a:extLst>
            </p:cNvPr>
            <p:cNvSpPr>
              <a:spLocks/>
            </p:cNvSpPr>
            <p:nvPr/>
          </p:nvSpPr>
          <p:spPr bwMode="auto">
            <a:xfrm>
              <a:off x="10075862" y="5942013"/>
              <a:ext cx="136525" cy="50800"/>
            </a:xfrm>
            <a:custGeom>
              <a:avLst/>
              <a:gdLst>
                <a:gd name="T0" fmla="*/ 1 w 45"/>
                <a:gd name="T1" fmla="*/ 16 h 17"/>
                <a:gd name="T2" fmla="*/ 14 w 45"/>
                <a:gd name="T3" fmla="*/ 16 h 17"/>
                <a:gd name="T4" fmla="*/ 14 w 45"/>
                <a:gd name="T5" fmla="*/ 15 h 17"/>
                <a:gd name="T6" fmla="*/ 32 w 45"/>
                <a:gd name="T7" fmla="*/ 17 h 17"/>
                <a:gd name="T8" fmla="*/ 43 w 45"/>
                <a:gd name="T9" fmla="*/ 15 h 17"/>
                <a:gd name="T10" fmla="*/ 44 w 45"/>
                <a:gd name="T11" fmla="*/ 13 h 17"/>
                <a:gd name="T12" fmla="*/ 17 w 45"/>
                <a:gd name="T13" fmla="*/ 0 h 17"/>
                <a:gd name="T14" fmla="*/ 17 w 45"/>
                <a:gd name="T15" fmla="*/ 0 h 17"/>
                <a:gd name="T16" fmla="*/ 10 w 45"/>
                <a:gd name="T17" fmla="*/ 4 h 17"/>
                <a:gd name="T18" fmla="*/ 2 w 45"/>
                <a:gd name="T19" fmla="*/ 0 h 17"/>
                <a:gd name="T20" fmla="*/ 1 w 45"/>
                <a:gd name="T2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7">
                  <a:moveTo>
                    <a:pt x="1" y="16"/>
                  </a:moveTo>
                  <a:cubicBezTo>
                    <a:pt x="14" y="16"/>
                    <a:pt x="14" y="16"/>
                    <a:pt x="14" y="16"/>
                  </a:cubicBezTo>
                  <a:cubicBezTo>
                    <a:pt x="14" y="15"/>
                    <a:pt x="14" y="15"/>
                    <a:pt x="14" y="15"/>
                  </a:cubicBezTo>
                  <a:cubicBezTo>
                    <a:pt x="18" y="15"/>
                    <a:pt x="28" y="16"/>
                    <a:pt x="32" y="17"/>
                  </a:cubicBezTo>
                  <a:cubicBezTo>
                    <a:pt x="36" y="17"/>
                    <a:pt x="41" y="16"/>
                    <a:pt x="43" y="15"/>
                  </a:cubicBezTo>
                  <a:cubicBezTo>
                    <a:pt x="44" y="15"/>
                    <a:pt x="45" y="14"/>
                    <a:pt x="44" y="13"/>
                  </a:cubicBezTo>
                  <a:cubicBezTo>
                    <a:pt x="44" y="8"/>
                    <a:pt x="23" y="6"/>
                    <a:pt x="17" y="0"/>
                  </a:cubicBezTo>
                  <a:cubicBezTo>
                    <a:pt x="17" y="0"/>
                    <a:pt x="17" y="0"/>
                    <a:pt x="17" y="0"/>
                  </a:cubicBezTo>
                  <a:cubicBezTo>
                    <a:pt x="15" y="1"/>
                    <a:pt x="14" y="4"/>
                    <a:pt x="10" y="4"/>
                  </a:cubicBezTo>
                  <a:cubicBezTo>
                    <a:pt x="7" y="4"/>
                    <a:pt x="4" y="1"/>
                    <a:pt x="2" y="0"/>
                  </a:cubicBezTo>
                  <a:cubicBezTo>
                    <a:pt x="1" y="1"/>
                    <a:pt x="0" y="16"/>
                    <a:pt x="1" y="16"/>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18">
              <a:extLst>
                <a:ext uri="{FF2B5EF4-FFF2-40B4-BE49-F238E27FC236}">
                  <a16:creationId xmlns:a16="http://schemas.microsoft.com/office/drawing/2014/main" id="{81DF7A56-3A64-47DE-BF82-BBE90F604473}"/>
                </a:ext>
              </a:extLst>
            </p:cNvPr>
            <p:cNvSpPr>
              <a:spLocks/>
            </p:cNvSpPr>
            <p:nvPr/>
          </p:nvSpPr>
          <p:spPr bwMode="auto">
            <a:xfrm>
              <a:off x="10071100" y="5735638"/>
              <a:ext cx="84137" cy="82550"/>
            </a:xfrm>
            <a:custGeom>
              <a:avLst/>
              <a:gdLst>
                <a:gd name="T0" fmla="*/ 21 w 28"/>
                <a:gd name="T1" fmla="*/ 4 h 27"/>
                <a:gd name="T2" fmla="*/ 24 w 28"/>
                <a:gd name="T3" fmla="*/ 21 h 27"/>
                <a:gd name="T4" fmla="*/ 7 w 28"/>
                <a:gd name="T5" fmla="*/ 23 h 27"/>
                <a:gd name="T6" fmla="*/ 4 w 28"/>
                <a:gd name="T7" fmla="*/ 6 h 27"/>
                <a:gd name="T8" fmla="*/ 21 w 28"/>
                <a:gd name="T9" fmla="*/ 4 h 27"/>
              </a:gdLst>
              <a:ahLst/>
              <a:cxnLst>
                <a:cxn ang="0">
                  <a:pos x="T0" y="T1"/>
                </a:cxn>
                <a:cxn ang="0">
                  <a:pos x="T2" y="T3"/>
                </a:cxn>
                <a:cxn ang="0">
                  <a:pos x="T4" y="T5"/>
                </a:cxn>
                <a:cxn ang="0">
                  <a:pos x="T6" y="T7"/>
                </a:cxn>
                <a:cxn ang="0">
                  <a:pos x="T8" y="T9"/>
                </a:cxn>
              </a:cxnLst>
              <a:rect l="0" t="0" r="r" b="b"/>
              <a:pathLst>
                <a:path w="28" h="27">
                  <a:moveTo>
                    <a:pt x="21" y="4"/>
                  </a:moveTo>
                  <a:cubicBezTo>
                    <a:pt x="26" y="8"/>
                    <a:pt x="28" y="15"/>
                    <a:pt x="24" y="21"/>
                  </a:cubicBezTo>
                  <a:cubicBezTo>
                    <a:pt x="20" y="26"/>
                    <a:pt x="12" y="27"/>
                    <a:pt x="7" y="23"/>
                  </a:cubicBezTo>
                  <a:cubicBezTo>
                    <a:pt x="1" y="19"/>
                    <a:pt x="0" y="11"/>
                    <a:pt x="4" y="6"/>
                  </a:cubicBezTo>
                  <a:cubicBezTo>
                    <a:pt x="8" y="1"/>
                    <a:pt x="16" y="0"/>
                    <a:pt x="21" y="4"/>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19">
              <a:extLst>
                <a:ext uri="{FF2B5EF4-FFF2-40B4-BE49-F238E27FC236}">
                  <a16:creationId xmlns:a16="http://schemas.microsoft.com/office/drawing/2014/main" id="{89EC0622-C161-494A-BC7C-B8EF3374F4A4}"/>
                </a:ext>
              </a:extLst>
            </p:cNvPr>
            <p:cNvSpPr>
              <a:spLocks/>
            </p:cNvSpPr>
            <p:nvPr/>
          </p:nvSpPr>
          <p:spPr bwMode="auto">
            <a:xfrm>
              <a:off x="9912350" y="5614988"/>
              <a:ext cx="100012" cy="96838"/>
            </a:xfrm>
            <a:custGeom>
              <a:avLst/>
              <a:gdLst>
                <a:gd name="T0" fmla="*/ 25 w 33"/>
                <a:gd name="T1" fmla="*/ 5 h 32"/>
                <a:gd name="T2" fmla="*/ 28 w 33"/>
                <a:gd name="T3" fmla="*/ 25 h 32"/>
                <a:gd name="T4" fmla="*/ 8 w 33"/>
                <a:gd name="T5" fmla="*/ 28 h 32"/>
                <a:gd name="T6" fmla="*/ 5 w 33"/>
                <a:gd name="T7" fmla="*/ 7 h 32"/>
                <a:gd name="T8" fmla="*/ 25 w 33"/>
                <a:gd name="T9" fmla="*/ 5 h 32"/>
              </a:gdLst>
              <a:ahLst/>
              <a:cxnLst>
                <a:cxn ang="0">
                  <a:pos x="T0" y="T1"/>
                </a:cxn>
                <a:cxn ang="0">
                  <a:pos x="T2" y="T3"/>
                </a:cxn>
                <a:cxn ang="0">
                  <a:pos x="T4" y="T5"/>
                </a:cxn>
                <a:cxn ang="0">
                  <a:pos x="T6" y="T7"/>
                </a:cxn>
                <a:cxn ang="0">
                  <a:pos x="T8" y="T9"/>
                </a:cxn>
              </a:cxnLst>
              <a:rect l="0" t="0" r="r" b="b"/>
              <a:pathLst>
                <a:path w="33" h="32">
                  <a:moveTo>
                    <a:pt x="25" y="5"/>
                  </a:moveTo>
                  <a:cubicBezTo>
                    <a:pt x="32" y="9"/>
                    <a:pt x="33" y="18"/>
                    <a:pt x="28" y="25"/>
                  </a:cubicBezTo>
                  <a:cubicBezTo>
                    <a:pt x="23" y="31"/>
                    <a:pt x="14" y="32"/>
                    <a:pt x="8" y="28"/>
                  </a:cubicBezTo>
                  <a:cubicBezTo>
                    <a:pt x="2" y="23"/>
                    <a:pt x="0" y="14"/>
                    <a:pt x="5" y="7"/>
                  </a:cubicBezTo>
                  <a:cubicBezTo>
                    <a:pt x="10" y="1"/>
                    <a:pt x="19" y="0"/>
                    <a:pt x="25" y="5"/>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20">
              <a:extLst>
                <a:ext uri="{FF2B5EF4-FFF2-40B4-BE49-F238E27FC236}">
                  <a16:creationId xmlns:a16="http://schemas.microsoft.com/office/drawing/2014/main" id="{1FCC0E4C-84FA-4632-8B9E-BBEDF3338D66}"/>
                </a:ext>
              </a:extLst>
            </p:cNvPr>
            <p:cNvSpPr>
              <a:spLocks/>
            </p:cNvSpPr>
            <p:nvPr/>
          </p:nvSpPr>
          <p:spPr bwMode="auto">
            <a:xfrm>
              <a:off x="9937750" y="5630863"/>
              <a:ext cx="196850" cy="174625"/>
            </a:xfrm>
            <a:custGeom>
              <a:avLst/>
              <a:gdLst>
                <a:gd name="T0" fmla="*/ 124 w 124"/>
                <a:gd name="T1" fmla="*/ 74 h 110"/>
                <a:gd name="T2" fmla="*/ 97 w 124"/>
                <a:gd name="T3" fmla="*/ 110 h 110"/>
                <a:gd name="T4" fmla="*/ 0 w 124"/>
                <a:gd name="T5" fmla="*/ 43 h 110"/>
                <a:gd name="T6" fmla="*/ 32 w 124"/>
                <a:gd name="T7" fmla="*/ 0 h 110"/>
                <a:gd name="T8" fmla="*/ 124 w 124"/>
                <a:gd name="T9" fmla="*/ 74 h 110"/>
              </a:gdLst>
              <a:ahLst/>
              <a:cxnLst>
                <a:cxn ang="0">
                  <a:pos x="T0" y="T1"/>
                </a:cxn>
                <a:cxn ang="0">
                  <a:pos x="T2" y="T3"/>
                </a:cxn>
                <a:cxn ang="0">
                  <a:pos x="T4" y="T5"/>
                </a:cxn>
                <a:cxn ang="0">
                  <a:pos x="T6" y="T7"/>
                </a:cxn>
                <a:cxn ang="0">
                  <a:pos x="T8" y="T9"/>
                </a:cxn>
              </a:cxnLst>
              <a:rect l="0" t="0" r="r" b="b"/>
              <a:pathLst>
                <a:path w="124" h="110">
                  <a:moveTo>
                    <a:pt x="124" y="74"/>
                  </a:moveTo>
                  <a:lnTo>
                    <a:pt x="97" y="110"/>
                  </a:lnTo>
                  <a:lnTo>
                    <a:pt x="0" y="43"/>
                  </a:lnTo>
                  <a:lnTo>
                    <a:pt x="32" y="0"/>
                  </a:lnTo>
                  <a:lnTo>
                    <a:pt x="124" y="74"/>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21">
              <a:extLst>
                <a:ext uri="{FF2B5EF4-FFF2-40B4-BE49-F238E27FC236}">
                  <a16:creationId xmlns:a16="http://schemas.microsoft.com/office/drawing/2014/main" id="{3C7EE324-2FD3-45DC-9211-F6FC8DD105A2}"/>
                </a:ext>
              </a:extLst>
            </p:cNvPr>
            <p:cNvSpPr>
              <a:spLocks/>
            </p:cNvSpPr>
            <p:nvPr/>
          </p:nvSpPr>
          <p:spPr bwMode="auto">
            <a:xfrm>
              <a:off x="10071100" y="5735638"/>
              <a:ext cx="84137" cy="82550"/>
            </a:xfrm>
            <a:custGeom>
              <a:avLst/>
              <a:gdLst>
                <a:gd name="T0" fmla="*/ 7 w 28"/>
                <a:gd name="T1" fmla="*/ 23 h 27"/>
                <a:gd name="T2" fmla="*/ 4 w 28"/>
                <a:gd name="T3" fmla="*/ 6 h 27"/>
                <a:gd name="T4" fmla="*/ 21 w 28"/>
                <a:gd name="T5" fmla="*/ 4 h 27"/>
                <a:gd name="T6" fmla="*/ 24 w 28"/>
                <a:gd name="T7" fmla="*/ 21 h 27"/>
                <a:gd name="T8" fmla="*/ 7 w 28"/>
                <a:gd name="T9" fmla="*/ 23 h 27"/>
              </a:gdLst>
              <a:ahLst/>
              <a:cxnLst>
                <a:cxn ang="0">
                  <a:pos x="T0" y="T1"/>
                </a:cxn>
                <a:cxn ang="0">
                  <a:pos x="T2" y="T3"/>
                </a:cxn>
                <a:cxn ang="0">
                  <a:pos x="T4" y="T5"/>
                </a:cxn>
                <a:cxn ang="0">
                  <a:pos x="T6" y="T7"/>
                </a:cxn>
                <a:cxn ang="0">
                  <a:pos x="T8" y="T9"/>
                </a:cxn>
              </a:cxnLst>
              <a:rect l="0" t="0" r="r" b="b"/>
              <a:pathLst>
                <a:path w="28" h="27">
                  <a:moveTo>
                    <a:pt x="7" y="23"/>
                  </a:moveTo>
                  <a:cubicBezTo>
                    <a:pt x="1" y="19"/>
                    <a:pt x="0" y="11"/>
                    <a:pt x="4" y="6"/>
                  </a:cubicBezTo>
                  <a:cubicBezTo>
                    <a:pt x="8" y="1"/>
                    <a:pt x="16" y="0"/>
                    <a:pt x="21" y="4"/>
                  </a:cubicBezTo>
                  <a:cubicBezTo>
                    <a:pt x="26" y="8"/>
                    <a:pt x="28" y="15"/>
                    <a:pt x="24" y="21"/>
                  </a:cubicBezTo>
                  <a:cubicBezTo>
                    <a:pt x="20" y="26"/>
                    <a:pt x="12" y="27"/>
                    <a:pt x="7" y="23"/>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22">
              <a:extLst>
                <a:ext uri="{FF2B5EF4-FFF2-40B4-BE49-F238E27FC236}">
                  <a16:creationId xmlns:a16="http://schemas.microsoft.com/office/drawing/2014/main" id="{0FBAEEA5-6E38-428C-B03B-A9D8810E165A}"/>
                </a:ext>
              </a:extLst>
            </p:cNvPr>
            <p:cNvSpPr>
              <a:spLocks/>
            </p:cNvSpPr>
            <p:nvPr/>
          </p:nvSpPr>
          <p:spPr bwMode="auto">
            <a:xfrm>
              <a:off x="10075862" y="5741988"/>
              <a:ext cx="73025" cy="73025"/>
            </a:xfrm>
            <a:custGeom>
              <a:avLst/>
              <a:gdLst>
                <a:gd name="T0" fmla="*/ 0 w 24"/>
                <a:gd name="T1" fmla="*/ 12 h 24"/>
                <a:gd name="T2" fmla="*/ 12 w 24"/>
                <a:gd name="T3" fmla="*/ 0 h 24"/>
                <a:gd name="T4" fmla="*/ 24 w 24"/>
                <a:gd name="T5" fmla="*/ 12 h 24"/>
                <a:gd name="T6" fmla="*/ 12 w 24"/>
                <a:gd name="T7" fmla="*/ 24 h 24"/>
                <a:gd name="T8" fmla="*/ 0 w 24"/>
                <a:gd name="T9" fmla="*/ 12 h 24"/>
              </a:gdLst>
              <a:ahLst/>
              <a:cxnLst>
                <a:cxn ang="0">
                  <a:pos x="T0" y="T1"/>
                </a:cxn>
                <a:cxn ang="0">
                  <a:pos x="T2" y="T3"/>
                </a:cxn>
                <a:cxn ang="0">
                  <a:pos x="T4" y="T5"/>
                </a:cxn>
                <a:cxn ang="0">
                  <a:pos x="T6" y="T7"/>
                </a:cxn>
                <a:cxn ang="0">
                  <a:pos x="T8" y="T9"/>
                </a:cxn>
              </a:cxnLst>
              <a:rect l="0" t="0" r="r" b="b"/>
              <a:pathLst>
                <a:path w="24" h="24">
                  <a:moveTo>
                    <a:pt x="0" y="12"/>
                  </a:moveTo>
                  <a:cubicBezTo>
                    <a:pt x="0" y="5"/>
                    <a:pt x="5" y="0"/>
                    <a:pt x="12" y="0"/>
                  </a:cubicBezTo>
                  <a:cubicBezTo>
                    <a:pt x="19" y="0"/>
                    <a:pt x="24" y="5"/>
                    <a:pt x="24" y="12"/>
                  </a:cubicBezTo>
                  <a:cubicBezTo>
                    <a:pt x="24" y="18"/>
                    <a:pt x="18" y="24"/>
                    <a:pt x="12" y="24"/>
                  </a:cubicBezTo>
                  <a:cubicBezTo>
                    <a:pt x="5" y="24"/>
                    <a:pt x="0" y="18"/>
                    <a:pt x="0" y="12"/>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23">
              <a:extLst>
                <a:ext uri="{FF2B5EF4-FFF2-40B4-BE49-F238E27FC236}">
                  <a16:creationId xmlns:a16="http://schemas.microsoft.com/office/drawing/2014/main" id="{672FCD9D-C90B-4EC0-9593-090F702987AC}"/>
                </a:ext>
              </a:extLst>
            </p:cNvPr>
            <p:cNvSpPr>
              <a:spLocks/>
            </p:cNvSpPr>
            <p:nvPr/>
          </p:nvSpPr>
          <p:spPr bwMode="auto">
            <a:xfrm>
              <a:off x="10075862" y="5778501"/>
              <a:ext cx="73025" cy="168275"/>
            </a:xfrm>
            <a:custGeom>
              <a:avLst/>
              <a:gdLst>
                <a:gd name="T0" fmla="*/ 0 w 46"/>
                <a:gd name="T1" fmla="*/ 0 h 106"/>
                <a:gd name="T2" fmla="*/ 46 w 46"/>
                <a:gd name="T3" fmla="*/ 0 h 106"/>
                <a:gd name="T4" fmla="*/ 43 w 46"/>
                <a:gd name="T5" fmla="*/ 104 h 106"/>
                <a:gd name="T6" fmla="*/ 2 w 46"/>
                <a:gd name="T7" fmla="*/ 106 h 106"/>
                <a:gd name="T8" fmla="*/ 0 w 46"/>
                <a:gd name="T9" fmla="*/ 0 h 106"/>
              </a:gdLst>
              <a:ahLst/>
              <a:cxnLst>
                <a:cxn ang="0">
                  <a:pos x="T0" y="T1"/>
                </a:cxn>
                <a:cxn ang="0">
                  <a:pos x="T2" y="T3"/>
                </a:cxn>
                <a:cxn ang="0">
                  <a:pos x="T4" y="T5"/>
                </a:cxn>
                <a:cxn ang="0">
                  <a:pos x="T6" y="T7"/>
                </a:cxn>
                <a:cxn ang="0">
                  <a:pos x="T8" y="T9"/>
                </a:cxn>
              </a:cxnLst>
              <a:rect l="0" t="0" r="r" b="b"/>
              <a:pathLst>
                <a:path w="46" h="106">
                  <a:moveTo>
                    <a:pt x="0" y="0"/>
                  </a:moveTo>
                  <a:lnTo>
                    <a:pt x="46" y="0"/>
                  </a:lnTo>
                  <a:lnTo>
                    <a:pt x="43" y="104"/>
                  </a:lnTo>
                  <a:lnTo>
                    <a:pt x="2" y="106"/>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24">
              <a:extLst>
                <a:ext uri="{FF2B5EF4-FFF2-40B4-BE49-F238E27FC236}">
                  <a16:creationId xmlns:a16="http://schemas.microsoft.com/office/drawing/2014/main" id="{9EDF5630-0E05-4F54-A886-B38CCEB95A84}"/>
                </a:ext>
              </a:extLst>
            </p:cNvPr>
            <p:cNvSpPr>
              <a:spLocks/>
            </p:cNvSpPr>
            <p:nvPr/>
          </p:nvSpPr>
          <p:spPr bwMode="auto">
            <a:xfrm>
              <a:off x="9864725" y="5624513"/>
              <a:ext cx="160337" cy="130175"/>
            </a:xfrm>
            <a:custGeom>
              <a:avLst/>
              <a:gdLst>
                <a:gd name="T0" fmla="*/ 3 w 53"/>
                <a:gd name="T1" fmla="*/ 43 h 43"/>
                <a:gd name="T2" fmla="*/ 26 w 53"/>
                <a:gd name="T3" fmla="*/ 37 h 43"/>
                <a:gd name="T4" fmla="*/ 50 w 53"/>
                <a:gd name="T5" fmla="*/ 43 h 43"/>
                <a:gd name="T6" fmla="*/ 53 w 53"/>
                <a:gd name="T7" fmla="*/ 0 h 43"/>
                <a:gd name="T8" fmla="*/ 0 w 53"/>
                <a:gd name="T9" fmla="*/ 0 h 43"/>
                <a:gd name="T10" fmla="*/ 3 w 53"/>
                <a:gd name="T11" fmla="*/ 43 h 43"/>
              </a:gdLst>
              <a:ahLst/>
              <a:cxnLst>
                <a:cxn ang="0">
                  <a:pos x="T0" y="T1"/>
                </a:cxn>
                <a:cxn ang="0">
                  <a:pos x="T2" y="T3"/>
                </a:cxn>
                <a:cxn ang="0">
                  <a:pos x="T4" y="T5"/>
                </a:cxn>
                <a:cxn ang="0">
                  <a:pos x="T6" y="T7"/>
                </a:cxn>
                <a:cxn ang="0">
                  <a:pos x="T8" y="T9"/>
                </a:cxn>
                <a:cxn ang="0">
                  <a:pos x="T10" y="T11"/>
                </a:cxn>
              </a:cxnLst>
              <a:rect l="0" t="0" r="r" b="b"/>
              <a:pathLst>
                <a:path w="53" h="43">
                  <a:moveTo>
                    <a:pt x="3" y="43"/>
                  </a:moveTo>
                  <a:cubicBezTo>
                    <a:pt x="3" y="41"/>
                    <a:pt x="13" y="37"/>
                    <a:pt x="26" y="37"/>
                  </a:cubicBezTo>
                  <a:cubicBezTo>
                    <a:pt x="39" y="37"/>
                    <a:pt x="50" y="41"/>
                    <a:pt x="50" y="43"/>
                  </a:cubicBezTo>
                  <a:cubicBezTo>
                    <a:pt x="53" y="0"/>
                    <a:pt x="53" y="0"/>
                    <a:pt x="53" y="0"/>
                  </a:cubicBezTo>
                  <a:cubicBezTo>
                    <a:pt x="0" y="0"/>
                    <a:pt x="0" y="0"/>
                    <a:pt x="0" y="0"/>
                  </a:cubicBezTo>
                  <a:lnTo>
                    <a:pt x="3" y="43"/>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25">
              <a:extLst>
                <a:ext uri="{FF2B5EF4-FFF2-40B4-BE49-F238E27FC236}">
                  <a16:creationId xmlns:a16="http://schemas.microsoft.com/office/drawing/2014/main" id="{6D8383AB-B138-46E7-A7C4-1643C339D558}"/>
                </a:ext>
              </a:extLst>
            </p:cNvPr>
            <p:cNvSpPr>
              <a:spLocks/>
            </p:cNvSpPr>
            <p:nvPr/>
          </p:nvSpPr>
          <p:spPr bwMode="auto">
            <a:xfrm>
              <a:off x="9845675" y="5364163"/>
              <a:ext cx="206375" cy="350838"/>
            </a:xfrm>
            <a:custGeom>
              <a:avLst/>
              <a:gdLst>
                <a:gd name="T0" fmla="*/ 130 w 130"/>
                <a:gd name="T1" fmla="*/ 198 h 221"/>
                <a:gd name="T2" fmla="*/ 123 w 130"/>
                <a:gd name="T3" fmla="*/ 160 h 221"/>
                <a:gd name="T4" fmla="*/ 123 w 130"/>
                <a:gd name="T5" fmla="*/ 34 h 221"/>
                <a:gd name="T6" fmla="*/ 109 w 130"/>
                <a:gd name="T7" fmla="*/ 0 h 221"/>
                <a:gd name="T8" fmla="*/ 61 w 130"/>
                <a:gd name="T9" fmla="*/ 0 h 221"/>
                <a:gd name="T10" fmla="*/ 15 w 130"/>
                <a:gd name="T11" fmla="*/ 0 h 221"/>
                <a:gd name="T12" fmla="*/ 0 w 130"/>
                <a:gd name="T13" fmla="*/ 34 h 221"/>
                <a:gd name="T14" fmla="*/ 8 w 130"/>
                <a:gd name="T15" fmla="*/ 221 h 221"/>
                <a:gd name="T16" fmla="*/ 130 w 130"/>
                <a:gd name="T17" fmla="*/ 19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221">
                  <a:moveTo>
                    <a:pt x="130" y="198"/>
                  </a:moveTo>
                  <a:lnTo>
                    <a:pt x="123" y="160"/>
                  </a:lnTo>
                  <a:lnTo>
                    <a:pt x="123" y="34"/>
                  </a:lnTo>
                  <a:lnTo>
                    <a:pt x="109" y="0"/>
                  </a:lnTo>
                  <a:lnTo>
                    <a:pt x="61" y="0"/>
                  </a:lnTo>
                  <a:lnTo>
                    <a:pt x="15" y="0"/>
                  </a:lnTo>
                  <a:lnTo>
                    <a:pt x="0" y="34"/>
                  </a:lnTo>
                  <a:lnTo>
                    <a:pt x="8" y="221"/>
                  </a:lnTo>
                  <a:lnTo>
                    <a:pt x="130" y="198"/>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26">
              <a:extLst>
                <a:ext uri="{FF2B5EF4-FFF2-40B4-BE49-F238E27FC236}">
                  <a16:creationId xmlns:a16="http://schemas.microsoft.com/office/drawing/2014/main" id="{7E2969C2-75F1-463F-B36D-DE37FC100C2C}"/>
                </a:ext>
              </a:extLst>
            </p:cNvPr>
            <p:cNvSpPr>
              <a:spLocks/>
            </p:cNvSpPr>
            <p:nvPr/>
          </p:nvSpPr>
          <p:spPr bwMode="auto">
            <a:xfrm>
              <a:off x="10052050" y="5594351"/>
              <a:ext cx="79375" cy="141288"/>
            </a:xfrm>
            <a:custGeom>
              <a:avLst/>
              <a:gdLst>
                <a:gd name="T0" fmla="*/ 26 w 26"/>
                <a:gd name="T1" fmla="*/ 23 h 47"/>
                <a:gd name="T2" fmla="*/ 25 w 26"/>
                <a:gd name="T3" fmla="*/ 31 h 47"/>
                <a:gd name="T4" fmla="*/ 16 w 26"/>
                <a:gd name="T5" fmla="*/ 42 h 47"/>
                <a:gd name="T6" fmla="*/ 11 w 26"/>
                <a:gd name="T7" fmla="*/ 43 h 47"/>
                <a:gd name="T8" fmla="*/ 5 w 26"/>
                <a:gd name="T9" fmla="*/ 44 h 47"/>
                <a:gd name="T10" fmla="*/ 1 w 26"/>
                <a:gd name="T11" fmla="*/ 44 h 47"/>
                <a:gd name="T12" fmla="*/ 3 w 26"/>
                <a:gd name="T13" fmla="*/ 41 h 47"/>
                <a:gd name="T14" fmla="*/ 3 w 26"/>
                <a:gd name="T15" fmla="*/ 36 h 47"/>
                <a:gd name="T16" fmla="*/ 6 w 26"/>
                <a:gd name="T17" fmla="*/ 33 h 47"/>
                <a:gd name="T18" fmla="*/ 1 w 26"/>
                <a:gd name="T19" fmla="*/ 31 h 47"/>
                <a:gd name="T20" fmla="*/ 12 w 26"/>
                <a:gd name="T21" fmla="*/ 23 h 47"/>
                <a:gd name="T22" fmla="*/ 14 w 26"/>
                <a:gd name="T23" fmla="*/ 22 h 47"/>
                <a:gd name="T24" fmla="*/ 12 w 26"/>
                <a:gd name="T25" fmla="*/ 0 h 47"/>
                <a:gd name="T26" fmla="*/ 25 w 26"/>
                <a:gd name="T27" fmla="*/ 4 h 47"/>
                <a:gd name="T28" fmla="*/ 26 w 26"/>
                <a:gd name="T29"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47">
                  <a:moveTo>
                    <a:pt x="26" y="23"/>
                  </a:moveTo>
                  <a:cubicBezTo>
                    <a:pt x="26" y="26"/>
                    <a:pt x="26" y="29"/>
                    <a:pt x="25" y="31"/>
                  </a:cubicBezTo>
                  <a:cubicBezTo>
                    <a:pt x="23" y="36"/>
                    <a:pt x="20" y="38"/>
                    <a:pt x="16" y="42"/>
                  </a:cubicBezTo>
                  <a:cubicBezTo>
                    <a:pt x="13" y="46"/>
                    <a:pt x="10" y="45"/>
                    <a:pt x="11" y="43"/>
                  </a:cubicBezTo>
                  <a:cubicBezTo>
                    <a:pt x="9" y="47"/>
                    <a:pt x="4" y="47"/>
                    <a:pt x="5" y="44"/>
                  </a:cubicBezTo>
                  <a:cubicBezTo>
                    <a:pt x="4" y="45"/>
                    <a:pt x="2" y="46"/>
                    <a:pt x="1" y="44"/>
                  </a:cubicBezTo>
                  <a:cubicBezTo>
                    <a:pt x="0" y="43"/>
                    <a:pt x="2" y="42"/>
                    <a:pt x="3" y="41"/>
                  </a:cubicBezTo>
                  <a:cubicBezTo>
                    <a:pt x="2" y="40"/>
                    <a:pt x="1" y="39"/>
                    <a:pt x="3" y="36"/>
                  </a:cubicBezTo>
                  <a:cubicBezTo>
                    <a:pt x="6" y="35"/>
                    <a:pt x="6" y="33"/>
                    <a:pt x="6" y="33"/>
                  </a:cubicBezTo>
                  <a:cubicBezTo>
                    <a:pt x="3" y="34"/>
                    <a:pt x="1" y="33"/>
                    <a:pt x="1" y="31"/>
                  </a:cubicBezTo>
                  <a:cubicBezTo>
                    <a:pt x="4" y="29"/>
                    <a:pt x="8" y="25"/>
                    <a:pt x="12" y="23"/>
                  </a:cubicBezTo>
                  <a:cubicBezTo>
                    <a:pt x="12" y="23"/>
                    <a:pt x="13" y="22"/>
                    <a:pt x="14" y="22"/>
                  </a:cubicBezTo>
                  <a:cubicBezTo>
                    <a:pt x="12" y="0"/>
                    <a:pt x="12" y="0"/>
                    <a:pt x="12" y="0"/>
                  </a:cubicBezTo>
                  <a:cubicBezTo>
                    <a:pt x="25" y="4"/>
                    <a:pt x="25" y="4"/>
                    <a:pt x="25" y="4"/>
                  </a:cubicBezTo>
                  <a:lnTo>
                    <a:pt x="26" y="23"/>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27">
              <a:extLst>
                <a:ext uri="{FF2B5EF4-FFF2-40B4-BE49-F238E27FC236}">
                  <a16:creationId xmlns:a16="http://schemas.microsoft.com/office/drawing/2014/main" id="{AE2FC43A-55DE-4C55-995B-319FD13F185F}"/>
                </a:ext>
              </a:extLst>
            </p:cNvPr>
            <p:cNvSpPr>
              <a:spLocks/>
            </p:cNvSpPr>
            <p:nvPr/>
          </p:nvSpPr>
          <p:spPr bwMode="auto">
            <a:xfrm>
              <a:off x="10074275" y="5478463"/>
              <a:ext cx="63500" cy="63500"/>
            </a:xfrm>
            <a:custGeom>
              <a:avLst/>
              <a:gdLst>
                <a:gd name="T0" fmla="*/ 21 w 21"/>
                <a:gd name="T1" fmla="*/ 10 h 21"/>
                <a:gd name="T2" fmla="*/ 10 w 21"/>
                <a:gd name="T3" fmla="*/ 0 h 21"/>
                <a:gd name="T4" fmla="*/ 0 w 21"/>
                <a:gd name="T5" fmla="*/ 11 h 21"/>
                <a:gd name="T6" fmla="*/ 11 w 21"/>
                <a:gd name="T7" fmla="*/ 21 h 21"/>
                <a:gd name="T8" fmla="*/ 21 w 21"/>
                <a:gd name="T9" fmla="*/ 10 h 21"/>
              </a:gdLst>
              <a:ahLst/>
              <a:cxnLst>
                <a:cxn ang="0">
                  <a:pos x="T0" y="T1"/>
                </a:cxn>
                <a:cxn ang="0">
                  <a:pos x="T2" y="T3"/>
                </a:cxn>
                <a:cxn ang="0">
                  <a:pos x="T4" y="T5"/>
                </a:cxn>
                <a:cxn ang="0">
                  <a:pos x="T6" y="T7"/>
                </a:cxn>
                <a:cxn ang="0">
                  <a:pos x="T8" y="T9"/>
                </a:cxn>
              </a:cxnLst>
              <a:rect l="0" t="0" r="r" b="b"/>
              <a:pathLst>
                <a:path w="21" h="21">
                  <a:moveTo>
                    <a:pt x="21" y="10"/>
                  </a:moveTo>
                  <a:cubicBezTo>
                    <a:pt x="21" y="4"/>
                    <a:pt x="16" y="0"/>
                    <a:pt x="10" y="0"/>
                  </a:cubicBezTo>
                  <a:cubicBezTo>
                    <a:pt x="4" y="0"/>
                    <a:pt x="0" y="5"/>
                    <a:pt x="0" y="11"/>
                  </a:cubicBezTo>
                  <a:cubicBezTo>
                    <a:pt x="0" y="17"/>
                    <a:pt x="5" y="21"/>
                    <a:pt x="11" y="21"/>
                  </a:cubicBezTo>
                  <a:cubicBezTo>
                    <a:pt x="16" y="21"/>
                    <a:pt x="21" y="16"/>
                    <a:pt x="21" y="1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28">
              <a:extLst>
                <a:ext uri="{FF2B5EF4-FFF2-40B4-BE49-F238E27FC236}">
                  <a16:creationId xmlns:a16="http://schemas.microsoft.com/office/drawing/2014/main" id="{68A5E046-8C21-48DD-9FBE-15C8C1BF2734}"/>
                </a:ext>
              </a:extLst>
            </p:cNvPr>
            <p:cNvSpPr>
              <a:spLocks/>
            </p:cNvSpPr>
            <p:nvPr/>
          </p:nvSpPr>
          <p:spPr bwMode="auto">
            <a:xfrm>
              <a:off x="10074275" y="5478463"/>
              <a:ext cx="63500" cy="63500"/>
            </a:xfrm>
            <a:custGeom>
              <a:avLst/>
              <a:gdLst>
                <a:gd name="T0" fmla="*/ 0 w 21"/>
                <a:gd name="T1" fmla="*/ 11 h 21"/>
                <a:gd name="T2" fmla="*/ 11 w 21"/>
                <a:gd name="T3" fmla="*/ 21 h 21"/>
                <a:gd name="T4" fmla="*/ 21 w 21"/>
                <a:gd name="T5" fmla="*/ 10 h 21"/>
                <a:gd name="T6" fmla="*/ 10 w 21"/>
                <a:gd name="T7" fmla="*/ 0 h 21"/>
                <a:gd name="T8" fmla="*/ 0 w 21"/>
                <a:gd name="T9" fmla="*/ 11 h 21"/>
              </a:gdLst>
              <a:ahLst/>
              <a:cxnLst>
                <a:cxn ang="0">
                  <a:pos x="T0" y="T1"/>
                </a:cxn>
                <a:cxn ang="0">
                  <a:pos x="T2" y="T3"/>
                </a:cxn>
                <a:cxn ang="0">
                  <a:pos x="T4" y="T5"/>
                </a:cxn>
                <a:cxn ang="0">
                  <a:pos x="T6" y="T7"/>
                </a:cxn>
                <a:cxn ang="0">
                  <a:pos x="T8" y="T9"/>
                </a:cxn>
              </a:cxnLst>
              <a:rect l="0" t="0" r="r" b="b"/>
              <a:pathLst>
                <a:path w="21" h="21">
                  <a:moveTo>
                    <a:pt x="0" y="11"/>
                  </a:moveTo>
                  <a:cubicBezTo>
                    <a:pt x="0" y="17"/>
                    <a:pt x="5" y="21"/>
                    <a:pt x="11" y="21"/>
                  </a:cubicBezTo>
                  <a:cubicBezTo>
                    <a:pt x="16" y="21"/>
                    <a:pt x="21" y="16"/>
                    <a:pt x="21" y="10"/>
                  </a:cubicBezTo>
                  <a:cubicBezTo>
                    <a:pt x="21" y="4"/>
                    <a:pt x="16" y="0"/>
                    <a:pt x="10" y="0"/>
                  </a:cubicBezTo>
                  <a:cubicBezTo>
                    <a:pt x="4" y="0"/>
                    <a:pt x="0" y="5"/>
                    <a:pt x="0" y="11"/>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29">
              <a:extLst>
                <a:ext uri="{FF2B5EF4-FFF2-40B4-BE49-F238E27FC236}">
                  <a16:creationId xmlns:a16="http://schemas.microsoft.com/office/drawing/2014/main" id="{C90FAF51-FFC8-4DA9-84E8-4522A65104B7}"/>
                </a:ext>
              </a:extLst>
            </p:cNvPr>
            <p:cNvSpPr>
              <a:spLocks/>
            </p:cNvSpPr>
            <p:nvPr/>
          </p:nvSpPr>
          <p:spPr bwMode="auto">
            <a:xfrm>
              <a:off x="10074275" y="5510213"/>
              <a:ext cx="63500" cy="120650"/>
            </a:xfrm>
            <a:custGeom>
              <a:avLst/>
              <a:gdLst>
                <a:gd name="T0" fmla="*/ 38 w 40"/>
                <a:gd name="T1" fmla="*/ 74 h 76"/>
                <a:gd name="T2" fmla="*/ 5 w 40"/>
                <a:gd name="T3" fmla="*/ 76 h 76"/>
                <a:gd name="T4" fmla="*/ 0 w 40"/>
                <a:gd name="T5" fmla="*/ 1 h 76"/>
                <a:gd name="T6" fmla="*/ 40 w 40"/>
                <a:gd name="T7" fmla="*/ 0 h 76"/>
                <a:gd name="T8" fmla="*/ 38 w 40"/>
                <a:gd name="T9" fmla="*/ 74 h 76"/>
              </a:gdLst>
              <a:ahLst/>
              <a:cxnLst>
                <a:cxn ang="0">
                  <a:pos x="T0" y="T1"/>
                </a:cxn>
                <a:cxn ang="0">
                  <a:pos x="T2" y="T3"/>
                </a:cxn>
                <a:cxn ang="0">
                  <a:pos x="T4" y="T5"/>
                </a:cxn>
                <a:cxn ang="0">
                  <a:pos x="T6" y="T7"/>
                </a:cxn>
                <a:cxn ang="0">
                  <a:pos x="T8" y="T9"/>
                </a:cxn>
              </a:cxnLst>
              <a:rect l="0" t="0" r="r" b="b"/>
              <a:pathLst>
                <a:path w="40" h="76">
                  <a:moveTo>
                    <a:pt x="38" y="74"/>
                  </a:moveTo>
                  <a:lnTo>
                    <a:pt x="5" y="76"/>
                  </a:lnTo>
                  <a:lnTo>
                    <a:pt x="0" y="1"/>
                  </a:lnTo>
                  <a:lnTo>
                    <a:pt x="40" y="0"/>
                  </a:lnTo>
                  <a:lnTo>
                    <a:pt x="38" y="74"/>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30">
              <a:extLst>
                <a:ext uri="{FF2B5EF4-FFF2-40B4-BE49-F238E27FC236}">
                  <a16:creationId xmlns:a16="http://schemas.microsoft.com/office/drawing/2014/main" id="{F9A5E61D-4632-489F-9D6E-35C0FB46E7C1}"/>
                </a:ext>
              </a:extLst>
            </p:cNvPr>
            <p:cNvSpPr>
              <a:spLocks/>
            </p:cNvSpPr>
            <p:nvPr/>
          </p:nvSpPr>
          <p:spPr bwMode="auto">
            <a:xfrm>
              <a:off x="10045700" y="5684838"/>
              <a:ext cx="25400" cy="14288"/>
            </a:xfrm>
            <a:custGeom>
              <a:avLst/>
              <a:gdLst>
                <a:gd name="T0" fmla="*/ 0 w 16"/>
                <a:gd name="T1" fmla="*/ 2 h 9"/>
                <a:gd name="T2" fmla="*/ 6 w 16"/>
                <a:gd name="T3" fmla="*/ 0 h 9"/>
                <a:gd name="T4" fmla="*/ 16 w 16"/>
                <a:gd name="T5" fmla="*/ 6 h 9"/>
                <a:gd name="T6" fmla="*/ 8 w 16"/>
                <a:gd name="T7" fmla="*/ 9 h 9"/>
                <a:gd name="T8" fmla="*/ 0 w 16"/>
                <a:gd name="T9" fmla="*/ 2 h 9"/>
              </a:gdLst>
              <a:ahLst/>
              <a:cxnLst>
                <a:cxn ang="0">
                  <a:pos x="T0" y="T1"/>
                </a:cxn>
                <a:cxn ang="0">
                  <a:pos x="T2" y="T3"/>
                </a:cxn>
                <a:cxn ang="0">
                  <a:pos x="T4" y="T5"/>
                </a:cxn>
                <a:cxn ang="0">
                  <a:pos x="T6" y="T7"/>
                </a:cxn>
                <a:cxn ang="0">
                  <a:pos x="T8" y="T9"/>
                </a:cxn>
              </a:cxnLst>
              <a:rect l="0" t="0" r="r" b="b"/>
              <a:pathLst>
                <a:path w="16" h="9">
                  <a:moveTo>
                    <a:pt x="0" y="2"/>
                  </a:moveTo>
                  <a:lnTo>
                    <a:pt x="6" y="0"/>
                  </a:lnTo>
                  <a:lnTo>
                    <a:pt x="16" y="6"/>
                  </a:lnTo>
                  <a:lnTo>
                    <a:pt x="8" y="9"/>
                  </a:lnTo>
                  <a:lnTo>
                    <a:pt x="0" y="2"/>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31">
              <a:extLst>
                <a:ext uri="{FF2B5EF4-FFF2-40B4-BE49-F238E27FC236}">
                  <a16:creationId xmlns:a16="http://schemas.microsoft.com/office/drawing/2014/main" id="{194B9F82-D96A-40AA-8CC2-5E98BC721843}"/>
                </a:ext>
              </a:extLst>
            </p:cNvPr>
            <p:cNvSpPr>
              <a:spLocks/>
            </p:cNvSpPr>
            <p:nvPr/>
          </p:nvSpPr>
          <p:spPr bwMode="auto">
            <a:xfrm>
              <a:off x="9915525" y="5322888"/>
              <a:ext cx="55562" cy="65088"/>
            </a:xfrm>
            <a:custGeom>
              <a:avLst/>
              <a:gdLst>
                <a:gd name="T0" fmla="*/ 18 w 18"/>
                <a:gd name="T1" fmla="*/ 15 h 22"/>
                <a:gd name="T2" fmla="*/ 18 w 18"/>
                <a:gd name="T3" fmla="*/ 0 h 22"/>
                <a:gd name="T4" fmla="*/ 0 w 18"/>
                <a:gd name="T5" fmla="*/ 0 h 22"/>
                <a:gd name="T6" fmla="*/ 0 w 18"/>
                <a:gd name="T7" fmla="*/ 15 h 22"/>
                <a:gd name="T8" fmla="*/ 9 w 18"/>
                <a:gd name="T9" fmla="*/ 22 h 22"/>
                <a:gd name="T10" fmla="*/ 18 w 18"/>
                <a:gd name="T11" fmla="*/ 15 h 22"/>
              </a:gdLst>
              <a:ahLst/>
              <a:cxnLst>
                <a:cxn ang="0">
                  <a:pos x="T0" y="T1"/>
                </a:cxn>
                <a:cxn ang="0">
                  <a:pos x="T2" y="T3"/>
                </a:cxn>
                <a:cxn ang="0">
                  <a:pos x="T4" y="T5"/>
                </a:cxn>
                <a:cxn ang="0">
                  <a:pos x="T6" y="T7"/>
                </a:cxn>
                <a:cxn ang="0">
                  <a:pos x="T8" y="T9"/>
                </a:cxn>
                <a:cxn ang="0">
                  <a:pos x="T10" y="T11"/>
                </a:cxn>
              </a:cxnLst>
              <a:rect l="0" t="0" r="r" b="b"/>
              <a:pathLst>
                <a:path w="18" h="22">
                  <a:moveTo>
                    <a:pt x="18" y="15"/>
                  </a:moveTo>
                  <a:cubicBezTo>
                    <a:pt x="18" y="0"/>
                    <a:pt x="18" y="0"/>
                    <a:pt x="18" y="0"/>
                  </a:cubicBezTo>
                  <a:cubicBezTo>
                    <a:pt x="0" y="0"/>
                    <a:pt x="0" y="0"/>
                    <a:pt x="0" y="0"/>
                  </a:cubicBezTo>
                  <a:cubicBezTo>
                    <a:pt x="0" y="15"/>
                    <a:pt x="0" y="15"/>
                    <a:pt x="0" y="15"/>
                  </a:cubicBezTo>
                  <a:cubicBezTo>
                    <a:pt x="0" y="19"/>
                    <a:pt x="2" y="22"/>
                    <a:pt x="9" y="22"/>
                  </a:cubicBezTo>
                  <a:cubicBezTo>
                    <a:pt x="16" y="22"/>
                    <a:pt x="18" y="19"/>
                    <a:pt x="18" y="15"/>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32">
              <a:extLst>
                <a:ext uri="{FF2B5EF4-FFF2-40B4-BE49-F238E27FC236}">
                  <a16:creationId xmlns:a16="http://schemas.microsoft.com/office/drawing/2014/main" id="{EDF8C886-B6BF-4A5D-97F6-F9FBA1E763E0}"/>
                </a:ext>
              </a:extLst>
            </p:cNvPr>
            <p:cNvSpPr>
              <a:spLocks/>
            </p:cNvSpPr>
            <p:nvPr/>
          </p:nvSpPr>
          <p:spPr bwMode="auto">
            <a:xfrm>
              <a:off x="9909175" y="5313363"/>
              <a:ext cx="61912" cy="47625"/>
            </a:xfrm>
            <a:custGeom>
              <a:avLst/>
              <a:gdLst>
                <a:gd name="T0" fmla="*/ 0 w 20"/>
                <a:gd name="T1" fmla="*/ 3 h 16"/>
                <a:gd name="T2" fmla="*/ 20 w 20"/>
                <a:gd name="T3" fmla="*/ 16 h 16"/>
                <a:gd name="T4" fmla="*/ 20 w 20"/>
                <a:gd name="T5" fmla="*/ 2 h 16"/>
                <a:gd name="T6" fmla="*/ 0 w 20"/>
                <a:gd name="T7" fmla="*/ 0 h 16"/>
                <a:gd name="T8" fmla="*/ 0 w 20"/>
                <a:gd name="T9" fmla="*/ 3 h 16"/>
              </a:gdLst>
              <a:ahLst/>
              <a:cxnLst>
                <a:cxn ang="0">
                  <a:pos x="T0" y="T1"/>
                </a:cxn>
                <a:cxn ang="0">
                  <a:pos x="T2" y="T3"/>
                </a:cxn>
                <a:cxn ang="0">
                  <a:pos x="T4" y="T5"/>
                </a:cxn>
                <a:cxn ang="0">
                  <a:pos x="T6" y="T7"/>
                </a:cxn>
                <a:cxn ang="0">
                  <a:pos x="T8" y="T9"/>
                </a:cxn>
              </a:cxnLst>
              <a:rect l="0" t="0" r="r" b="b"/>
              <a:pathLst>
                <a:path w="20" h="16">
                  <a:moveTo>
                    <a:pt x="0" y="3"/>
                  </a:moveTo>
                  <a:cubicBezTo>
                    <a:pt x="6" y="10"/>
                    <a:pt x="11" y="14"/>
                    <a:pt x="20" y="16"/>
                  </a:cubicBezTo>
                  <a:cubicBezTo>
                    <a:pt x="20" y="2"/>
                    <a:pt x="20" y="2"/>
                    <a:pt x="20" y="2"/>
                  </a:cubicBezTo>
                  <a:cubicBezTo>
                    <a:pt x="0" y="0"/>
                    <a:pt x="0" y="0"/>
                    <a:pt x="0" y="0"/>
                  </a:cubicBezTo>
                  <a:lnTo>
                    <a:pt x="0" y="3"/>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33">
              <a:extLst>
                <a:ext uri="{FF2B5EF4-FFF2-40B4-BE49-F238E27FC236}">
                  <a16:creationId xmlns:a16="http://schemas.microsoft.com/office/drawing/2014/main" id="{685BFEA6-1B0F-4524-8E82-4418767298FF}"/>
                </a:ext>
              </a:extLst>
            </p:cNvPr>
            <p:cNvSpPr>
              <a:spLocks/>
            </p:cNvSpPr>
            <p:nvPr/>
          </p:nvSpPr>
          <p:spPr bwMode="auto">
            <a:xfrm>
              <a:off x="9858375" y="5192713"/>
              <a:ext cx="139700" cy="180975"/>
            </a:xfrm>
            <a:custGeom>
              <a:avLst/>
              <a:gdLst>
                <a:gd name="T0" fmla="*/ 32 w 46"/>
                <a:gd name="T1" fmla="*/ 12 h 60"/>
                <a:gd name="T2" fmla="*/ 2 w 46"/>
                <a:gd name="T3" fmla="*/ 25 h 60"/>
                <a:gd name="T4" fmla="*/ 45 w 46"/>
                <a:gd name="T5" fmla="*/ 43 h 60"/>
                <a:gd name="T6" fmla="*/ 46 w 46"/>
                <a:gd name="T7" fmla="*/ 40 h 60"/>
                <a:gd name="T8" fmla="*/ 41 w 46"/>
                <a:gd name="T9" fmla="*/ 31 h 60"/>
                <a:gd name="T10" fmla="*/ 41 w 46"/>
                <a:gd name="T11" fmla="*/ 29 h 60"/>
                <a:gd name="T12" fmla="*/ 43 w 46"/>
                <a:gd name="T13" fmla="*/ 29 h 60"/>
                <a:gd name="T14" fmla="*/ 43 w 46"/>
                <a:gd name="T15" fmla="*/ 27 h 60"/>
                <a:gd name="T16" fmla="*/ 38 w 46"/>
                <a:gd name="T17" fmla="*/ 22 h 60"/>
                <a:gd name="T18" fmla="*/ 37 w 46"/>
                <a:gd name="T19" fmla="*/ 20 h 60"/>
                <a:gd name="T20" fmla="*/ 32 w 46"/>
                <a:gd name="T21"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60">
                  <a:moveTo>
                    <a:pt x="32" y="12"/>
                  </a:moveTo>
                  <a:cubicBezTo>
                    <a:pt x="26" y="0"/>
                    <a:pt x="0" y="4"/>
                    <a:pt x="2" y="25"/>
                  </a:cubicBezTo>
                  <a:cubicBezTo>
                    <a:pt x="2" y="25"/>
                    <a:pt x="5" y="60"/>
                    <a:pt x="45" y="43"/>
                  </a:cubicBezTo>
                  <a:cubicBezTo>
                    <a:pt x="46" y="42"/>
                    <a:pt x="46" y="41"/>
                    <a:pt x="46" y="40"/>
                  </a:cubicBezTo>
                  <a:cubicBezTo>
                    <a:pt x="43" y="37"/>
                    <a:pt x="41" y="31"/>
                    <a:pt x="41" y="31"/>
                  </a:cubicBezTo>
                  <a:cubicBezTo>
                    <a:pt x="40" y="30"/>
                    <a:pt x="41" y="30"/>
                    <a:pt x="41" y="29"/>
                  </a:cubicBezTo>
                  <a:cubicBezTo>
                    <a:pt x="43" y="29"/>
                    <a:pt x="43" y="29"/>
                    <a:pt x="43" y="29"/>
                  </a:cubicBezTo>
                  <a:cubicBezTo>
                    <a:pt x="44" y="28"/>
                    <a:pt x="44" y="28"/>
                    <a:pt x="43" y="27"/>
                  </a:cubicBezTo>
                  <a:cubicBezTo>
                    <a:pt x="38" y="22"/>
                    <a:pt x="38" y="22"/>
                    <a:pt x="38" y="22"/>
                  </a:cubicBezTo>
                  <a:cubicBezTo>
                    <a:pt x="38" y="21"/>
                    <a:pt x="37" y="20"/>
                    <a:pt x="37" y="20"/>
                  </a:cubicBezTo>
                  <a:lnTo>
                    <a:pt x="32" y="12"/>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34">
              <a:extLst>
                <a:ext uri="{FF2B5EF4-FFF2-40B4-BE49-F238E27FC236}">
                  <a16:creationId xmlns:a16="http://schemas.microsoft.com/office/drawing/2014/main" id="{256F3895-11E2-4939-B38E-F7155FC7857B}"/>
                </a:ext>
              </a:extLst>
            </p:cNvPr>
            <p:cNvSpPr>
              <a:spLocks/>
            </p:cNvSpPr>
            <p:nvPr/>
          </p:nvSpPr>
          <p:spPr bwMode="auto">
            <a:xfrm>
              <a:off x="9855200" y="5203826"/>
              <a:ext cx="117475" cy="130175"/>
            </a:xfrm>
            <a:custGeom>
              <a:avLst/>
              <a:gdLst>
                <a:gd name="T0" fmla="*/ 6 w 39"/>
                <a:gd name="T1" fmla="*/ 8 h 43"/>
                <a:gd name="T2" fmla="*/ 21 w 39"/>
                <a:gd name="T3" fmla="*/ 1 h 43"/>
                <a:gd name="T4" fmla="*/ 32 w 39"/>
                <a:gd name="T5" fmla="*/ 4 h 43"/>
                <a:gd name="T6" fmla="*/ 22 w 39"/>
                <a:gd name="T7" fmla="*/ 15 h 43"/>
                <a:gd name="T8" fmla="*/ 27 w 39"/>
                <a:gd name="T9" fmla="*/ 24 h 43"/>
                <a:gd name="T10" fmla="*/ 25 w 39"/>
                <a:gd name="T11" fmla="*/ 25 h 43"/>
                <a:gd name="T12" fmla="*/ 23 w 39"/>
                <a:gd name="T13" fmla="*/ 25 h 43"/>
                <a:gd name="T14" fmla="*/ 17 w 39"/>
                <a:gd name="T15" fmla="*/ 23 h 43"/>
                <a:gd name="T16" fmla="*/ 17 w 39"/>
                <a:gd name="T17" fmla="*/ 29 h 43"/>
                <a:gd name="T18" fmla="*/ 22 w 39"/>
                <a:gd name="T19" fmla="*/ 33 h 43"/>
                <a:gd name="T20" fmla="*/ 19 w 39"/>
                <a:gd name="T21" fmla="*/ 43 h 43"/>
                <a:gd name="T22" fmla="*/ 4 w 39"/>
                <a:gd name="T23" fmla="*/ 31 h 43"/>
                <a:gd name="T24" fmla="*/ 3 w 39"/>
                <a:gd name="T25" fmla="*/ 12 h 43"/>
                <a:gd name="T26" fmla="*/ 6 w 39"/>
                <a:gd name="T27"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43">
                  <a:moveTo>
                    <a:pt x="6" y="8"/>
                  </a:moveTo>
                  <a:cubicBezTo>
                    <a:pt x="10" y="4"/>
                    <a:pt x="13" y="1"/>
                    <a:pt x="21" y="1"/>
                  </a:cubicBezTo>
                  <a:cubicBezTo>
                    <a:pt x="30" y="0"/>
                    <a:pt x="39" y="5"/>
                    <a:pt x="32" y="4"/>
                  </a:cubicBezTo>
                  <a:cubicBezTo>
                    <a:pt x="26" y="3"/>
                    <a:pt x="19" y="10"/>
                    <a:pt x="22" y="15"/>
                  </a:cubicBezTo>
                  <a:cubicBezTo>
                    <a:pt x="27" y="24"/>
                    <a:pt x="27" y="24"/>
                    <a:pt x="27" y="24"/>
                  </a:cubicBezTo>
                  <a:cubicBezTo>
                    <a:pt x="25" y="25"/>
                    <a:pt x="25" y="25"/>
                    <a:pt x="25" y="25"/>
                  </a:cubicBezTo>
                  <a:cubicBezTo>
                    <a:pt x="24" y="26"/>
                    <a:pt x="24" y="26"/>
                    <a:pt x="23" y="25"/>
                  </a:cubicBezTo>
                  <a:cubicBezTo>
                    <a:pt x="22" y="24"/>
                    <a:pt x="19" y="21"/>
                    <a:pt x="17" y="23"/>
                  </a:cubicBezTo>
                  <a:cubicBezTo>
                    <a:pt x="14" y="25"/>
                    <a:pt x="15" y="28"/>
                    <a:pt x="17" y="29"/>
                  </a:cubicBezTo>
                  <a:cubicBezTo>
                    <a:pt x="19" y="31"/>
                    <a:pt x="21" y="31"/>
                    <a:pt x="22" y="33"/>
                  </a:cubicBezTo>
                  <a:cubicBezTo>
                    <a:pt x="22" y="34"/>
                    <a:pt x="25" y="40"/>
                    <a:pt x="19" y="43"/>
                  </a:cubicBezTo>
                  <a:cubicBezTo>
                    <a:pt x="11" y="41"/>
                    <a:pt x="7" y="36"/>
                    <a:pt x="4" y="31"/>
                  </a:cubicBezTo>
                  <a:cubicBezTo>
                    <a:pt x="1" y="26"/>
                    <a:pt x="0" y="18"/>
                    <a:pt x="3" y="12"/>
                  </a:cubicBezTo>
                  <a:cubicBezTo>
                    <a:pt x="4" y="11"/>
                    <a:pt x="5" y="9"/>
                    <a:pt x="6" y="8"/>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35">
              <a:extLst>
                <a:ext uri="{FF2B5EF4-FFF2-40B4-BE49-F238E27FC236}">
                  <a16:creationId xmlns:a16="http://schemas.microsoft.com/office/drawing/2014/main" id="{C279452F-5349-41F3-B06F-76D0875929AB}"/>
                </a:ext>
              </a:extLst>
            </p:cNvPr>
            <p:cNvSpPr>
              <a:spLocks/>
            </p:cNvSpPr>
            <p:nvPr/>
          </p:nvSpPr>
          <p:spPr bwMode="auto">
            <a:xfrm>
              <a:off x="9948862" y="5259388"/>
              <a:ext cx="9525" cy="7938"/>
            </a:xfrm>
            <a:custGeom>
              <a:avLst/>
              <a:gdLst>
                <a:gd name="T0" fmla="*/ 3 w 3"/>
                <a:gd name="T1" fmla="*/ 1 h 3"/>
                <a:gd name="T2" fmla="*/ 2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3" y="3"/>
                    <a:pt x="2" y="3"/>
                  </a:cubicBezTo>
                  <a:cubicBezTo>
                    <a:pt x="1" y="3"/>
                    <a:pt x="0" y="3"/>
                    <a:pt x="0" y="2"/>
                  </a:cubicBezTo>
                  <a:cubicBezTo>
                    <a:pt x="0" y="1"/>
                    <a:pt x="0" y="0"/>
                    <a:pt x="1" y="0"/>
                  </a:cubicBezTo>
                  <a:cubicBezTo>
                    <a:pt x="2" y="0"/>
                    <a:pt x="3" y="0"/>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36">
              <a:extLst>
                <a:ext uri="{FF2B5EF4-FFF2-40B4-BE49-F238E27FC236}">
                  <a16:creationId xmlns:a16="http://schemas.microsoft.com/office/drawing/2014/main" id="{498882C0-DB48-4D37-9626-E01C91A7C6B6}"/>
                </a:ext>
              </a:extLst>
            </p:cNvPr>
            <p:cNvSpPr>
              <a:spLocks/>
            </p:cNvSpPr>
            <p:nvPr/>
          </p:nvSpPr>
          <p:spPr bwMode="auto">
            <a:xfrm>
              <a:off x="9964737" y="5294313"/>
              <a:ext cx="23812" cy="15875"/>
            </a:xfrm>
            <a:custGeom>
              <a:avLst/>
              <a:gdLst>
                <a:gd name="T0" fmla="*/ 7 w 8"/>
                <a:gd name="T1" fmla="*/ 0 h 5"/>
                <a:gd name="T2" fmla="*/ 0 w 8"/>
                <a:gd name="T3" fmla="*/ 3 h 5"/>
                <a:gd name="T4" fmla="*/ 8 w 8"/>
                <a:gd name="T5" fmla="*/ 3 h 5"/>
                <a:gd name="T6" fmla="*/ 7 w 8"/>
                <a:gd name="T7" fmla="*/ 0 h 5"/>
              </a:gdLst>
              <a:ahLst/>
              <a:cxnLst>
                <a:cxn ang="0">
                  <a:pos x="T0" y="T1"/>
                </a:cxn>
                <a:cxn ang="0">
                  <a:pos x="T2" y="T3"/>
                </a:cxn>
                <a:cxn ang="0">
                  <a:pos x="T4" y="T5"/>
                </a:cxn>
                <a:cxn ang="0">
                  <a:pos x="T6" y="T7"/>
                </a:cxn>
              </a:cxnLst>
              <a:rect l="0" t="0" r="r" b="b"/>
              <a:pathLst>
                <a:path w="8" h="5">
                  <a:moveTo>
                    <a:pt x="7" y="0"/>
                  </a:moveTo>
                  <a:cubicBezTo>
                    <a:pt x="0" y="3"/>
                    <a:pt x="0" y="3"/>
                    <a:pt x="0" y="3"/>
                  </a:cubicBezTo>
                  <a:cubicBezTo>
                    <a:pt x="0" y="3"/>
                    <a:pt x="4" y="5"/>
                    <a:pt x="8" y="3"/>
                  </a:cubicBezTo>
                  <a:lnTo>
                    <a:pt x="7" y="0"/>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37">
              <a:extLst>
                <a:ext uri="{FF2B5EF4-FFF2-40B4-BE49-F238E27FC236}">
                  <a16:creationId xmlns:a16="http://schemas.microsoft.com/office/drawing/2014/main" id="{78924B60-A971-461B-A73E-B81D8013455F}"/>
                </a:ext>
              </a:extLst>
            </p:cNvPr>
            <p:cNvSpPr>
              <a:spLocks/>
            </p:cNvSpPr>
            <p:nvPr/>
          </p:nvSpPr>
          <p:spPr bwMode="auto">
            <a:xfrm>
              <a:off x="9964737" y="5294313"/>
              <a:ext cx="20637" cy="9525"/>
            </a:xfrm>
            <a:custGeom>
              <a:avLst/>
              <a:gdLst>
                <a:gd name="T0" fmla="*/ 13 w 13"/>
                <a:gd name="T1" fmla="*/ 0 h 6"/>
                <a:gd name="T2" fmla="*/ 0 w 13"/>
                <a:gd name="T3" fmla="*/ 6 h 6"/>
                <a:gd name="T4" fmla="*/ 13 w 13"/>
                <a:gd name="T5" fmla="*/ 0 h 6"/>
                <a:gd name="T6" fmla="*/ 13 w 13"/>
                <a:gd name="T7" fmla="*/ 0 h 6"/>
                <a:gd name="T8" fmla="*/ 13 w 13"/>
                <a:gd name="T9" fmla="*/ 0 h 6"/>
                <a:gd name="T10" fmla="*/ 13 w 13"/>
                <a:gd name="T11" fmla="*/ 0 h 6"/>
              </a:gdLst>
              <a:ahLst/>
              <a:cxnLst>
                <a:cxn ang="0">
                  <a:pos x="T0" y="T1"/>
                </a:cxn>
                <a:cxn ang="0">
                  <a:pos x="T2" y="T3"/>
                </a:cxn>
                <a:cxn ang="0">
                  <a:pos x="T4" y="T5"/>
                </a:cxn>
                <a:cxn ang="0">
                  <a:pos x="T6" y="T7"/>
                </a:cxn>
                <a:cxn ang="0">
                  <a:pos x="T8" y="T9"/>
                </a:cxn>
                <a:cxn ang="0">
                  <a:pos x="T10" y="T11"/>
                </a:cxn>
              </a:cxnLst>
              <a:rect l="0" t="0" r="r" b="b"/>
              <a:pathLst>
                <a:path w="13" h="6">
                  <a:moveTo>
                    <a:pt x="13" y="0"/>
                  </a:moveTo>
                  <a:lnTo>
                    <a:pt x="0" y="6"/>
                  </a:lnTo>
                  <a:lnTo>
                    <a:pt x="13" y="0"/>
                  </a:lnTo>
                  <a:lnTo>
                    <a:pt x="13" y="0"/>
                  </a:lnTo>
                  <a:lnTo>
                    <a:pt x="13" y="0"/>
                  </a:lnTo>
                  <a:lnTo>
                    <a:pt x="13" y="0"/>
                  </a:lnTo>
                  <a:close/>
                </a:path>
              </a:pathLst>
            </a:custGeom>
            <a:solidFill>
              <a:srgbClr val="C2A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38">
              <a:extLst>
                <a:ext uri="{FF2B5EF4-FFF2-40B4-BE49-F238E27FC236}">
                  <a16:creationId xmlns:a16="http://schemas.microsoft.com/office/drawing/2014/main" id="{F9739CA6-D3AA-4D50-A7D7-ED1E871A6651}"/>
                </a:ext>
              </a:extLst>
            </p:cNvPr>
            <p:cNvSpPr>
              <a:spLocks/>
            </p:cNvSpPr>
            <p:nvPr/>
          </p:nvSpPr>
          <p:spPr bwMode="auto">
            <a:xfrm>
              <a:off x="9964737" y="5300663"/>
              <a:ext cx="26987" cy="6350"/>
            </a:xfrm>
            <a:custGeom>
              <a:avLst/>
              <a:gdLst>
                <a:gd name="T0" fmla="*/ 0 w 9"/>
                <a:gd name="T1" fmla="*/ 1 h 2"/>
                <a:gd name="T2" fmla="*/ 4 w 9"/>
                <a:gd name="T3" fmla="*/ 1 h 2"/>
                <a:gd name="T4" fmla="*/ 8 w 9"/>
                <a:gd name="T5" fmla="*/ 0 h 2"/>
                <a:gd name="T6" fmla="*/ 9 w 9"/>
                <a:gd name="T7" fmla="*/ 0 h 2"/>
                <a:gd name="T8" fmla="*/ 9 w 9"/>
                <a:gd name="T9" fmla="*/ 1 h 2"/>
                <a:gd name="T10" fmla="*/ 9 w 9"/>
                <a:gd name="T11" fmla="*/ 1 h 2"/>
                <a:gd name="T12" fmla="*/ 4 w 9"/>
                <a:gd name="T13" fmla="*/ 2 h 2"/>
                <a:gd name="T14" fmla="*/ 0 w 9"/>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
                  <a:moveTo>
                    <a:pt x="0" y="1"/>
                  </a:moveTo>
                  <a:cubicBezTo>
                    <a:pt x="0" y="1"/>
                    <a:pt x="2" y="2"/>
                    <a:pt x="4" y="1"/>
                  </a:cubicBezTo>
                  <a:cubicBezTo>
                    <a:pt x="6" y="1"/>
                    <a:pt x="8" y="0"/>
                    <a:pt x="8" y="0"/>
                  </a:cubicBezTo>
                  <a:cubicBezTo>
                    <a:pt x="9" y="0"/>
                    <a:pt x="9" y="0"/>
                    <a:pt x="9" y="0"/>
                  </a:cubicBezTo>
                  <a:cubicBezTo>
                    <a:pt x="9" y="1"/>
                    <a:pt x="9" y="1"/>
                    <a:pt x="9" y="1"/>
                  </a:cubicBezTo>
                  <a:cubicBezTo>
                    <a:pt x="9" y="1"/>
                    <a:pt x="9" y="1"/>
                    <a:pt x="9" y="1"/>
                  </a:cubicBezTo>
                  <a:cubicBezTo>
                    <a:pt x="9" y="1"/>
                    <a:pt x="7" y="2"/>
                    <a:pt x="4" y="2"/>
                  </a:cubicBezTo>
                  <a:cubicBezTo>
                    <a:pt x="2" y="2"/>
                    <a:pt x="0" y="1"/>
                    <a:pt x="0" y="1"/>
                  </a:cubicBezTo>
                  <a:close/>
                </a:path>
              </a:pathLst>
            </a:custGeom>
            <a:solidFill>
              <a:srgbClr val="C2A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28549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0AED7F5-A2A2-4155-A54D-ACA03C911340}"/>
              </a:ext>
            </a:extLst>
          </p:cNvPr>
          <p:cNvSpPr/>
          <p:nvPr/>
        </p:nvSpPr>
        <p:spPr>
          <a:xfrm>
            <a:off x="2590800" y="3657600"/>
            <a:ext cx="6705600" cy="2133607"/>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994C810-4115-471E-8BC3-5A85C8D51D0A}"/>
              </a:ext>
            </a:extLst>
          </p:cNvPr>
          <p:cNvSpPr/>
          <p:nvPr/>
        </p:nvSpPr>
        <p:spPr>
          <a:xfrm>
            <a:off x="762000" y="990600"/>
            <a:ext cx="10287000" cy="2514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ASP.NET Identity Configuration</a:t>
            </a:r>
          </a:p>
        </p:txBody>
      </p:sp>
      <p:sp>
        <p:nvSpPr>
          <p:cNvPr id="4" name="Slide Number Placeholder 3"/>
          <p:cNvSpPr>
            <a:spLocks noGrp="1"/>
          </p:cNvSpPr>
          <p:nvPr>
            <p:ph type="sldNum" sz="quarter" idx="12"/>
          </p:nvPr>
        </p:nvSpPr>
        <p:spPr/>
        <p:txBody>
          <a:bodyPr/>
          <a:lstStyle/>
          <a:p>
            <a:pPr>
              <a:defRPr/>
            </a:pPr>
            <a:fld id="{A0AE9EC9-F182-4A35-8041-CBBE9CFA6E78}" type="slidenum">
              <a:rPr lang="en-US" smtClean="0"/>
              <a:pPr>
                <a:defRPr/>
              </a:pPr>
              <a:t>22</a:t>
            </a:fld>
            <a:endParaRPr lang="en-US" dirty="0"/>
          </a:p>
        </p:txBody>
      </p:sp>
      <p:sp>
        <p:nvSpPr>
          <p:cNvPr id="8" name="TextBox 7">
            <a:extLst>
              <a:ext uri="{FF2B5EF4-FFF2-40B4-BE49-F238E27FC236}">
                <a16:creationId xmlns:a16="http://schemas.microsoft.com/office/drawing/2014/main" id="{8F8E9E35-DEE8-416E-8768-6D0F021071A7}"/>
              </a:ext>
            </a:extLst>
          </p:cNvPr>
          <p:cNvSpPr txBox="1"/>
          <p:nvPr/>
        </p:nvSpPr>
        <p:spPr>
          <a:xfrm>
            <a:off x="5486400" y="5791200"/>
            <a:ext cx="2438400" cy="381000"/>
          </a:xfrm>
          <a:prstGeom prst="rect">
            <a:avLst/>
          </a:prstGeom>
          <a:noFill/>
        </p:spPr>
        <p:txBody>
          <a:bodyPr wrap="square" rtlCol="0">
            <a:spAutoFit/>
          </a:bodyPr>
          <a:lstStyle/>
          <a:p>
            <a:r>
              <a:rPr lang="en-US" dirty="0" err="1"/>
              <a:t>Startup.cs</a:t>
            </a:r>
            <a:endParaRPr lang="en-US" dirty="0"/>
          </a:p>
        </p:txBody>
      </p:sp>
      <p:pic>
        <p:nvPicPr>
          <p:cNvPr id="6" name="Picture 5">
            <a:extLst>
              <a:ext uri="{FF2B5EF4-FFF2-40B4-BE49-F238E27FC236}">
                <a16:creationId xmlns:a16="http://schemas.microsoft.com/office/drawing/2014/main" id="{7C891B07-8C60-42EE-BAB1-BE0AE96318A1}"/>
              </a:ext>
            </a:extLst>
          </p:cNvPr>
          <p:cNvPicPr>
            <a:picLocks noChangeAspect="1"/>
          </p:cNvPicPr>
          <p:nvPr/>
        </p:nvPicPr>
        <p:blipFill>
          <a:blip r:embed="rId3"/>
          <a:stretch>
            <a:fillRect/>
          </a:stretch>
        </p:blipFill>
        <p:spPr>
          <a:xfrm>
            <a:off x="2647924" y="3733807"/>
            <a:ext cx="6591348" cy="1981214"/>
          </a:xfrm>
          <a:prstGeom prst="rect">
            <a:avLst/>
          </a:prstGeom>
        </p:spPr>
      </p:pic>
      <p:pic>
        <p:nvPicPr>
          <p:cNvPr id="12" name="Picture 11">
            <a:extLst>
              <a:ext uri="{FF2B5EF4-FFF2-40B4-BE49-F238E27FC236}">
                <a16:creationId xmlns:a16="http://schemas.microsoft.com/office/drawing/2014/main" id="{16A25B91-E686-4DDB-85D1-A5D4B9EA7F09}"/>
              </a:ext>
            </a:extLst>
          </p:cNvPr>
          <p:cNvPicPr>
            <a:picLocks noChangeAspect="1"/>
          </p:cNvPicPr>
          <p:nvPr/>
        </p:nvPicPr>
        <p:blipFill>
          <a:blip r:embed="rId4"/>
          <a:stretch>
            <a:fillRect/>
          </a:stretch>
        </p:blipFill>
        <p:spPr>
          <a:xfrm>
            <a:off x="762000" y="1066800"/>
            <a:ext cx="10232846" cy="2362209"/>
          </a:xfrm>
          <a:prstGeom prst="rect">
            <a:avLst/>
          </a:prstGeom>
        </p:spPr>
      </p:pic>
    </p:spTree>
    <p:extLst>
      <p:ext uri="{BB962C8B-B14F-4D97-AF65-F5344CB8AC3E}">
        <p14:creationId xmlns:p14="http://schemas.microsoft.com/office/powerpoint/2010/main" val="1410024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Demo: ASP.NET Identity Configuration</a:t>
            </a:r>
          </a:p>
        </p:txBody>
      </p:sp>
    </p:spTree>
    <p:extLst>
      <p:ext uri="{BB962C8B-B14F-4D97-AF65-F5344CB8AC3E}">
        <p14:creationId xmlns:p14="http://schemas.microsoft.com/office/powerpoint/2010/main" val="1966777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Identity Architecture</a:t>
            </a:r>
          </a:p>
        </p:txBody>
      </p:sp>
      <p:sp>
        <p:nvSpPr>
          <p:cNvPr id="4" name="Slide Number Placeholder 3"/>
          <p:cNvSpPr>
            <a:spLocks noGrp="1"/>
          </p:cNvSpPr>
          <p:nvPr>
            <p:ph type="sldNum" sz="quarter" idx="12"/>
          </p:nvPr>
        </p:nvSpPr>
        <p:spPr/>
        <p:txBody>
          <a:bodyPr/>
          <a:lstStyle/>
          <a:p>
            <a:fld id="{A0AE9EC9-F182-4A35-8041-CBBE9CFA6E78}" type="slidenum">
              <a:rPr lang="en-US" smtClean="0"/>
              <a:pPr/>
              <a:t>24</a:t>
            </a:fld>
            <a:endParaRPr lang="en-US" dirty="0"/>
          </a:p>
        </p:txBody>
      </p:sp>
      <p:sp>
        <p:nvSpPr>
          <p:cNvPr id="13" name="Text Placeholder 12"/>
          <p:cNvSpPr>
            <a:spLocks noGrp="1"/>
          </p:cNvSpPr>
          <p:nvPr>
            <p:ph type="body" sz="quarter" idx="13"/>
          </p:nvPr>
        </p:nvSpPr>
        <p:spPr>
          <a:xfrm>
            <a:off x="402336" y="1143000"/>
            <a:ext cx="6379464" cy="4956048"/>
          </a:xfrm>
        </p:spPr>
        <p:txBody>
          <a:bodyPr/>
          <a:lstStyle/>
          <a:p>
            <a:r>
              <a:rPr lang="en-US" b="1" dirty="0"/>
              <a:t>Managers</a:t>
            </a:r>
          </a:p>
          <a:p>
            <a:pPr lvl="1"/>
            <a:r>
              <a:rPr lang="en-US" dirty="0"/>
              <a:t>High-level classes </a:t>
            </a:r>
          </a:p>
          <a:p>
            <a:pPr lvl="1"/>
            <a:r>
              <a:rPr lang="en-US" dirty="0"/>
              <a:t>Operations such as create user</a:t>
            </a:r>
          </a:p>
          <a:p>
            <a:pPr lvl="1"/>
            <a:r>
              <a:rPr lang="en-US" dirty="0"/>
              <a:t>Completely decoupled from stores</a:t>
            </a:r>
          </a:p>
          <a:p>
            <a:pPr lvl="1"/>
            <a:endParaRPr lang="en-US" dirty="0"/>
          </a:p>
          <a:p>
            <a:r>
              <a:rPr lang="en-US" b="1" dirty="0"/>
              <a:t>Stores</a:t>
            </a:r>
          </a:p>
          <a:p>
            <a:pPr lvl="1"/>
            <a:r>
              <a:rPr lang="en-US" dirty="0"/>
              <a:t>Lower-level classes</a:t>
            </a:r>
          </a:p>
          <a:p>
            <a:pPr lvl="1"/>
            <a:r>
              <a:rPr lang="en-US" dirty="0"/>
              <a:t>Closely coupled with the persistent mechanism</a:t>
            </a:r>
          </a:p>
          <a:p>
            <a:pPr lvl="1"/>
            <a:r>
              <a:rPr lang="en-US" dirty="0"/>
              <a:t>Store users, roles, claims through Data Access Layer (DAL)</a:t>
            </a:r>
          </a:p>
          <a:p>
            <a:endParaRPr lang="en-US" dirty="0"/>
          </a:p>
          <a:p>
            <a:endParaRPr lang="en-US" dirty="0"/>
          </a:p>
        </p:txBody>
      </p:sp>
      <p:pic>
        <p:nvPicPr>
          <p:cNvPr id="5" name="Content Placeholder 4"/>
          <p:cNvPicPr>
            <a:picLocks noGrp="1" noChangeAspect="1"/>
          </p:cNvPicPr>
          <p:nvPr>
            <p:ph sz="quarter" idx="4294967295"/>
          </p:nvPr>
        </p:nvPicPr>
        <p:blipFill>
          <a:blip r:embed="rId3"/>
          <a:stretch>
            <a:fillRect/>
          </a:stretch>
        </p:blipFill>
        <p:spPr>
          <a:xfrm>
            <a:off x="7086600" y="987552"/>
            <a:ext cx="4648200" cy="4281717"/>
          </a:xfrm>
          <a:ln w="6350">
            <a:solidFill>
              <a:schemeClr val="bg1">
                <a:lumMod val="75000"/>
              </a:schemeClr>
            </a:solidFill>
          </a:ln>
        </p:spPr>
      </p:pic>
    </p:spTree>
    <p:extLst>
      <p:ext uri="{BB962C8B-B14F-4D97-AF65-F5344CB8AC3E}">
        <p14:creationId xmlns:p14="http://schemas.microsoft.com/office/powerpoint/2010/main" val="1682102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Identity Key Classes</a:t>
            </a:r>
          </a:p>
        </p:txBody>
      </p:sp>
      <p:sp>
        <p:nvSpPr>
          <p:cNvPr id="4" name="Slide Number Placeholder 3"/>
          <p:cNvSpPr>
            <a:spLocks noGrp="1"/>
          </p:cNvSpPr>
          <p:nvPr>
            <p:ph type="sldNum" sz="quarter" idx="12"/>
          </p:nvPr>
        </p:nvSpPr>
        <p:spPr/>
        <p:txBody>
          <a:bodyPr/>
          <a:lstStyle/>
          <a:p>
            <a:fld id="{A0AE9EC9-F182-4A35-8041-CBBE9CFA6E78}" type="slidenum">
              <a:rPr lang="en-US" smtClean="0"/>
              <a:pPr/>
              <a:t>25</a:t>
            </a:fld>
            <a:endParaRPr lang="en-US" dirty="0"/>
          </a:p>
        </p:txBody>
      </p:sp>
      <p:sp>
        <p:nvSpPr>
          <p:cNvPr id="3" name="Content Placeholder 2"/>
          <p:cNvSpPr>
            <a:spLocks noGrp="1"/>
          </p:cNvSpPr>
          <p:nvPr>
            <p:ph type="body" sz="quarter" idx="13"/>
          </p:nvPr>
        </p:nvSpPr>
        <p:spPr/>
        <p:txBody>
          <a:bodyPr/>
          <a:lstStyle/>
          <a:p>
            <a:r>
              <a:rPr lang="en-US" b="1" dirty="0">
                <a:latin typeface="Consolas" panose="020B0609020204030204" pitchFamily="49" charset="0"/>
                <a:cs typeface="Consolas" panose="020B0609020204030204" pitchFamily="49" charset="0"/>
              </a:rPr>
              <a:t>IdentityUser</a:t>
            </a:r>
            <a:r>
              <a:rPr lang="en-US" dirty="0">
                <a:latin typeface="Consolas" panose="020B0609020204030204" pitchFamily="49" charset="0"/>
                <a:cs typeface="Consolas" panose="020B0609020204030204" pitchFamily="49" charset="0"/>
              </a:rPr>
              <a:t> </a:t>
            </a:r>
            <a:r>
              <a:rPr lang="en-US" dirty="0"/>
              <a:t>– Represents web application user</a:t>
            </a:r>
          </a:p>
          <a:p>
            <a:r>
              <a:rPr lang="en-US" b="1" dirty="0">
                <a:latin typeface="Consolas" panose="020B0609020204030204" pitchFamily="49" charset="0"/>
                <a:cs typeface="Consolas" panose="020B0609020204030204" pitchFamily="49" charset="0"/>
              </a:rPr>
              <a:t>EmailService, SmsService </a:t>
            </a:r>
            <a:r>
              <a:rPr lang="en-US" dirty="0"/>
              <a:t>– Notified during two-factor authentication</a:t>
            </a:r>
          </a:p>
          <a:p>
            <a:r>
              <a:rPr lang="en-US" b="1" dirty="0">
                <a:latin typeface="Consolas" panose="020B0609020204030204" pitchFamily="49" charset="0"/>
                <a:cs typeface="Consolas" panose="020B0609020204030204" pitchFamily="49" charset="0"/>
              </a:rPr>
              <a:t>UserManager</a:t>
            </a:r>
            <a:r>
              <a:rPr lang="en-US" dirty="0"/>
              <a:t> – APIs to CRUD (Create, Read, Update, and Delete) user, claim, and auth information via UserStore</a:t>
            </a:r>
          </a:p>
          <a:p>
            <a:r>
              <a:rPr lang="en-US" b="1" dirty="0">
                <a:latin typeface="Consolas" panose="020B0609020204030204" pitchFamily="49" charset="0"/>
                <a:cs typeface="Consolas" panose="020B0609020204030204" pitchFamily="49" charset="0"/>
              </a:rPr>
              <a:t>RoleManager </a:t>
            </a:r>
            <a:r>
              <a:rPr lang="en-US" dirty="0"/>
              <a:t>– APIs to CRUD roles via RoleStore</a:t>
            </a:r>
          </a:p>
          <a:p>
            <a:r>
              <a:rPr lang="en-US" b="1" dirty="0">
                <a:latin typeface="Consolas" panose="020B0609020204030204" pitchFamily="49" charset="0"/>
                <a:cs typeface="Consolas" panose="020B0609020204030204" pitchFamily="49" charset="0"/>
              </a:rPr>
              <a:t>UserStore</a:t>
            </a:r>
            <a:r>
              <a:rPr lang="en-US" dirty="0"/>
              <a:t> – Talks to data store to store user, user login providers, user claims, user roles, </a:t>
            </a:r>
          </a:p>
          <a:p>
            <a:pPr lvl="1"/>
            <a:r>
              <a:rPr lang="en-US" dirty="0"/>
              <a:t>IUserStore, IUserLoginStore, IUserClaimStore, IUserRoleStore</a:t>
            </a:r>
          </a:p>
          <a:p>
            <a:r>
              <a:rPr lang="en-US" b="1" dirty="0">
                <a:latin typeface="Consolas" panose="020B0609020204030204" pitchFamily="49" charset="0"/>
                <a:cs typeface="Consolas" panose="020B0609020204030204" pitchFamily="49" charset="0"/>
              </a:rPr>
              <a:t>RoleStore</a:t>
            </a:r>
            <a:r>
              <a:rPr lang="en-US" dirty="0"/>
              <a:t> – Talks to the data store to store roles</a:t>
            </a:r>
          </a:p>
          <a:p>
            <a:r>
              <a:rPr lang="en-US" b="1" dirty="0">
                <a:latin typeface="Consolas" panose="020B0609020204030204" pitchFamily="49" charset="0"/>
                <a:cs typeface="Consolas" panose="020B0609020204030204" pitchFamily="49" charset="0"/>
              </a:rPr>
              <a:t>SigninManager</a:t>
            </a:r>
            <a:r>
              <a:rPr lang="en-US" dirty="0"/>
              <a:t> – High level API to sign in (single or two-factor)</a:t>
            </a:r>
          </a:p>
        </p:txBody>
      </p:sp>
    </p:spTree>
    <p:extLst>
      <p:ext uri="{BB962C8B-B14F-4D97-AF65-F5344CB8AC3E}">
        <p14:creationId xmlns:p14="http://schemas.microsoft.com/office/powerpoint/2010/main" val="844796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ASP.NET Identity Database</a:t>
            </a:r>
          </a:p>
        </p:txBody>
      </p:sp>
      <p:sp>
        <p:nvSpPr>
          <p:cNvPr id="3" name="Slide Number Placeholder 2"/>
          <p:cNvSpPr>
            <a:spLocks noGrp="1"/>
          </p:cNvSpPr>
          <p:nvPr>
            <p:ph type="sldNum" sz="quarter" idx="12"/>
          </p:nvPr>
        </p:nvSpPr>
        <p:spPr/>
        <p:txBody>
          <a:bodyPr/>
          <a:lstStyle/>
          <a:p>
            <a:fld id="{A0AE9EC9-F182-4A35-8041-CBBE9CFA6E78}" type="slidenum">
              <a:rPr lang="en-US" smtClean="0"/>
              <a:pPr/>
              <a:t>26</a:t>
            </a:fld>
            <a:endParaRPr lang="en-US" dirty="0"/>
          </a:p>
        </p:txBody>
      </p:sp>
      <p:pic>
        <p:nvPicPr>
          <p:cNvPr id="7" name="Content Placeholder 6" descr="Screen Clipping"/>
          <p:cNvPicPr>
            <a:picLocks noGrp="1" noChangeAspect="1"/>
          </p:cNvPicPr>
          <p:nvPr>
            <p:ph sz="quarter" idx="4294967295"/>
          </p:nvPr>
        </p:nvPicPr>
        <p:blipFill>
          <a:blip r:embed="rId3"/>
          <a:stretch>
            <a:fillRect/>
          </a:stretch>
        </p:blipFill>
        <p:spPr>
          <a:xfrm>
            <a:off x="0" y="1268413"/>
            <a:ext cx="8153400" cy="4598987"/>
          </a:xfrm>
        </p:spPr>
      </p:pic>
      <p:pic>
        <p:nvPicPr>
          <p:cNvPr id="6" name="Picture 5"/>
          <p:cNvPicPr>
            <a:picLocks noChangeAspect="1"/>
          </p:cNvPicPr>
          <p:nvPr/>
        </p:nvPicPr>
        <p:blipFill>
          <a:blip r:embed="rId4"/>
          <a:stretch>
            <a:fillRect/>
          </a:stretch>
        </p:blipFill>
        <p:spPr>
          <a:xfrm>
            <a:off x="8382000" y="1402416"/>
            <a:ext cx="3467574" cy="4388784"/>
          </a:xfrm>
          <a:prstGeom prst="rect">
            <a:avLst/>
          </a:prstGeom>
        </p:spPr>
      </p:pic>
    </p:spTree>
    <p:extLst>
      <p:ext uri="{BB962C8B-B14F-4D97-AF65-F5344CB8AC3E}">
        <p14:creationId xmlns:p14="http://schemas.microsoft.com/office/powerpoint/2010/main" val="3103845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Demo: ASP.NET Identity Setup in Project Template</a:t>
            </a:r>
          </a:p>
        </p:txBody>
      </p:sp>
    </p:spTree>
    <p:extLst>
      <p:ext uri="{BB962C8B-B14F-4D97-AF65-F5344CB8AC3E}">
        <p14:creationId xmlns:p14="http://schemas.microsoft.com/office/powerpoint/2010/main" val="3696963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altLang="en-US" dirty="0"/>
              <a:t>Module 9: Security</a:t>
            </a:r>
          </a:p>
        </p:txBody>
      </p:sp>
      <p:sp>
        <p:nvSpPr>
          <p:cNvPr id="33795" name="Text Placeholder 6"/>
          <p:cNvSpPr>
            <a:spLocks noGrp="1"/>
          </p:cNvSpPr>
          <p:nvPr>
            <p:ph type="body" sz="quarter" idx="12"/>
          </p:nvPr>
        </p:nvSpPr>
        <p:spPr/>
        <p:txBody>
          <a:bodyPr/>
          <a:lstStyle/>
          <a:p>
            <a:r>
              <a:rPr lang="en-US" altLang="en-US" dirty="0"/>
              <a:t>Section 3: Authorization</a:t>
            </a:r>
          </a:p>
        </p:txBody>
      </p:sp>
      <p:sp>
        <p:nvSpPr>
          <p:cNvPr id="9" name="Text Placeholder 8"/>
          <p:cNvSpPr>
            <a:spLocks noGrp="1"/>
          </p:cNvSpPr>
          <p:nvPr>
            <p:ph type="body" sz="quarter" idx="14"/>
          </p:nvPr>
        </p:nvSpPr>
        <p:spPr/>
        <p:txBody>
          <a:bodyPr/>
          <a:lstStyle/>
          <a:p>
            <a:r>
              <a:rPr lang="en-US" dirty="0"/>
              <a:t>Lesson: Authorization Methodologies</a:t>
            </a:r>
          </a:p>
        </p:txBody>
      </p:sp>
    </p:spTree>
    <p:extLst>
      <p:ext uri="{BB962C8B-B14F-4D97-AF65-F5344CB8AC3E}">
        <p14:creationId xmlns:p14="http://schemas.microsoft.com/office/powerpoint/2010/main" val="4169724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Roles-Based Authorization</a:t>
            </a:r>
          </a:p>
        </p:txBody>
      </p:sp>
      <p:sp>
        <p:nvSpPr>
          <p:cNvPr id="5" name="Slide Number Placeholder 4"/>
          <p:cNvSpPr>
            <a:spLocks noGrp="1"/>
          </p:cNvSpPr>
          <p:nvPr>
            <p:ph type="sldNum" sz="quarter" idx="12"/>
          </p:nvPr>
        </p:nvSpPr>
        <p:spPr/>
        <p:txBody>
          <a:bodyPr/>
          <a:lstStyle/>
          <a:p>
            <a:fld id="{026CCAEB-CB17-44EB-A892-4553F1D666B6}" type="slidenum">
              <a:rPr lang="en-US" smtClean="0"/>
              <a:pPr/>
              <a:t>29</a:t>
            </a:fld>
            <a:endParaRPr lang="en-US" dirty="0"/>
          </a:p>
        </p:txBody>
      </p:sp>
      <p:sp>
        <p:nvSpPr>
          <p:cNvPr id="3" name="Content Placeholder 2"/>
          <p:cNvSpPr>
            <a:spLocks noGrp="1"/>
          </p:cNvSpPr>
          <p:nvPr>
            <p:ph type="body" sz="quarter" idx="13"/>
          </p:nvPr>
        </p:nvSpPr>
        <p:spPr/>
        <p:txBody>
          <a:bodyPr>
            <a:normAutofit fontScale="92500" lnSpcReduction="20000"/>
          </a:bodyPr>
          <a:lstStyle/>
          <a:p>
            <a:r>
              <a:rPr lang="en-US" dirty="0">
                <a:latin typeface="Consolas" panose="020B0609020204030204" pitchFamily="49" charset="0"/>
              </a:rPr>
              <a:t>[Authorize] </a:t>
            </a:r>
            <a:r>
              <a:rPr lang="en-US" dirty="0"/>
              <a:t>attribute can be used to restrict access to specific users and roles</a:t>
            </a:r>
          </a:p>
          <a:p>
            <a:pPr lvl="1"/>
            <a:r>
              <a:rPr lang="en-US" dirty="0"/>
              <a:t>Restricting StoreManagerController to Administrators only</a:t>
            </a:r>
          </a:p>
          <a:p>
            <a:pPr marL="800100" lvl="2" indent="0" fontAlgn="base">
              <a:lnSpc>
                <a:spcPct val="120000"/>
              </a:lnSpc>
              <a:spcBef>
                <a:spcPct val="20000"/>
              </a:spcBef>
              <a:spcAft>
                <a:spcPct val="0"/>
              </a:spcAft>
              <a:buNone/>
            </a:pPr>
            <a:r>
              <a:rPr lang="en-US" sz="1800" kern="0" dirty="0">
                <a:solidFill>
                  <a:srgbClr val="000000"/>
                </a:solidFill>
                <a:latin typeface="Consolas"/>
              </a:rPr>
              <a:t>[</a:t>
            </a:r>
            <a:r>
              <a:rPr lang="en-US" sz="1800" kern="0" dirty="0">
                <a:solidFill>
                  <a:srgbClr val="2B91AF"/>
                </a:solidFill>
                <a:latin typeface="Consolas"/>
              </a:rPr>
              <a:t>Authorize</a:t>
            </a:r>
            <a:r>
              <a:rPr lang="en-US" sz="1800" kern="0" dirty="0">
                <a:solidFill>
                  <a:prstClr val="black"/>
                </a:solidFill>
                <a:latin typeface="Consolas"/>
              </a:rPr>
              <a:t>(Roles = </a:t>
            </a:r>
            <a:r>
              <a:rPr lang="en-US" sz="1800" kern="0" dirty="0">
                <a:solidFill>
                  <a:srgbClr val="A31515"/>
                </a:solidFill>
                <a:latin typeface="Consolas"/>
              </a:rPr>
              <a:t>"Administrator"</a:t>
            </a:r>
            <a:r>
              <a:rPr lang="en-US" sz="1800" kern="0" dirty="0">
                <a:solidFill>
                  <a:prstClr val="black"/>
                </a:solidFill>
                <a:latin typeface="Consolas"/>
              </a:rPr>
              <a:t>)]</a:t>
            </a:r>
          </a:p>
          <a:p>
            <a:pPr marL="800100" lvl="2" indent="0" fontAlgn="base">
              <a:lnSpc>
                <a:spcPct val="120000"/>
              </a:lnSpc>
              <a:spcBef>
                <a:spcPct val="20000"/>
              </a:spcBef>
              <a:spcAft>
                <a:spcPct val="0"/>
              </a:spcAft>
              <a:buNone/>
            </a:pPr>
            <a:r>
              <a:rPr lang="en-US" sz="1800" kern="0" dirty="0">
                <a:solidFill>
                  <a:srgbClr val="0000FF"/>
                </a:solidFill>
                <a:latin typeface="Consolas"/>
              </a:rPr>
              <a:t>public</a:t>
            </a:r>
            <a:r>
              <a:rPr lang="en-US" sz="1800" kern="0" dirty="0">
                <a:solidFill>
                  <a:prstClr val="black"/>
                </a:solidFill>
                <a:latin typeface="Consolas"/>
              </a:rPr>
              <a:t> </a:t>
            </a:r>
            <a:r>
              <a:rPr lang="en-US" sz="1800" kern="0" dirty="0">
                <a:solidFill>
                  <a:srgbClr val="0000FF"/>
                </a:solidFill>
                <a:latin typeface="Consolas"/>
              </a:rPr>
              <a:t>class</a:t>
            </a:r>
            <a:r>
              <a:rPr lang="en-US" sz="1800" kern="0" dirty="0">
                <a:solidFill>
                  <a:prstClr val="black"/>
                </a:solidFill>
                <a:latin typeface="Consolas"/>
              </a:rPr>
              <a:t> </a:t>
            </a:r>
            <a:r>
              <a:rPr lang="en-US" sz="1800" kern="0" dirty="0">
                <a:solidFill>
                  <a:srgbClr val="2B91AF"/>
                </a:solidFill>
                <a:latin typeface="Consolas"/>
              </a:rPr>
              <a:t>StoreManagerController</a:t>
            </a:r>
            <a:r>
              <a:rPr lang="en-US" sz="1800" kern="0" dirty="0">
                <a:solidFill>
                  <a:prstClr val="black"/>
                </a:solidFill>
                <a:latin typeface="Consolas"/>
              </a:rPr>
              <a:t> : </a:t>
            </a:r>
            <a:r>
              <a:rPr lang="en-US" sz="1800" kern="0" dirty="0">
                <a:solidFill>
                  <a:srgbClr val="2B91AF"/>
                </a:solidFill>
                <a:latin typeface="Consolas"/>
              </a:rPr>
              <a:t>Controller</a:t>
            </a:r>
            <a:endParaRPr lang="en-US" dirty="0"/>
          </a:p>
          <a:p>
            <a:pPr lvl="1"/>
            <a:endParaRPr lang="en-US" dirty="0"/>
          </a:p>
          <a:p>
            <a:pPr lvl="1"/>
            <a:r>
              <a:rPr lang="en-US" dirty="0"/>
              <a:t>Restricting controller/action to </a:t>
            </a:r>
            <a:r>
              <a:rPr lang="en-US" b="1" dirty="0"/>
              <a:t>any</a:t>
            </a:r>
            <a:r>
              <a:rPr lang="en-US" dirty="0"/>
              <a:t> of multiple roles (logical OR)</a:t>
            </a:r>
          </a:p>
          <a:p>
            <a:pPr marL="800100" lvl="2" indent="0" fontAlgn="base">
              <a:lnSpc>
                <a:spcPct val="120000"/>
              </a:lnSpc>
              <a:spcBef>
                <a:spcPct val="20000"/>
              </a:spcBef>
              <a:spcAft>
                <a:spcPct val="0"/>
              </a:spcAft>
              <a:buNone/>
            </a:pPr>
            <a:r>
              <a:rPr lang="en-US" sz="1800" kern="0" dirty="0">
                <a:solidFill>
                  <a:srgbClr val="000000"/>
                </a:solidFill>
                <a:latin typeface="Consolas" panose="020B0609020204030204" pitchFamily="49" charset="0"/>
                <a:cs typeface="Consolas" panose="020B0609020204030204" pitchFamily="49" charset="0"/>
              </a:rPr>
              <a:t>[</a:t>
            </a:r>
            <a:r>
              <a:rPr lang="en-US" sz="1800" kern="0" dirty="0">
                <a:solidFill>
                  <a:srgbClr val="2B91AF"/>
                </a:solidFill>
                <a:latin typeface="Consolas" panose="020B0609020204030204" pitchFamily="49" charset="0"/>
                <a:cs typeface="Consolas" panose="020B0609020204030204" pitchFamily="49" charset="0"/>
              </a:rPr>
              <a:t>Authorize</a:t>
            </a:r>
            <a:r>
              <a:rPr lang="en-US" sz="1800" kern="0" dirty="0">
                <a:solidFill>
                  <a:prstClr val="black"/>
                </a:solidFill>
                <a:latin typeface="Consolas" panose="020B0609020204030204" pitchFamily="49" charset="0"/>
                <a:cs typeface="Consolas" panose="020B0609020204030204" pitchFamily="49" charset="0"/>
              </a:rPr>
              <a:t>(Roles = </a:t>
            </a:r>
            <a:r>
              <a:rPr lang="en-US" sz="1800" kern="0" dirty="0">
                <a:solidFill>
                  <a:srgbClr val="A31515"/>
                </a:solidFill>
                <a:latin typeface="Consolas" panose="020B0609020204030204" pitchFamily="49" charset="0"/>
                <a:cs typeface="Consolas" panose="020B0609020204030204" pitchFamily="49" charset="0"/>
              </a:rPr>
              <a:t>"Administrator, </a:t>
            </a:r>
            <a:r>
              <a:rPr lang="en-US" sz="1800" kern="0" dirty="0" err="1">
                <a:solidFill>
                  <a:srgbClr val="A31515"/>
                </a:solidFill>
                <a:latin typeface="Consolas" panose="020B0609020204030204" pitchFamily="49" charset="0"/>
                <a:cs typeface="Consolas" panose="020B0609020204030204" pitchFamily="49" charset="0"/>
              </a:rPr>
              <a:t>SuperAdmin</a:t>
            </a:r>
            <a:r>
              <a:rPr lang="en-US" sz="1800" kern="0" dirty="0">
                <a:solidFill>
                  <a:srgbClr val="A31515"/>
                </a:solidFill>
                <a:latin typeface="Consolas" panose="020B0609020204030204" pitchFamily="49" charset="0"/>
                <a:cs typeface="Consolas" panose="020B0609020204030204" pitchFamily="49" charset="0"/>
              </a:rPr>
              <a:t>"</a:t>
            </a:r>
            <a:r>
              <a:rPr lang="en-US" sz="1800" kern="0" dirty="0">
                <a:solidFill>
                  <a:prstClr val="black"/>
                </a:solidFill>
                <a:latin typeface="Consolas" panose="020B0609020204030204" pitchFamily="49" charset="0"/>
                <a:cs typeface="Consolas" panose="020B0609020204030204" pitchFamily="49" charset="0"/>
              </a:rPr>
              <a:t>)]</a:t>
            </a:r>
          </a:p>
          <a:p>
            <a:pPr marL="800100" lvl="2" indent="0" fontAlgn="base">
              <a:lnSpc>
                <a:spcPct val="120000"/>
              </a:lnSpc>
              <a:spcBef>
                <a:spcPct val="20000"/>
              </a:spcBef>
              <a:spcAft>
                <a:spcPct val="0"/>
              </a:spcAft>
              <a:buNone/>
            </a:pPr>
            <a:r>
              <a:rPr lang="en-US" sz="1800" kern="0" dirty="0">
                <a:solidFill>
                  <a:srgbClr val="0000FF"/>
                </a:solidFill>
                <a:latin typeface="Consolas" panose="020B0609020204030204" pitchFamily="49" charset="0"/>
                <a:cs typeface="Consolas" panose="020B0609020204030204" pitchFamily="49" charset="0"/>
              </a:rPr>
              <a:t>public</a:t>
            </a:r>
            <a:r>
              <a:rPr lang="en-US" sz="1800" kern="0" dirty="0">
                <a:solidFill>
                  <a:prstClr val="black"/>
                </a:solidFill>
                <a:latin typeface="Consolas" panose="020B0609020204030204" pitchFamily="49" charset="0"/>
                <a:cs typeface="Consolas" panose="020B0609020204030204" pitchFamily="49" charset="0"/>
              </a:rPr>
              <a:t> </a:t>
            </a:r>
            <a:r>
              <a:rPr lang="en-US" sz="1800" kern="0" dirty="0">
                <a:solidFill>
                  <a:srgbClr val="0000FF"/>
                </a:solidFill>
                <a:latin typeface="Consolas" panose="020B0609020204030204" pitchFamily="49" charset="0"/>
                <a:cs typeface="Consolas" panose="020B0609020204030204" pitchFamily="49" charset="0"/>
              </a:rPr>
              <a:t>class</a:t>
            </a:r>
            <a:r>
              <a:rPr lang="en-US" sz="1800" kern="0" dirty="0">
                <a:solidFill>
                  <a:prstClr val="black"/>
                </a:solidFill>
                <a:latin typeface="Consolas" panose="020B0609020204030204" pitchFamily="49" charset="0"/>
                <a:cs typeface="Consolas" panose="020B0609020204030204" pitchFamily="49" charset="0"/>
              </a:rPr>
              <a:t> </a:t>
            </a:r>
            <a:r>
              <a:rPr lang="en-US" sz="1800" kern="0" dirty="0">
                <a:solidFill>
                  <a:srgbClr val="2B91AF"/>
                </a:solidFill>
                <a:latin typeface="Consolas" panose="020B0609020204030204" pitchFamily="49" charset="0"/>
                <a:cs typeface="Consolas" panose="020B0609020204030204" pitchFamily="49" charset="0"/>
              </a:rPr>
              <a:t>StoreManagerController</a:t>
            </a:r>
            <a:r>
              <a:rPr lang="en-US" sz="1800" kern="0" dirty="0">
                <a:solidFill>
                  <a:prstClr val="black"/>
                </a:solidFill>
                <a:latin typeface="Consolas" panose="020B0609020204030204" pitchFamily="49" charset="0"/>
                <a:cs typeface="Consolas" panose="020B0609020204030204" pitchFamily="49" charset="0"/>
              </a:rPr>
              <a:t> : </a:t>
            </a:r>
            <a:r>
              <a:rPr lang="en-US" sz="1800" kern="0" dirty="0">
                <a:solidFill>
                  <a:srgbClr val="2B91AF"/>
                </a:solidFill>
                <a:latin typeface="Consolas" panose="020B0609020204030204" pitchFamily="49" charset="0"/>
                <a:cs typeface="Consolas" panose="020B0609020204030204" pitchFamily="49" charset="0"/>
              </a:rPr>
              <a:t>Controller</a:t>
            </a:r>
            <a:endParaRPr lang="en-US" sz="1800" kern="0" dirty="0">
              <a:solidFill>
                <a:srgbClr val="000000"/>
              </a:solidFill>
              <a:latin typeface="Consolas" panose="020B0609020204030204" pitchFamily="49" charset="0"/>
              <a:cs typeface="Consolas" panose="020B0609020204030204" pitchFamily="49" charset="0"/>
            </a:endParaRPr>
          </a:p>
          <a:p>
            <a:pPr marL="457200" lvl="1" indent="0">
              <a:buNone/>
            </a:pPr>
            <a:endParaRPr lang="en-US" dirty="0"/>
          </a:p>
          <a:p>
            <a:pPr lvl="1"/>
            <a:r>
              <a:rPr lang="en-US" dirty="0"/>
              <a:t>Restricting controller/action to </a:t>
            </a:r>
            <a:r>
              <a:rPr lang="en-US" b="1" dirty="0"/>
              <a:t>all</a:t>
            </a:r>
            <a:r>
              <a:rPr lang="en-US" dirty="0"/>
              <a:t> of multiple roles (logical AND)</a:t>
            </a:r>
          </a:p>
          <a:p>
            <a:pPr marL="800100" lvl="2" indent="0" fontAlgn="base">
              <a:lnSpc>
                <a:spcPct val="120000"/>
              </a:lnSpc>
              <a:spcBef>
                <a:spcPct val="20000"/>
              </a:spcBef>
              <a:spcAft>
                <a:spcPct val="0"/>
              </a:spcAft>
              <a:buNone/>
            </a:pPr>
            <a:r>
              <a:rPr lang="en-US" sz="1800" kern="0" dirty="0">
                <a:solidFill>
                  <a:srgbClr val="000000"/>
                </a:solidFill>
                <a:latin typeface="Consolas" panose="020B0609020204030204" pitchFamily="49" charset="0"/>
                <a:cs typeface="Consolas" panose="020B0609020204030204" pitchFamily="49" charset="0"/>
              </a:rPr>
              <a:t>[</a:t>
            </a:r>
            <a:r>
              <a:rPr lang="en-US" sz="1800" kern="0" dirty="0">
                <a:solidFill>
                  <a:srgbClr val="2B91AF"/>
                </a:solidFill>
                <a:latin typeface="Consolas" panose="020B0609020204030204" pitchFamily="49" charset="0"/>
                <a:cs typeface="Consolas" panose="020B0609020204030204" pitchFamily="49" charset="0"/>
              </a:rPr>
              <a:t>Authorize</a:t>
            </a:r>
            <a:r>
              <a:rPr lang="en-US" sz="1800" kern="0" dirty="0">
                <a:solidFill>
                  <a:prstClr val="black"/>
                </a:solidFill>
                <a:latin typeface="Consolas" panose="020B0609020204030204" pitchFamily="49" charset="0"/>
                <a:cs typeface="Consolas" panose="020B0609020204030204" pitchFamily="49" charset="0"/>
              </a:rPr>
              <a:t>(Roles = </a:t>
            </a:r>
            <a:r>
              <a:rPr lang="en-US" sz="1800" kern="0" dirty="0">
                <a:solidFill>
                  <a:srgbClr val="A31515"/>
                </a:solidFill>
                <a:latin typeface="Consolas" panose="020B0609020204030204" pitchFamily="49" charset="0"/>
                <a:cs typeface="Consolas" panose="020B0609020204030204" pitchFamily="49" charset="0"/>
              </a:rPr>
              <a:t>"Administrator”)</a:t>
            </a:r>
            <a:r>
              <a:rPr lang="en-US" sz="1800" kern="0" dirty="0">
                <a:solidFill>
                  <a:prstClr val="black"/>
                </a:solidFill>
                <a:latin typeface="Consolas" panose="020B0609020204030204" pitchFamily="49" charset="0"/>
              </a:rPr>
              <a:t>,</a:t>
            </a:r>
            <a:r>
              <a:rPr lang="en-US" sz="1800" kern="0" dirty="0">
                <a:solidFill>
                  <a:srgbClr val="A31515"/>
                </a:solidFill>
                <a:latin typeface="Consolas" panose="020B0609020204030204" pitchFamily="49" charset="0"/>
                <a:cs typeface="Consolas" panose="020B0609020204030204" pitchFamily="49" charset="0"/>
              </a:rPr>
              <a:t> </a:t>
            </a:r>
            <a:r>
              <a:rPr lang="en-US" sz="1800" kern="0" dirty="0">
                <a:solidFill>
                  <a:srgbClr val="2B91AF"/>
                </a:solidFill>
                <a:latin typeface="Consolas" panose="020B0609020204030204" pitchFamily="49" charset="0"/>
              </a:rPr>
              <a:t>Authorize</a:t>
            </a:r>
            <a:r>
              <a:rPr lang="en-US" sz="1800" kern="0" dirty="0">
                <a:solidFill>
                  <a:prstClr val="black"/>
                </a:solidFill>
                <a:latin typeface="Consolas" panose="020B0609020204030204" pitchFamily="49" charset="0"/>
              </a:rPr>
              <a:t>(Roles = </a:t>
            </a:r>
            <a:r>
              <a:rPr lang="en-US" sz="1800" kern="0" dirty="0">
                <a:solidFill>
                  <a:srgbClr val="A31515"/>
                </a:solidFill>
                <a:latin typeface="Consolas" panose="020B0609020204030204" pitchFamily="49" charset="0"/>
                <a:cs typeface="Consolas" panose="020B0609020204030204" pitchFamily="49" charset="0"/>
              </a:rPr>
              <a:t>“</a:t>
            </a:r>
            <a:r>
              <a:rPr lang="en-US" sz="1800" kern="0" dirty="0" err="1">
                <a:solidFill>
                  <a:srgbClr val="A31515"/>
                </a:solidFill>
                <a:latin typeface="Consolas" panose="020B0609020204030204" pitchFamily="49" charset="0"/>
                <a:cs typeface="Consolas" panose="020B0609020204030204" pitchFamily="49" charset="0"/>
              </a:rPr>
              <a:t>SuperAdmin</a:t>
            </a:r>
            <a:r>
              <a:rPr lang="en-US" sz="1800" kern="0" dirty="0">
                <a:solidFill>
                  <a:srgbClr val="A31515"/>
                </a:solidFill>
                <a:latin typeface="Consolas" panose="020B0609020204030204" pitchFamily="49" charset="0"/>
                <a:cs typeface="Consolas" panose="020B0609020204030204" pitchFamily="49" charset="0"/>
              </a:rPr>
              <a:t>"</a:t>
            </a:r>
            <a:r>
              <a:rPr lang="en-US" sz="1800" kern="0" dirty="0">
                <a:solidFill>
                  <a:prstClr val="black"/>
                </a:solidFill>
                <a:latin typeface="Consolas" panose="020B0609020204030204" pitchFamily="49" charset="0"/>
                <a:cs typeface="Consolas" panose="020B0609020204030204" pitchFamily="49" charset="0"/>
              </a:rPr>
              <a:t>)]</a:t>
            </a:r>
          </a:p>
          <a:p>
            <a:pPr marL="800100" lvl="2" indent="0" fontAlgn="base">
              <a:lnSpc>
                <a:spcPct val="120000"/>
              </a:lnSpc>
              <a:spcBef>
                <a:spcPct val="20000"/>
              </a:spcBef>
              <a:spcAft>
                <a:spcPct val="0"/>
              </a:spcAft>
              <a:buNone/>
            </a:pPr>
            <a:r>
              <a:rPr lang="en-US" sz="1800" kern="0" dirty="0">
                <a:solidFill>
                  <a:srgbClr val="0000FF"/>
                </a:solidFill>
                <a:latin typeface="Consolas" panose="020B0609020204030204" pitchFamily="49" charset="0"/>
                <a:cs typeface="Consolas" panose="020B0609020204030204" pitchFamily="49" charset="0"/>
              </a:rPr>
              <a:t>public</a:t>
            </a:r>
            <a:r>
              <a:rPr lang="en-US" sz="1800" kern="0" dirty="0">
                <a:solidFill>
                  <a:prstClr val="black"/>
                </a:solidFill>
                <a:latin typeface="Consolas" panose="020B0609020204030204" pitchFamily="49" charset="0"/>
                <a:cs typeface="Consolas" panose="020B0609020204030204" pitchFamily="49" charset="0"/>
              </a:rPr>
              <a:t> </a:t>
            </a:r>
            <a:r>
              <a:rPr lang="en-US" sz="1800" kern="0" dirty="0">
                <a:solidFill>
                  <a:srgbClr val="0000FF"/>
                </a:solidFill>
                <a:latin typeface="Consolas" panose="020B0609020204030204" pitchFamily="49" charset="0"/>
                <a:cs typeface="Consolas" panose="020B0609020204030204" pitchFamily="49" charset="0"/>
              </a:rPr>
              <a:t>class</a:t>
            </a:r>
            <a:r>
              <a:rPr lang="en-US" sz="1800" kern="0" dirty="0">
                <a:solidFill>
                  <a:prstClr val="black"/>
                </a:solidFill>
                <a:latin typeface="Consolas" panose="020B0609020204030204" pitchFamily="49" charset="0"/>
                <a:cs typeface="Consolas" panose="020B0609020204030204" pitchFamily="49" charset="0"/>
              </a:rPr>
              <a:t> </a:t>
            </a:r>
            <a:r>
              <a:rPr lang="en-US" sz="1800" kern="0" dirty="0" err="1">
                <a:solidFill>
                  <a:srgbClr val="2B91AF"/>
                </a:solidFill>
                <a:latin typeface="Consolas" panose="020B0609020204030204" pitchFamily="49" charset="0"/>
                <a:cs typeface="Consolas" panose="020B0609020204030204" pitchFamily="49" charset="0"/>
              </a:rPr>
              <a:t>StoreManagerController</a:t>
            </a:r>
            <a:r>
              <a:rPr lang="en-US" sz="1800" kern="0" dirty="0">
                <a:solidFill>
                  <a:prstClr val="black"/>
                </a:solidFill>
                <a:latin typeface="Consolas" panose="020B0609020204030204" pitchFamily="49" charset="0"/>
                <a:cs typeface="Consolas" panose="020B0609020204030204" pitchFamily="49" charset="0"/>
              </a:rPr>
              <a:t> : </a:t>
            </a:r>
            <a:r>
              <a:rPr lang="en-US" sz="1800" kern="0" dirty="0">
                <a:solidFill>
                  <a:srgbClr val="2B91AF"/>
                </a:solidFill>
                <a:latin typeface="Consolas" panose="020B0609020204030204" pitchFamily="49" charset="0"/>
                <a:cs typeface="Consolas" panose="020B0609020204030204" pitchFamily="49" charset="0"/>
              </a:rPr>
              <a:t>Controller</a:t>
            </a:r>
            <a:endParaRPr lang="en-US" dirty="0"/>
          </a:p>
          <a:p>
            <a:pPr lvl="1"/>
            <a:endParaRPr lang="en-US" dirty="0"/>
          </a:p>
          <a:p>
            <a:pPr lvl="1"/>
            <a:r>
              <a:rPr lang="en-US" dirty="0"/>
              <a:t>Restricting controller/action to multiple users &amp; roles</a:t>
            </a:r>
          </a:p>
          <a:p>
            <a:pPr marL="800100" lvl="2" indent="0" fontAlgn="base">
              <a:lnSpc>
                <a:spcPct val="120000"/>
              </a:lnSpc>
              <a:spcBef>
                <a:spcPct val="20000"/>
              </a:spcBef>
              <a:spcAft>
                <a:spcPct val="0"/>
              </a:spcAft>
              <a:buNone/>
            </a:pPr>
            <a:r>
              <a:rPr lang="en-US" sz="1800" kern="0" dirty="0">
                <a:solidFill>
                  <a:srgbClr val="000000"/>
                </a:solidFill>
                <a:latin typeface="Consolas"/>
              </a:rPr>
              <a:t>[</a:t>
            </a:r>
            <a:r>
              <a:rPr lang="en-US" sz="1800" kern="0" dirty="0">
                <a:solidFill>
                  <a:srgbClr val="2B91AF"/>
                </a:solidFill>
                <a:latin typeface="Consolas"/>
              </a:rPr>
              <a:t>Authorize</a:t>
            </a:r>
            <a:r>
              <a:rPr lang="en-US" sz="1800" kern="0" dirty="0">
                <a:solidFill>
                  <a:prstClr val="black"/>
                </a:solidFill>
                <a:latin typeface="Consolas"/>
              </a:rPr>
              <a:t>(Users = </a:t>
            </a:r>
            <a:r>
              <a:rPr lang="en-US" sz="1800" kern="0" dirty="0">
                <a:solidFill>
                  <a:srgbClr val="A31515"/>
                </a:solidFill>
                <a:latin typeface="Consolas"/>
              </a:rPr>
              <a:t>“User1, User2"</a:t>
            </a:r>
            <a:r>
              <a:rPr lang="en-US" sz="1800" kern="0" dirty="0">
                <a:solidFill>
                  <a:prstClr val="black"/>
                </a:solidFill>
                <a:latin typeface="Consolas"/>
              </a:rPr>
              <a:t>, Roles = </a:t>
            </a:r>
            <a:r>
              <a:rPr lang="en-US" sz="1800" kern="0" dirty="0">
                <a:solidFill>
                  <a:srgbClr val="A31515"/>
                </a:solidFill>
                <a:latin typeface="Consolas"/>
              </a:rPr>
              <a:t>"SuperAdmin"</a:t>
            </a:r>
            <a:r>
              <a:rPr lang="en-US" sz="1800" kern="0" dirty="0">
                <a:solidFill>
                  <a:prstClr val="black"/>
                </a:solidFill>
                <a:latin typeface="Consolas"/>
              </a:rPr>
              <a:t>)]</a:t>
            </a:r>
          </a:p>
          <a:p>
            <a:pPr marL="800100" lvl="2" indent="0" fontAlgn="base">
              <a:lnSpc>
                <a:spcPct val="120000"/>
              </a:lnSpc>
              <a:spcBef>
                <a:spcPct val="20000"/>
              </a:spcBef>
              <a:spcAft>
                <a:spcPct val="0"/>
              </a:spcAft>
              <a:buNone/>
            </a:pPr>
            <a:r>
              <a:rPr lang="en-US" sz="1800" kern="0" dirty="0">
                <a:solidFill>
                  <a:srgbClr val="0000FF"/>
                </a:solidFill>
                <a:latin typeface="Consolas"/>
              </a:rPr>
              <a:t>public</a:t>
            </a:r>
            <a:r>
              <a:rPr lang="en-US" sz="1800" kern="0" dirty="0">
                <a:solidFill>
                  <a:prstClr val="black"/>
                </a:solidFill>
                <a:latin typeface="Consolas"/>
              </a:rPr>
              <a:t> </a:t>
            </a:r>
            <a:r>
              <a:rPr lang="en-US" sz="1800" kern="0" dirty="0" err="1">
                <a:solidFill>
                  <a:srgbClr val="2B91AF"/>
                </a:solidFill>
                <a:latin typeface="Consolas"/>
              </a:rPr>
              <a:t>IActionResult</a:t>
            </a:r>
            <a:r>
              <a:rPr lang="en-US" sz="1800" kern="0" dirty="0">
                <a:solidFill>
                  <a:prstClr val="black"/>
                </a:solidFill>
                <a:latin typeface="Consolas"/>
              </a:rPr>
              <a:t> Create(</a:t>
            </a:r>
            <a:r>
              <a:rPr lang="en-US" sz="1800" kern="0" dirty="0">
                <a:solidFill>
                  <a:srgbClr val="2B91AF"/>
                </a:solidFill>
                <a:latin typeface="Consolas"/>
              </a:rPr>
              <a:t>Album</a:t>
            </a:r>
            <a:r>
              <a:rPr lang="en-US" sz="1800" kern="0" dirty="0">
                <a:solidFill>
                  <a:prstClr val="black"/>
                </a:solidFill>
                <a:latin typeface="Consolas"/>
              </a:rPr>
              <a:t> album)</a:t>
            </a:r>
          </a:p>
          <a:p>
            <a:pPr lvl="1"/>
            <a:endParaRPr lang="en-US" dirty="0"/>
          </a:p>
        </p:txBody>
      </p:sp>
    </p:spTree>
    <p:extLst>
      <p:ext uri="{BB962C8B-B14F-4D97-AF65-F5344CB8AC3E}">
        <p14:creationId xmlns:p14="http://schemas.microsoft.com/office/powerpoint/2010/main" val="1375946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View This Presentation</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Segoe UI" panose="020B0502040204020203" pitchFamily="34" charset="0"/>
            </a:endParaRPr>
          </a:p>
        </p:txBody>
      </p:sp>
      <p:sp>
        <p:nvSpPr>
          <p:cNvPr id="3" name="Content Placeholder 2"/>
          <p:cNvSpPr>
            <a:spLocks noGrp="1"/>
          </p:cNvSpPr>
          <p:nvPr>
            <p:ph type="body" sz="quarter" idx="13"/>
          </p:nvPr>
        </p:nvSpPr>
        <p:spPr/>
        <p:txBody>
          <a:bodyPr/>
          <a:lstStyle/>
          <a:p>
            <a:r>
              <a:rPr lang="en-US" dirty="0"/>
              <a:t>To switch to </a:t>
            </a:r>
            <a:r>
              <a:rPr lang="en-US" b="1" dirty="0"/>
              <a:t>Notes Page </a:t>
            </a:r>
            <a:r>
              <a:rPr lang="en-US" dirty="0"/>
              <a:t>view:</a:t>
            </a:r>
          </a:p>
          <a:p>
            <a:pPr lvl="1"/>
            <a:r>
              <a:rPr lang="en-US" dirty="0"/>
              <a:t>On the ribbon, click the </a:t>
            </a:r>
            <a:r>
              <a:rPr lang="en-US" b="1" dirty="0"/>
              <a:t>View </a:t>
            </a:r>
            <a:r>
              <a:rPr lang="en-US" dirty="0"/>
              <a:t>tab, and then click </a:t>
            </a:r>
            <a:r>
              <a:rPr lang="en-US" b="1" dirty="0"/>
              <a:t>Notes Page</a:t>
            </a:r>
            <a:endParaRPr lang="en-US" dirty="0"/>
          </a:p>
          <a:p>
            <a:r>
              <a:rPr lang="en-US" dirty="0"/>
              <a:t>To navigate through notes, use the Page Up and Page Down keys</a:t>
            </a:r>
          </a:p>
          <a:p>
            <a:pPr lvl="1"/>
            <a:r>
              <a:rPr lang="en-US" dirty="0"/>
              <a:t>Zoom in or zoom out, if required</a:t>
            </a:r>
          </a:p>
          <a:p>
            <a:r>
              <a:rPr lang="en-US" dirty="0"/>
              <a:t>In the </a:t>
            </a:r>
            <a:r>
              <a:rPr lang="en-US" b="1" dirty="0"/>
              <a:t>Notes Page </a:t>
            </a:r>
            <a:r>
              <a:rPr lang="en-US" dirty="0"/>
              <a:t>view, you can:</a:t>
            </a:r>
          </a:p>
          <a:p>
            <a:pPr lvl="1"/>
            <a:r>
              <a:rPr lang="en-US" dirty="0"/>
              <a:t>Read any supporting text</a:t>
            </a:r>
          </a:p>
          <a:p>
            <a:pPr lvl="2"/>
            <a:r>
              <a:rPr lang="en-US" dirty="0"/>
              <a:t>Terminology List—a list of terms used in this course is provided in the Notes section. </a:t>
            </a:r>
          </a:p>
          <a:p>
            <a:pPr lvl="1"/>
            <a:r>
              <a:rPr lang="en-US" dirty="0"/>
              <a:t>Add notes to your copy of the presentation, if required</a:t>
            </a:r>
          </a:p>
          <a:p>
            <a:r>
              <a:rPr lang="en-US" dirty="0"/>
              <a:t>Take the presentation files home with you</a:t>
            </a:r>
          </a:p>
          <a:p>
            <a:endParaRPr lang="en-US" dirty="0"/>
          </a:p>
        </p:txBody>
      </p:sp>
    </p:spTree>
    <p:extLst>
      <p:ext uri="{BB962C8B-B14F-4D97-AF65-F5344CB8AC3E}">
        <p14:creationId xmlns:p14="http://schemas.microsoft.com/office/powerpoint/2010/main" val="139609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Claims-Based Policy Authorization - I</a:t>
            </a:r>
          </a:p>
        </p:txBody>
      </p:sp>
      <p:sp>
        <p:nvSpPr>
          <p:cNvPr id="5" name="Slide Number Placeholder 4"/>
          <p:cNvSpPr>
            <a:spLocks noGrp="1"/>
          </p:cNvSpPr>
          <p:nvPr>
            <p:ph type="sldNum" sz="quarter" idx="12"/>
          </p:nvPr>
        </p:nvSpPr>
        <p:spPr/>
        <p:txBody>
          <a:bodyPr/>
          <a:lstStyle/>
          <a:p>
            <a:fld id="{026CCAEB-CB17-44EB-A892-4553F1D666B6}" type="slidenum">
              <a:rPr lang="en-US" smtClean="0"/>
              <a:pPr/>
              <a:t>30</a:t>
            </a:fld>
            <a:endParaRPr lang="en-US" dirty="0"/>
          </a:p>
        </p:txBody>
      </p:sp>
      <p:sp>
        <p:nvSpPr>
          <p:cNvPr id="3" name="Content Placeholder 2"/>
          <p:cNvSpPr>
            <a:spLocks noGrp="1"/>
          </p:cNvSpPr>
          <p:nvPr>
            <p:ph type="body" sz="quarter" idx="13"/>
          </p:nvPr>
        </p:nvSpPr>
        <p:spPr>
          <a:xfrm>
            <a:off x="402336" y="1143000"/>
            <a:ext cx="11173968" cy="4956048"/>
          </a:xfrm>
        </p:spPr>
        <p:txBody>
          <a:bodyPr>
            <a:normAutofit/>
          </a:bodyPr>
          <a:lstStyle/>
          <a:p>
            <a:r>
              <a:rPr lang="en-US" dirty="0">
                <a:latin typeface="Consolas" panose="020B0609020204030204" pitchFamily="49" charset="0"/>
              </a:rPr>
              <a:t>[Authorize] </a:t>
            </a:r>
            <a:r>
              <a:rPr lang="en-US" dirty="0"/>
              <a:t>attribute can be used to restrict access to users with specific claims</a:t>
            </a:r>
          </a:p>
          <a:p>
            <a:pPr lvl="1"/>
            <a:r>
              <a:rPr lang="en-US" dirty="0"/>
              <a:t>Create a policy for requiring a claim or claim value</a:t>
            </a:r>
          </a:p>
        </p:txBody>
      </p:sp>
      <p:sp>
        <p:nvSpPr>
          <p:cNvPr id="4" name="TextBox 3">
            <a:extLst>
              <a:ext uri="{FF2B5EF4-FFF2-40B4-BE49-F238E27FC236}">
                <a16:creationId xmlns:a16="http://schemas.microsoft.com/office/drawing/2014/main" id="{22324CE6-370C-4DC2-8E94-6962EE61FF61}"/>
              </a:ext>
            </a:extLst>
          </p:cNvPr>
          <p:cNvSpPr txBox="1"/>
          <p:nvPr/>
        </p:nvSpPr>
        <p:spPr>
          <a:xfrm>
            <a:off x="1367028" y="1997150"/>
            <a:ext cx="9144000" cy="3668697"/>
          </a:xfrm>
          <a:prstGeom prst="rect">
            <a:avLst/>
          </a:prstGeom>
          <a:noFill/>
          <a:ln>
            <a:solidFill>
              <a:schemeClr val="tx1"/>
            </a:solidFill>
          </a:ln>
        </p:spPr>
        <p:txBody>
          <a:bodyPr wrap="square" rtlCol="0">
            <a:spAutoFit/>
          </a:bodyPr>
          <a:lstStyle/>
          <a:p>
            <a:pPr indent="-114300">
              <a:lnSpc>
                <a:spcPct val="120000"/>
              </a:lnSpc>
              <a:spcBef>
                <a:spcPct val="20000"/>
              </a:spcBef>
            </a:pPr>
            <a:r>
              <a:rPr lang="en-US" sz="1400" kern="0" dirty="0">
                <a:solidFill>
                  <a:srgbClr val="0000FF"/>
                </a:solidFill>
                <a:latin typeface="Consolas" panose="020B0609020204030204" pitchFamily="49" charset="0"/>
              </a:rPr>
              <a:t>public void </a:t>
            </a:r>
            <a:r>
              <a:rPr lang="en-US" sz="1400" kern="0" dirty="0" err="1">
                <a:solidFill>
                  <a:srgbClr val="2B91AF"/>
                </a:solidFill>
                <a:latin typeface="Consolas" panose="020B0609020204030204" pitchFamily="49" charset="0"/>
              </a:rPr>
              <a:t>ConfigureServices</a:t>
            </a:r>
            <a:r>
              <a:rPr lang="en-US" sz="1400" dirty="0">
                <a:latin typeface="Consolas" panose="020B0609020204030204" pitchFamily="49" charset="0"/>
              </a:rPr>
              <a:t>(</a:t>
            </a:r>
            <a:r>
              <a:rPr lang="en-US" sz="1400" dirty="0" err="1">
                <a:latin typeface="Consolas" panose="020B0609020204030204" pitchFamily="49" charset="0"/>
              </a:rPr>
              <a:t>IServiceCollection</a:t>
            </a:r>
            <a:r>
              <a:rPr lang="en-US" sz="1400" dirty="0">
                <a:latin typeface="Consolas" panose="020B0609020204030204" pitchFamily="49" charset="0"/>
              </a:rPr>
              <a:t> services) </a:t>
            </a:r>
          </a:p>
          <a:p>
            <a:pPr indent="-114300">
              <a:lnSpc>
                <a:spcPct val="120000"/>
              </a:lnSpc>
              <a:spcBef>
                <a:spcPct val="20000"/>
              </a:spcBef>
            </a:pPr>
            <a:r>
              <a:rPr lang="en-US" sz="1400" dirty="0">
                <a:latin typeface="Consolas" panose="020B0609020204030204" pitchFamily="49" charset="0"/>
              </a:rPr>
              <a:t>{ </a:t>
            </a:r>
          </a:p>
          <a:p>
            <a:pPr indent="-114300">
              <a:lnSpc>
                <a:spcPct val="120000"/>
              </a:lnSpc>
              <a:spcBef>
                <a:spcPct val="20000"/>
              </a:spcBef>
            </a:pPr>
            <a:r>
              <a:rPr lang="en-US" sz="1400" dirty="0">
                <a:latin typeface="Consolas" panose="020B0609020204030204" pitchFamily="49" charset="0"/>
              </a:rPr>
              <a:t>    </a:t>
            </a:r>
            <a:r>
              <a:rPr lang="en-US" sz="1400" dirty="0" err="1">
                <a:latin typeface="Consolas" panose="020B0609020204030204" pitchFamily="49" charset="0"/>
              </a:rPr>
              <a:t>services.AddMvc</a:t>
            </a:r>
            <a:r>
              <a:rPr lang="en-US" sz="1400" dirty="0">
                <a:latin typeface="Consolas" panose="020B0609020204030204" pitchFamily="49" charset="0"/>
              </a:rPr>
              <a:t>(); </a:t>
            </a:r>
          </a:p>
          <a:p>
            <a:pPr indent="-114300">
              <a:lnSpc>
                <a:spcPct val="120000"/>
              </a:lnSpc>
              <a:spcBef>
                <a:spcPct val="20000"/>
              </a:spcBef>
            </a:pPr>
            <a:endParaRPr lang="en-US" sz="1400" dirty="0">
              <a:latin typeface="Consolas" panose="020B0609020204030204" pitchFamily="49" charset="0"/>
            </a:endParaRPr>
          </a:p>
          <a:p>
            <a:pPr indent="-114300">
              <a:lnSpc>
                <a:spcPct val="120000"/>
              </a:lnSpc>
              <a:spcBef>
                <a:spcPct val="20000"/>
              </a:spcBef>
            </a:pPr>
            <a:r>
              <a:rPr lang="en-US" sz="1400" dirty="0">
                <a:latin typeface="Consolas" panose="020B0609020204030204" pitchFamily="49" charset="0"/>
              </a:rPr>
              <a:t>    </a:t>
            </a:r>
            <a:r>
              <a:rPr lang="en-US" sz="1400" dirty="0" err="1">
                <a:latin typeface="Consolas" panose="020B0609020204030204" pitchFamily="49" charset="0"/>
              </a:rPr>
              <a:t>services.AddAuthorization</a:t>
            </a:r>
            <a:r>
              <a:rPr lang="en-US" sz="1400" dirty="0">
                <a:latin typeface="Consolas" panose="020B0609020204030204" pitchFamily="49" charset="0"/>
              </a:rPr>
              <a:t>(options =&gt; </a:t>
            </a:r>
          </a:p>
          <a:p>
            <a:pPr indent="-114300">
              <a:lnSpc>
                <a:spcPct val="120000"/>
              </a:lnSpc>
              <a:spcBef>
                <a:spcPct val="20000"/>
              </a:spcBef>
            </a:pPr>
            <a:r>
              <a:rPr lang="en-US" sz="1400" dirty="0">
                <a:latin typeface="Consolas" panose="020B0609020204030204" pitchFamily="49" charset="0"/>
              </a:rPr>
              <a:t>    { </a:t>
            </a:r>
          </a:p>
          <a:p>
            <a:pPr indent="-114300">
              <a:lnSpc>
                <a:spcPct val="120000"/>
              </a:lnSpc>
              <a:spcBef>
                <a:spcPct val="20000"/>
              </a:spcBef>
            </a:pPr>
            <a:r>
              <a:rPr lang="en-US" sz="1400" dirty="0">
                <a:latin typeface="Consolas" panose="020B0609020204030204" pitchFamily="49" charset="0"/>
              </a:rPr>
              <a:t>        </a:t>
            </a:r>
            <a:r>
              <a:rPr lang="en-US" sz="1400" dirty="0" err="1">
                <a:latin typeface="Consolas" panose="020B0609020204030204" pitchFamily="49" charset="0"/>
              </a:rPr>
              <a:t>options.AddPolicy</a:t>
            </a:r>
            <a:r>
              <a:rPr lang="en-US" sz="1400" dirty="0">
                <a:latin typeface="Consolas" panose="020B0609020204030204" pitchFamily="49" charset="0"/>
              </a:rPr>
              <a:t>(</a:t>
            </a:r>
            <a:r>
              <a:rPr lang="en-US" sz="1400" kern="0" dirty="0">
                <a:solidFill>
                  <a:srgbClr val="A31515"/>
                </a:solidFill>
                <a:latin typeface="Consolas" panose="020B0609020204030204" pitchFamily="49" charset="0"/>
              </a:rPr>
              <a:t>"</a:t>
            </a:r>
            <a:r>
              <a:rPr lang="en-US" sz="1400" kern="0" dirty="0" err="1">
                <a:solidFill>
                  <a:srgbClr val="A31515"/>
                </a:solidFill>
                <a:latin typeface="Consolas" panose="020B0609020204030204" pitchFamily="49" charset="0"/>
              </a:rPr>
              <a:t>EmployeeOnly</a:t>
            </a:r>
            <a:r>
              <a:rPr lang="en-US" sz="1400" kern="0" dirty="0">
                <a:solidFill>
                  <a:srgbClr val="A31515"/>
                </a:solidFill>
                <a:latin typeface="Consolas" panose="020B0609020204030204" pitchFamily="49" charset="0"/>
              </a:rPr>
              <a:t>"</a:t>
            </a:r>
            <a:r>
              <a:rPr lang="en-US" sz="1400" dirty="0">
                <a:latin typeface="Consolas" panose="020B0609020204030204" pitchFamily="49" charset="0"/>
              </a:rPr>
              <a:t>, policy =&gt; </a:t>
            </a:r>
            <a:r>
              <a:rPr lang="en-US" sz="1400" dirty="0" err="1">
                <a:latin typeface="Consolas" panose="020B0609020204030204" pitchFamily="49" charset="0"/>
              </a:rPr>
              <a:t>policy.RequireClaim</a:t>
            </a:r>
            <a:r>
              <a:rPr lang="en-US" sz="1400" dirty="0">
                <a:latin typeface="Consolas" panose="020B0609020204030204" pitchFamily="49" charset="0"/>
              </a:rPr>
              <a:t>(</a:t>
            </a:r>
            <a:r>
              <a:rPr lang="en-US" sz="1400" kern="0" dirty="0">
                <a:solidFill>
                  <a:srgbClr val="A31515"/>
                </a:solidFill>
                <a:latin typeface="Consolas" panose="020B0609020204030204" pitchFamily="49" charset="0"/>
              </a:rPr>
              <a:t>"</a:t>
            </a:r>
            <a:r>
              <a:rPr lang="en-US" sz="1400" kern="0" dirty="0" err="1">
                <a:solidFill>
                  <a:srgbClr val="A31515"/>
                </a:solidFill>
                <a:latin typeface="Consolas" panose="020B0609020204030204" pitchFamily="49" charset="0"/>
              </a:rPr>
              <a:t>EmployeeNumber</a:t>
            </a:r>
            <a:r>
              <a:rPr lang="en-US" sz="1400" kern="0" dirty="0">
                <a:solidFill>
                  <a:srgbClr val="A31515"/>
                </a:solidFill>
                <a:latin typeface="Consolas" panose="020B0609020204030204" pitchFamily="49" charset="0"/>
              </a:rPr>
              <a:t>"</a:t>
            </a:r>
            <a:r>
              <a:rPr lang="en-US" sz="1400" dirty="0">
                <a:latin typeface="Consolas" panose="020B0609020204030204" pitchFamily="49" charset="0"/>
              </a:rPr>
              <a:t>));</a:t>
            </a:r>
          </a:p>
          <a:p>
            <a:pPr indent="-114300">
              <a:lnSpc>
                <a:spcPct val="120000"/>
              </a:lnSpc>
              <a:spcBef>
                <a:spcPct val="20000"/>
              </a:spcBef>
            </a:pPr>
            <a:endParaRPr lang="en-US" sz="1400" dirty="0">
              <a:latin typeface="Consolas" panose="020B0609020204030204" pitchFamily="49" charset="0"/>
            </a:endParaRPr>
          </a:p>
          <a:p>
            <a:pPr indent="-114300">
              <a:lnSpc>
                <a:spcPct val="120000"/>
              </a:lnSpc>
              <a:spcBef>
                <a:spcPct val="20000"/>
              </a:spcBef>
            </a:pPr>
            <a:r>
              <a:rPr lang="en-US" sz="1400" dirty="0">
                <a:latin typeface="Consolas" panose="020B0609020204030204" pitchFamily="49" charset="0"/>
              </a:rPr>
              <a:t>        </a:t>
            </a:r>
            <a:r>
              <a:rPr lang="en-US" sz="1400" dirty="0" err="1">
                <a:latin typeface="Consolas" panose="020B0609020204030204" pitchFamily="49" charset="0"/>
              </a:rPr>
              <a:t>options.AddPolicy</a:t>
            </a:r>
            <a:r>
              <a:rPr lang="en-US" sz="1400" dirty="0">
                <a:latin typeface="Consolas" panose="020B0609020204030204" pitchFamily="49" charset="0"/>
              </a:rPr>
              <a:t>(</a:t>
            </a:r>
            <a:r>
              <a:rPr lang="en-US" sz="1400" kern="0" dirty="0">
                <a:solidFill>
                  <a:srgbClr val="A31515"/>
                </a:solidFill>
                <a:latin typeface="Consolas" panose="020B0609020204030204" pitchFamily="49" charset="0"/>
              </a:rPr>
              <a:t>“</a:t>
            </a:r>
            <a:r>
              <a:rPr lang="en-US" sz="1400" kern="0" dirty="0" err="1">
                <a:solidFill>
                  <a:srgbClr val="A31515"/>
                </a:solidFill>
                <a:latin typeface="Consolas" panose="020B0609020204030204" pitchFamily="49" charset="0"/>
              </a:rPr>
              <a:t>FounderOnly</a:t>
            </a:r>
            <a:r>
              <a:rPr lang="en-US" sz="1400" kern="0" dirty="0">
                <a:solidFill>
                  <a:srgbClr val="A31515"/>
                </a:solidFill>
                <a:latin typeface="Consolas" panose="020B0609020204030204" pitchFamily="49" charset="0"/>
              </a:rPr>
              <a:t>”</a:t>
            </a:r>
            <a:r>
              <a:rPr lang="en-US" sz="1400" dirty="0">
                <a:latin typeface="Consolas" panose="020B0609020204030204" pitchFamily="49" charset="0"/>
              </a:rPr>
              <a:t>, policy =&gt; </a:t>
            </a:r>
          </a:p>
          <a:p>
            <a:pPr indent="-114300">
              <a:lnSpc>
                <a:spcPct val="120000"/>
              </a:lnSpc>
              <a:spcBef>
                <a:spcPct val="20000"/>
              </a:spcBef>
            </a:pPr>
            <a:r>
              <a:rPr lang="en-US" sz="1400" dirty="0">
                <a:latin typeface="Consolas" panose="020B0609020204030204" pitchFamily="49" charset="0"/>
              </a:rPr>
              <a:t>            </a:t>
            </a:r>
            <a:r>
              <a:rPr lang="en-US" sz="1400" dirty="0" err="1">
                <a:latin typeface="Consolas" panose="020B0609020204030204" pitchFamily="49" charset="0"/>
              </a:rPr>
              <a:t>policy.RequireClaim</a:t>
            </a:r>
            <a:r>
              <a:rPr lang="en-US" sz="1400" dirty="0">
                <a:latin typeface="Consolas" panose="020B0609020204030204" pitchFamily="49" charset="0"/>
              </a:rPr>
              <a:t>(</a:t>
            </a:r>
            <a:r>
              <a:rPr lang="en-US" sz="1400" kern="0" dirty="0">
                <a:solidFill>
                  <a:srgbClr val="A31515"/>
                </a:solidFill>
                <a:latin typeface="Consolas" panose="020B0609020204030204" pitchFamily="49" charset="0"/>
              </a:rPr>
              <a:t>“</a:t>
            </a:r>
            <a:r>
              <a:rPr lang="en-US" sz="1400" kern="0" dirty="0" err="1">
                <a:solidFill>
                  <a:srgbClr val="A31515"/>
                </a:solidFill>
                <a:latin typeface="Consolas" panose="020B0609020204030204" pitchFamily="49" charset="0"/>
              </a:rPr>
              <a:t>EmployeeNumber</a:t>
            </a:r>
            <a:r>
              <a:rPr lang="en-US" sz="1400" kern="0" dirty="0">
                <a:solidFill>
                  <a:srgbClr val="A31515"/>
                </a:solidFill>
                <a:latin typeface="Consolas" panose="020B0609020204030204" pitchFamily="49" charset="0"/>
              </a:rPr>
              <a:t>”</a:t>
            </a:r>
            <a:r>
              <a:rPr lang="en-US" sz="1400" dirty="0">
                <a:latin typeface="Consolas" panose="020B0609020204030204" pitchFamily="49" charset="0"/>
              </a:rPr>
              <a:t>, </a:t>
            </a:r>
            <a:r>
              <a:rPr lang="en-US" sz="1400" kern="0" dirty="0">
                <a:solidFill>
                  <a:srgbClr val="A31515"/>
                </a:solidFill>
                <a:latin typeface="Consolas" panose="020B0609020204030204" pitchFamily="49" charset="0"/>
              </a:rPr>
              <a:t>“1”</a:t>
            </a:r>
            <a:r>
              <a:rPr lang="en-US" sz="1400" dirty="0">
                <a:latin typeface="Consolas" panose="020B0609020204030204" pitchFamily="49" charset="0"/>
              </a:rPr>
              <a:t>, </a:t>
            </a:r>
            <a:r>
              <a:rPr lang="en-US" sz="1400" kern="0" dirty="0">
                <a:solidFill>
                  <a:srgbClr val="A31515"/>
                </a:solidFill>
                <a:latin typeface="Consolas" panose="020B0609020204030204" pitchFamily="49" charset="0"/>
              </a:rPr>
              <a:t>“2”</a:t>
            </a:r>
            <a:r>
              <a:rPr lang="en-US" sz="1400" dirty="0">
                <a:latin typeface="Consolas" panose="020B0609020204030204" pitchFamily="49" charset="0"/>
              </a:rPr>
              <a:t>, </a:t>
            </a:r>
            <a:r>
              <a:rPr lang="en-US" sz="1400" kern="0" dirty="0">
                <a:solidFill>
                  <a:srgbClr val="A31515"/>
                </a:solidFill>
                <a:latin typeface="Consolas" panose="020B0609020204030204" pitchFamily="49" charset="0"/>
              </a:rPr>
              <a:t>“3”</a:t>
            </a:r>
            <a:r>
              <a:rPr lang="en-US" sz="1400" dirty="0">
                <a:latin typeface="Consolas" panose="020B0609020204030204" pitchFamily="49" charset="0"/>
              </a:rPr>
              <a:t>, </a:t>
            </a:r>
            <a:r>
              <a:rPr lang="en-US" sz="1400" kern="0" dirty="0">
                <a:solidFill>
                  <a:srgbClr val="A31515"/>
                </a:solidFill>
                <a:latin typeface="Consolas" panose="020B0609020204030204" pitchFamily="49" charset="0"/>
              </a:rPr>
              <a:t>“4”</a:t>
            </a:r>
            <a:r>
              <a:rPr lang="en-US" sz="1400" dirty="0">
                <a:latin typeface="Consolas" panose="020B0609020204030204" pitchFamily="49" charset="0"/>
              </a:rPr>
              <a:t>, </a:t>
            </a:r>
            <a:r>
              <a:rPr lang="en-US" sz="1400" kern="0" dirty="0">
                <a:solidFill>
                  <a:srgbClr val="A31515"/>
                </a:solidFill>
                <a:latin typeface="Consolas" panose="020B0609020204030204" pitchFamily="49" charset="0"/>
              </a:rPr>
              <a:t>“5”</a:t>
            </a:r>
            <a:r>
              <a:rPr lang="en-US" sz="1400" dirty="0">
                <a:latin typeface="Consolas" panose="020B0609020204030204" pitchFamily="49" charset="0"/>
              </a:rPr>
              <a:t>)); </a:t>
            </a:r>
          </a:p>
          <a:p>
            <a:pPr indent="-114300">
              <a:lnSpc>
                <a:spcPct val="120000"/>
              </a:lnSpc>
              <a:spcBef>
                <a:spcPct val="20000"/>
              </a:spcBef>
            </a:pPr>
            <a:r>
              <a:rPr lang="en-US" sz="1400" dirty="0">
                <a:latin typeface="Consolas" panose="020B0609020204030204" pitchFamily="49" charset="0"/>
              </a:rPr>
              <a:t>    }); </a:t>
            </a:r>
          </a:p>
          <a:p>
            <a:pPr indent="-114300">
              <a:lnSpc>
                <a:spcPct val="120000"/>
              </a:lnSpc>
              <a:spcBef>
                <a:spcPct val="20000"/>
              </a:spcBef>
            </a:pPr>
            <a:r>
              <a:rPr lang="en-US" sz="1400" dirty="0">
                <a:latin typeface="Consolas" panose="020B0609020204030204" pitchFamily="49" charset="0"/>
              </a:rPr>
              <a:t>}</a:t>
            </a:r>
          </a:p>
        </p:txBody>
      </p:sp>
      <p:sp>
        <p:nvSpPr>
          <p:cNvPr id="6" name="TextBox 5">
            <a:extLst>
              <a:ext uri="{FF2B5EF4-FFF2-40B4-BE49-F238E27FC236}">
                <a16:creationId xmlns:a16="http://schemas.microsoft.com/office/drawing/2014/main" id="{7BE02268-ABDB-453A-BB07-5F0B31579A69}"/>
              </a:ext>
            </a:extLst>
          </p:cNvPr>
          <p:cNvSpPr txBox="1"/>
          <p:nvPr/>
        </p:nvSpPr>
        <p:spPr>
          <a:xfrm>
            <a:off x="9291828" y="5743031"/>
            <a:ext cx="1219200" cy="369332"/>
          </a:xfrm>
          <a:prstGeom prst="rect">
            <a:avLst/>
          </a:prstGeom>
          <a:noFill/>
        </p:spPr>
        <p:txBody>
          <a:bodyPr wrap="square" rtlCol="0">
            <a:spAutoFit/>
          </a:bodyPr>
          <a:lstStyle/>
          <a:p>
            <a:r>
              <a:rPr lang="en-US" dirty="0" err="1"/>
              <a:t>Startup.cs</a:t>
            </a:r>
            <a:endParaRPr lang="en-US" dirty="0"/>
          </a:p>
        </p:txBody>
      </p:sp>
    </p:spTree>
    <p:extLst>
      <p:ext uri="{BB962C8B-B14F-4D97-AF65-F5344CB8AC3E}">
        <p14:creationId xmlns:p14="http://schemas.microsoft.com/office/powerpoint/2010/main" val="154598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Claims-Based Policy Authorization - II</a:t>
            </a:r>
          </a:p>
        </p:txBody>
      </p:sp>
      <p:sp>
        <p:nvSpPr>
          <p:cNvPr id="5" name="Slide Number Placeholder 4"/>
          <p:cNvSpPr>
            <a:spLocks noGrp="1"/>
          </p:cNvSpPr>
          <p:nvPr>
            <p:ph type="sldNum" sz="quarter" idx="12"/>
          </p:nvPr>
        </p:nvSpPr>
        <p:spPr/>
        <p:txBody>
          <a:bodyPr/>
          <a:lstStyle/>
          <a:p>
            <a:fld id="{026CCAEB-CB17-44EB-A892-4553F1D666B6}" type="slidenum">
              <a:rPr lang="en-US" smtClean="0"/>
              <a:pPr/>
              <a:t>31</a:t>
            </a:fld>
            <a:endParaRPr lang="en-US" dirty="0"/>
          </a:p>
        </p:txBody>
      </p:sp>
      <p:sp>
        <p:nvSpPr>
          <p:cNvPr id="3" name="Content Placeholder 2"/>
          <p:cNvSpPr>
            <a:spLocks noGrp="1"/>
          </p:cNvSpPr>
          <p:nvPr>
            <p:ph type="body" sz="quarter" idx="13"/>
          </p:nvPr>
        </p:nvSpPr>
        <p:spPr>
          <a:xfrm>
            <a:off x="402336" y="1143000"/>
            <a:ext cx="11173968" cy="4956048"/>
          </a:xfrm>
        </p:spPr>
        <p:txBody>
          <a:bodyPr>
            <a:normAutofit/>
          </a:bodyPr>
          <a:lstStyle/>
          <a:p>
            <a:r>
              <a:rPr lang="en-US" dirty="0">
                <a:latin typeface="Consolas" panose="020B0609020204030204" pitchFamily="49" charset="0"/>
              </a:rPr>
              <a:t>[Authorize] </a:t>
            </a:r>
            <a:r>
              <a:rPr lang="en-US" dirty="0"/>
              <a:t>attribute can be used to restrict access to users with specific claims</a:t>
            </a:r>
          </a:p>
          <a:p>
            <a:pPr lvl="1"/>
            <a:r>
              <a:rPr lang="en-US" dirty="0"/>
              <a:t>Restricting controller/action to </a:t>
            </a:r>
            <a:r>
              <a:rPr lang="en-US" b="1" dirty="0"/>
              <a:t>all</a:t>
            </a:r>
            <a:r>
              <a:rPr lang="en-US" dirty="0"/>
              <a:t> of multiple Policies (logical AND)</a:t>
            </a:r>
          </a:p>
          <a:p>
            <a:pPr marL="800100" lvl="2" indent="0" fontAlgn="base">
              <a:lnSpc>
                <a:spcPct val="120000"/>
              </a:lnSpc>
              <a:spcBef>
                <a:spcPct val="20000"/>
              </a:spcBef>
              <a:spcAft>
                <a:spcPct val="0"/>
              </a:spcAft>
              <a:buNone/>
            </a:pPr>
            <a:r>
              <a:rPr lang="en-US" sz="1800" kern="0" dirty="0">
                <a:solidFill>
                  <a:srgbClr val="000000"/>
                </a:solidFill>
                <a:latin typeface="Consolas" panose="020B0609020204030204" pitchFamily="49" charset="0"/>
                <a:cs typeface="Consolas" panose="020B0609020204030204" pitchFamily="49" charset="0"/>
              </a:rPr>
              <a:t>[</a:t>
            </a:r>
            <a:r>
              <a:rPr lang="en-US" sz="1800" kern="0" dirty="0">
                <a:solidFill>
                  <a:srgbClr val="2B91AF"/>
                </a:solidFill>
                <a:latin typeface="Consolas" panose="020B0609020204030204" pitchFamily="49" charset="0"/>
                <a:cs typeface="Consolas" panose="020B0609020204030204" pitchFamily="49" charset="0"/>
              </a:rPr>
              <a:t>Authorize</a:t>
            </a:r>
            <a:r>
              <a:rPr lang="en-US" sz="1800" kern="0" dirty="0">
                <a:solidFill>
                  <a:prstClr val="black"/>
                </a:solidFill>
                <a:latin typeface="Consolas" panose="020B0609020204030204" pitchFamily="49" charset="0"/>
                <a:cs typeface="Consolas" panose="020B0609020204030204" pitchFamily="49" charset="0"/>
              </a:rPr>
              <a:t>(Policy = </a:t>
            </a:r>
            <a:r>
              <a:rPr lang="en-US" sz="1800" kern="0" dirty="0">
                <a:solidFill>
                  <a:srgbClr val="A31515"/>
                </a:solidFill>
                <a:latin typeface="Consolas" panose="020B0609020204030204" pitchFamily="49" charset="0"/>
                <a:cs typeface="Consolas" panose="020B0609020204030204" pitchFamily="49" charset="0"/>
              </a:rPr>
              <a:t>“</a:t>
            </a:r>
            <a:r>
              <a:rPr lang="en-US" sz="1800" kern="0" dirty="0" err="1">
                <a:solidFill>
                  <a:srgbClr val="A31515"/>
                </a:solidFill>
                <a:latin typeface="Consolas" panose="020B0609020204030204" pitchFamily="49" charset="0"/>
                <a:cs typeface="Consolas" panose="020B0609020204030204" pitchFamily="49" charset="0"/>
              </a:rPr>
              <a:t>EmployeeOnly</a:t>
            </a:r>
            <a:r>
              <a:rPr lang="en-US" sz="1800" kern="0" dirty="0">
                <a:solidFill>
                  <a:srgbClr val="A31515"/>
                </a:solidFill>
                <a:latin typeface="Consolas" panose="020B0609020204030204" pitchFamily="49" charset="0"/>
                <a:cs typeface="Consolas" panose="020B0609020204030204" pitchFamily="49" charset="0"/>
              </a:rPr>
              <a:t>”)</a:t>
            </a:r>
            <a:r>
              <a:rPr lang="en-US" sz="1800" kern="0" dirty="0">
                <a:solidFill>
                  <a:prstClr val="black"/>
                </a:solidFill>
                <a:latin typeface="Consolas" panose="020B0609020204030204" pitchFamily="49" charset="0"/>
              </a:rPr>
              <a:t>,</a:t>
            </a:r>
            <a:r>
              <a:rPr lang="en-US" sz="1800" kern="0" dirty="0">
                <a:solidFill>
                  <a:srgbClr val="A31515"/>
                </a:solidFill>
                <a:latin typeface="Consolas" panose="020B0609020204030204" pitchFamily="49" charset="0"/>
                <a:cs typeface="Consolas" panose="020B0609020204030204" pitchFamily="49" charset="0"/>
              </a:rPr>
              <a:t> </a:t>
            </a:r>
            <a:r>
              <a:rPr lang="en-US" sz="1800" kern="0" dirty="0">
                <a:solidFill>
                  <a:srgbClr val="2B91AF"/>
                </a:solidFill>
                <a:latin typeface="Consolas" panose="020B0609020204030204" pitchFamily="49" charset="0"/>
              </a:rPr>
              <a:t>Authorize</a:t>
            </a:r>
            <a:r>
              <a:rPr lang="en-US" sz="1800" kern="0" dirty="0">
                <a:solidFill>
                  <a:prstClr val="black"/>
                </a:solidFill>
                <a:latin typeface="Consolas" panose="020B0609020204030204" pitchFamily="49" charset="0"/>
              </a:rPr>
              <a:t>(Policy = </a:t>
            </a:r>
            <a:r>
              <a:rPr lang="en-US" sz="1800" kern="0" dirty="0">
                <a:solidFill>
                  <a:srgbClr val="A31515"/>
                </a:solidFill>
                <a:latin typeface="Consolas" panose="020B0609020204030204" pitchFamily="49" charset="0"/>
                <a:cs typeface="Consolas" panose="020B0609020204030204" pitchFamily="49" charset="0"/>
              </a:rPr>
              <a:t>“</a:t>
            </a:r>
            <a:r>
              <a:rPr lang="en-US" sz="1800" kern="0" dirty="0" err="1">
                <a:solidFill>
                  <a:srgbClr val="A31515"/>
                </a:solidFill>
                <a:latin typeface="Consolas" panose="020B0609020204030204" pitchFamily="49" charset="0"/>
                <a:cs typeface="Consolas" panose="020B0609020204030204" pitchFamily="49" charset="0"/>
              </a:rPr>
              <a:t>FounderOnly</a:t>
            </a:r>
            <a:r>
              <a:rPr lang="en-US" sz="1800" kern="0" dirty="0">
                <a:solidFill>
                  <a:srgbClr val="A31515"/>
                </a:solidFill>
                <a:latin typeface="Consolas" panose="020B0609020204030204" pitchFamily="49" charset="0"/>
                <a:cs typeface="Consolas" panose="020B0609020204030204" pitchFamily="49" charset="0"/>
              </a:rPr>
              <a:t>"</a:t>
            </a:r>
            <a:r>
              <a:rPr lang="en-US" sz="1800" kern="0" dirty="0">
                <a:solidFill>
                  <a:prstClr val="black"/>
                </a:solidFill>
                <a:latin typeface="Consolas" panose="020B0609020204030204" pitchFamily="49" charset="0"/>
                <a:cs typeface="Consolas" panose="020B0609020204030204" pitchFamily="49" charset="0"/>
              </a:rPr>
              <a:t>)]</a:t>
            </a:r>
          </a:p>
          <a:p>
            <a:pPr marL="800100" lvl="2" indent="0" fontAlgn="base">
              <a:lnSpc>
                <a:spcPct val="120000"/>
              </a:lnSpc>
              <a:spcBef>
                <a:spcPct val="20000"/>
              </a:spcBef>
              <a:spcAft>
                <a:spcPct val="0"/>
              </a:spcAft>
              <a:buNone/>
            </a:pPr>
            <a:r>
              <a:rPr lang="en-US" sz="1800" kern="0" dirty="0">
                <a:solidFill>
                  <a:srgbClr val="0000FF"/>
                </a:solidFill>
                <a:latin typeface="Consolas" panose="020B0609020204030204" pitchFamily="49" charset="0"/>
                <a:cs typeface="Consolas" panose="020B0609020204030204" pitchFamily="49" charset="0"/>
              </a:rPr>
              <a:t>public</a:t>
            </a:r>
            <a:r>
              <a:rPr lang="en-US" sz="1800" kern="0" dirty="0">
                <a:solidFill>
                  <a:prstClr val="black"/>
                </a:solidFill>
                <a:latin typeface="Consolas" panose="020B0609020204030204" pitchFamily="49" charset="0"/>
                <a:cs typeface="Consolas" panose="020B0609020204030204" pitchFamily="49" charset="0"/>
              </a:rPr>
              <a:t> </a:t>
            </a:r>
            <a:r>
              <a:rPr lang="en-US" sz="1800" kern="0" dirty="0">
                <a:solidFill>
                  <a:srgbClr val="0000FF"/>
                </a:solidFill>
                <a:latin typeface="Consolas" panose="020B0609020204030204" pitchFamily="49" charset="0"/>
                <a:cs typeface="Consolas" panose="020B0609020204030204" pitchFamily="49" charset="0"/>
              </a:rPr>
              <a:t>class</a:t>
            </a:r>
            <a:r>
              <a:rPr lang="en-US" sz="1800" kern="0" dirty="0">
                <a:solidFill>
                  <a:prstClr val="black"/>
                </a:solidFill>
                <a:latin typeface="Consolas" panose="020B0609020204030204" pitchFamily="49" charset="0"/>
                <a:cs typeface="Consolas" panose="020B0609020204030204" pitchFamily="49" charset="0"/>
              </a:rPr>
              <a:t> </a:t>
            </a:r>
            <a:r>
              <a:rPr lang="en-US" sz="1800" kern="0" dirty="0" err="1">
                <a:solidFill>
                  <a:srgbClr val="2B91AF"/>
                </a:solidFill>
                <a:latin typeface="Consolas" panose="020B0609020204030204" pitchFamily="49" charset="0"/>
                <a:cs typeface="Consolas" panose="020B0609020204030204" pitchFamily="49" charset="0"/>
              </a:rPr>
              <a:t>StoreManagerController</a:t>
            </a:r>
            <a:r>
              <a:rPr lang="en-US" sz="1800" kern="0" dirty="0">
                <a:solidFill>
                  <a:prstClr val="black"/>
                </a:solidFill>
                <a:latin typeface="Consolas" panose="020B0609020204030204" pitchFamily="49" charset="0"/>
                <a:cs typeface="Consolas" panose="020B0609020204030204" pitchFamily="49" charset="0"/>
              </a:rPr>
              <a:t> : </a:t>
            </a:r>
            <a:r>
              <a:rPr lang="en-US" sz="1800" kern="0" dirty="0">
                <a:solidFill>
                  <a:srgbClr val="2B91AF"/>
                </a:solidFill>
                <a:latin typeface="Consolas" panose="020B0609020204030204" pitchFamily="49" charset="0"/>
                <a:cs typeface="Consolas" panose="020B0609020204030204" pitchFamily="49" charset="0"/>
              </a:rPr>
              <a:t>Controller</a:t>
            </a:r>
            <a:endParaRPr lang="en-US" dirty="0"/>
          </a:p>
          <a:p>
            <a:pPr lvl="1"/>
            <a:endParaRPr lang="en-US" dirty="0"/>
          </a:p>
          <a:p>
            <a:pPr lvl="1"/>
            <a:r>
              <a:rPr lang="en-US" dirty="0"/>
              <a:t>Restricting controller/action to any of multiple Policies (logical OR)</a:t>
            </a:r>
          </a:p>
          <a:p>
            <a:pPr marL="800100" lvl="2" indent="0" fontAlgn="base">
              <a:lnSpc>
                <a:spcPct val="120000"/>
              </a:lnSpc>
              <a:spcBef>
                <a:spcPct val="20000"/>
              </a:spcBef>
              <a:spcAft>
                <a:spcPct val="0"/>
              </a:spcAft>
              <a:buNone/>
            </a:pPr>
            <a:r>
              <a:rPr lang="en-US" sz="1800" kern="0" dirty="0">
                <a:solidFill>
                  <a:srgbClr val="000000"/>
                </a:solidFill>
                <a:latin typeface="Consolas"/>
              </a:rPr>
              <a:t>[</a:t>
            </a:r>
            <a:r>
              <a:rPr lang="en-US" sz="1800" kern="0" dirty="0">
                <a:solidFill>
                  <a:srgbClr val="2B91AF"/>
                </a:solidFill>
                <a:latin typeface="Consolas"/>
              </a:rPr>
              <a:t>Authorize</a:t>
            </a:r>
            <a:r>
              <a:rPr lang="en-US" sz="1800" kern="0" dirty="0">
                <a:solidFill>
                  <a:prstClr val="black"/>
                </a:solidFill>
                <a:latin typeface="Consolas"/>
              </a:rPr>
              <a:t>(Policy = </a:t>
            </a:r>
            <a:r>
              <a:rPr lang="en-US" sz="1800" kern="0" dirty="0">
                <a:solidFill>
                  <a:srgbClr val="A31515"/>
                </a:solidFill>
                <a:latin typeface="Consolas"/>
              </a:rPr>
              <a:t>“</a:t>
            </a:r>
            <a:r>
              <a:rPr lang="en-US" sz="1800" kern="0" dirty="0" err="1">
                <a:solidFill>
                  <a:srgbClr val="A31515"/>
                </a:solidFill>
                <a:latin typeface="Consolas"/>
              </a:rPr>
              <a:t>EmployeeOnly</a:t>
            </a:r>
            <a:r>
              <a:rPr lang="en-US" sz="1800" kern="0" dirty="0">
                <a:solidFill>
                  <a:srgbClr val="A31515"/>
                </a:solidFill>
                <a:latin typeface="Consolas"/>
              </a:rPr>
              <a:t>, </a:t>
            </a:r>
            <a:r>
              <a:rPr lang="en-US" sz="1800" kern="0" dirty="0" err="1">
                <a:solidFill>
                  <a:srgbClr val="A31515"/>
                </a:solidFill>
                <a:latin typeface="Consolas"/>
              </a:rPr>
              <a:t>FounderOnly</a:t>
            </a:r>
            <a:r>
              <a:rPr lang="en-US" sz="1800" kern="0" dirty="0">
                <a:solidFill>
                  <a:srgbClr val="A31515"/>
                </a:solidFill>
                <a:latin typeface="Consolas"/>
              </a:rPr>
              <a:t>"</a:t>
            </a:r>
            <a:r>
              <a:rPr lang="en-US" sz="1800" kern="0" dirty="0">
                <a:solidFill>
                  <a:prstClr val="black"/>
                </a:solidFill>
                <a:latin typeface="Consolas"/>
              </a:rPr>
              <a:t>)]</a:t>
            </a:r>
          </a:p>
          <a:p>
            <a:pPr marL="800100" lvl="2" indent="0" fontAlgn="base">
              <a:lnSpc>
                <a:spcPct val="120000"/>
              </a:lnSpc>
              <a:spcBef>
                <a:spcPct val="20000"/>
              </a:spcBef>
              <a:spcAft>
                <a:spcPct val="0"/>
              </a:spcAft>
              <a:buNone/>
            </a:pPr>
            <a:r>
              <a:rPr lang="en-US" sz="1800" kern="0" dirty="0">
                <a:solidFill>
                  <a:srgbClr val="0000FF"/>
                </a:solidFill>
                <a:latin typeface="Consolas"/>
              </a:rPr>
              <a:t>public</a:t>
            </a:r>
            <a:r>
              <a:rPr lang="en-US" sz="1800" kern="0" dirty="0">
                <a:solidFill>
                  <a:prstClr val="black"/>
                </a:solidFill>
                <a:latin typeface="Consolas"/>
              </a:rPr>
              <a:t> </a:t>
            </a:r>
            <a:r>
              <a:rPr lang="en-US" sz="1800" kern="0" dirty="0" err="1">
                <a:solidFill>
                  <a:srgbClr val="2B91AF"/>
                </a:solidFill>
                <a:latin typeface="Consolas"/>
              </a:rPr>
              <a:t>IActionResult</a:t>
            </a:r>
            <a:r>
              <a:rPr lang="en-US" sz="1800" kern="0" dirty="0">
                <a:solidFill>
                  <a:prstClr val="black"/>
                </a:solidFill>
                <a:latin typeface="Consolas"/>
              </a:rPr>
              <a:t> Create(</a:t>
            </a:r>
            <a:r>
              <a:rPr lang="en-US" sz="1800" kern="0" dirty="0">
                <a:solidFill>
                  <a:srgbClr val="2B91AF"/>
                </a:solidFill>
                <a:latin typeface="Consolas"/>
              </a:rPr>
              <a:t>Album</a:t>
            </a:r>
            <a:r>
              <a:rPr lang="en-US" sz="1800" kern="0" dirty="0">
                <a:solidFill>
                  <a:prstClr val="black"/>
                </a:solidFill>
                <a:latin typeface="Consolas"/>
              </a:rPr>
              <a:t> album)</a:t>
            </a:r>
          </a:p>
          <a:p>
            <a:pPr lvl="1"/>
            <a:endParaRPr lang="en-US" dirty="0"/>
          </a:p>
        </p:txBody>
      </p:sp>
    </p:spTree>
    <p:extLst>
      <p:ext uri="{BB962C8B-B14F-4D97-AF65-F5344CB8AC3E}">
        <p14:creationId xmlns:p14="http://schemas.microsoft.com/office/powerpoint/2010/main" val="779718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Policy Authorization - I</a:t>
            </a:r>
          </a:p>
        </p:txBody>
      </p:sp>
      <p:sp>
        <p:nvSpPr>
          <p:cNvPr id="5" name="Slide Number Placeholder 4"/>
          <p:cNvSpPr>
            <a:spLocks noGrp="1"/>
          </p:cNvSpPr>
          <p:nvPr>
            <p:ph type="sldNum" sz="quarter" idx="12"/>
          </p:nvPr>
        </p:nvSpPr>
        <p:spPr/>
        <p:txBody>
          <a:bodyPr/>
          <a:lstStyle/>
          <a:p>
            <a:fld id="{026CCAEB-CB17-44EB-A892-4553F1D666B6}" type="slidenum">
              <a:rPr lang="en-US" smtClean="0"/>
              <a:pPr/>
              <a:t>32</a:t>
            </a:fld>
            <a:endParaRPr lang="en-US" dirty="0"/>
          </a:p>
        </p:txBody>
      </p:sp>
      <p:sp>
        <p:nvSpPr>
          <p:cNvPr id="3" name="Content Placeholder 2"/>
          <p:cNvSpPr>
            <a:spLocks noGrp="1"/>
          </p:cNvSpPr>
          <p:nvPr>
            <p:ph type="body" sz="quarter" idx="13"/>
          </p:nvPr>
        </p:nvSpPr>
        <p:spPr>
          <a:xfrm>
            <a:off x="402336" y="1143000"/>
            <a:ext cx="11173968" cy="4956048"/>
          </a:xfrm>
        </p:spPr>
        <p:txBody>
          <a:bodyPr>
            <a:normAutofit/>
          </a:bodyPr>
          <a:lstStyle/>
          <a:p>
            <a:r>
              <a:rPr lang="en-US" dirty="0"/>
              <a:t>Implement </a:t>
            </a:r>
            <a:r>
              <a:rPr lang="en-US" dirty="0" err="1">
                <a:latin typeface="Consolas" panose="020B0609020204030204" pitchFamily="49" charset="0"/>
              </a:rPr>
              <a:t>IAuthorizationRequirement</a:t>
            </a:r>
            <a:r>
              <a:rPr lang="en-US" dirty="0"/>
              <a:t> as a representation of the requirement</a:t>
            </a:r>
          </a:p>
          <a:p>
            <a:pPr lvl="1"/>
            <a:r>
              <a:rPr lang="en-US" dirty="0"/>
              <a:t>Does not need to actually contain any data or logic</a:t>
            </a:r>
          </a:p>
        </p:txBody>
      </p:sp>
      <p:sp>
        <p:nvSpPr>
          <p:cNvPr id="4" name="TextBox 3">
            <a:extLst>
              <a:ext uri="{FF2B5EF4-FFF2-40B4-BE49-F238E27FC236}">
                <a16:creationId xmlns:a16="http://schemas.microsoft.com/office/drawing/2014/main" id="{22324CE6-370C-4DC2-8E94-6962EE61FF61}"/>
              </a:ext>
            </a:extLst>
          </p:cNvPr>
          <p:cNvSpPr txBox="1"/>
          <p:nvPr/>
        </p:nvSpPr>
        <p:spPr>
          <a:xfrm>
            <a:off x="1367028" y="1997150"/>
            <a:ext cx="9144000" cy="2763834"/>
          </a:xfrm>
          <a:prstGeom prst="rect">
            <a:avLst/>
          </a:prstGeom>
          <a:noFill/>
          <a:ln>
            <a:solidFill>
              <a:schemeClr val="tx1"/>
            </a:solidFill>
          </a:ln>
        </p:spPr>
        <p:txBody>
          <a:bodyPr wrap="square" rtlCol="0">
            <a:spAutoFit/>
          </a:bodyPr>
          <a:lstStyle/>
          <a:p>
            <a:pPr indent="-114300">
              <a:lnSpc>
                <a:spcPct val="120000"/>
              </a:lnSpc>
              <a:spcBef>
                <a:spcPct val="20000"/>
              </a:spcBef>
            </a:pPr>
            <a:r>
              <a:rPr lang="en-US" sz="1400" kern="0" dirty="0">
                <a:solidFill>
                  <a:srgbClr val="0000FF"/>
                </a:solidFill>
                <a:latin typeface="Consolas" panose="020B0609020204030204" pitchFamily="49" charset="0"/>
              </a:rPr>
              <a:t>public class </a:t>
            </a:r>
            <a:r>
              <a:rPr lang="en-US" sz="1400" kern="0" dirty="0" err="1">
                <a:solidFill>
                  <a:srgbClr val="2B91AF"/>
                </a:solidFill>
                <a:latin typeface="Consolas" panose="020B0609020204030204" pitchFamily="49" charset="0"/>
              </a:rPr>
              <a:t>MinimumAgeRequirement</a:t>
            </a:r>
            <a:r>
              <a:rPr lang="en-US" sz="1400" kern="0" dirty="0">
                <a:solidFill>
                  <a:srgbClr val="2B91AF"/>
                </a:solidFill>
                <a:latin typeface="Consolas" panose="020B0609020204030204" pitchFamily="49" charset="0"/>
              </a:rPr>
              <a:t> </a:t>
            </a:r>
            <a:r>
              <a:rPr lang="en-US" sz="1400" kern="0" dirty="0">
                <a:latin typeface="Consolas" panose="020B0609020204030204" pitchFamily="49" charset="0"/>
              </a:rPr>
              <a:t>:</a:t>
            </a:r>
            <a:r>
              <a:rPr lang="en-US" sz="1400" kern="0" dirty="0">
                <a:solidFill>
                  <a:srgbClr val="2B91AF"/>
                </a:solidFill>
                <a:latin typeface="Consolas" panose="020B0609020204030204" pitchFamily="49" charset="0"/>
              </a:rPr>
              <a:t> </a:t>
            </a:r>
            <a:r>
              <a:rPr lang="en-US" sz="1400" kern="0" dirty="0" err="1">
                <a:solidFill>
                  <a:srgbClr val="2B91AF"/>
                </a:solidFill>
                <a:latin typeface="Consolas" panose="020B0609020204030204" pitchFamily="49" charset="0"/>
              </a:rPr>
              <a:t>IAuthorizationRequirement</a:t>
            </a:r>
            <a:r>
              <a:rPr lang="en-US" sz="1400" dirty="0">
                <a:latin typeface="Consolas" panose="020B0609020204030204" pitchFamily="49" charset="0"/>
              </a:rPr>
              <a:t> </a:t>
            </a:r>
          </a:p>
          <a:p>
            <a:pPr indent="-114300">
              <a:lnSpc>
                <a:spcPct val="120000"/>
              </a:lnSpc>
              <a:spcBef>
                <a:spcPct val="20000"/>
              </a:spcBef>
            </a:pPr>
            <a:r>
              <a:rPr lang="en-US" sz="1400" dirty="0">
                <a:latin typeface="Consolas" panose="020B0609020204030204" pitchFamily="49" charset="0"/>
              </a:rPr>
              <a:t>{ </a:t>
            </a:r>
          </a:p>
          <a:p>
            <a:pPr indent="-114300">
              <a:lnSpc>
                <a:spcPct val="120000"/>
              </a:lnSpc>
              <a:spcBef>
                <a:spcPct val="20000"/>
              </a:spcBef>
            </a:pPr>
            <a:r>
              <a:rPr lang="en-US" sz="1400" dirty="0">
                <a:latin typeface="Consolas" panose="020B0609020204030204" pitchFamily="49" charset="0"/>
              </a:rPr>
              <a:t>    </a:t>
            </a:r>
            <a:r>
              <a:rPr lang="en-US" sz="1400" kern="0" dirty="0">
                <a:solidFill>
                  <a:srgbClr val="0000FF"/>
                </a:solidFill>
                <a:latin typeface="Consolas" panose="020B0609020204030204" pitchFamily="49" charset="0"/>
              </a:rPr>
              <a:t>public </a:t>
            </a:r>
            <a:r>
              <a:rPr lang="en-US" sz="1400" kern="0" dirty="0" err="1">
                <a:solidFill>
                  <a:srgbClr val="0000FF"/>
                </a:solidFill>
                <a:latin typeface="Consolas" panose="020B0609020204030204" pitchFamily="49" charset="0"/>
              </a:rPr>
              <a:t>int</a:t>
            </a:r>
            <a:r>
              <a:rPr lang="en-US" sz="1400" dirty="0">
                <a:latin typeface="Consolas" panose="020B0609020204030204" pitchFamily="49" charset="0"/>
              </a:rPr>
              <a:t> </a:t>
            </a:r>
            <a:r>
              <a:rPr lang="en-US" sz="1400" dirty="0" err="1">
                <a:latin typeface="Consolas" panose="020B0609020204030204" pitchFamily="49" charset="0"/>
              </a:rPr>
              <a:t>MinimumAge</a:t>
            </a:r>
            <a:r>
              <a:rPr lang="en-US" sz="1400" dirty="0">
                <a:latin typeface="Consolas" panose="020B0609020204030204" pitchFamily="49" charset="0"/>
              </a:rPr>
              <a:t> { </a:t>
            </a:r>
            <a:r>
              <a:rPr lang="en-US" sz="1400" kern="0" dirty="0">
                <a:solidFill>
                  <a:srgbClr val="0000FF"/>
                </a:solidFill>
                <a:latin typeface="Consolas" panose="020B0609020204030204" pitchFamily="49" charset="0"/>
              </a:rPr>
              <a:t>get</a:t>
            </a:r>
            <a:r>
              <a:rPr lang="en-US" sz="1400" dirty="0">
                <a:latin typeface="Consolas" panose="020B0609020204030204" pitchFamily="49" charset="0"/>
              </a:rPr>
              <a:t>; </a:t>
            </a:r>
            <a:r>
              <a:rPr lang="en-US" sz="1400" kern="0" dirty="0">
                <a:solidFill>
                  <a:srgbClr val="0000FF"/>
                </a:solidFill>
                <a:latin typeface="Consolas" panose="020B0609020204030204" pitchFamily="49" charset="0"/>
              </a:rPr>
              <a:t>private set</a:t>
            </a:r>
            <a:r>
              <a:rPr lang="en-US" sz="1400" dirty="0">
                <a:latin typeface="Consolas" panose="020B0609020204030204" pitchFamily="49" charset="0"/>
              </a:rPr>
              <a:t>; }</a:t>
            </a:r>
          </a:p>
          <a:p>
            <a:pPr indent="-114300">
              <a:lnSpc>
                <a:spcPct val="120000"/>
              </a:lnSpc>
              <a:spcBef>
                <a:spcPct val="20000"/>
              </a:spcBef>
            </a:pPr>
            <a:endParaRPr lang="en-US" sz="1400" dirty="0">
              <a:latin typeface="Consolas" panose="020B0609020204030204" pitchFamily="49" charset="0"/>
            </a:endParaRPr>
          </a:p>
          <a:p>
            <a:pPr indent="-114300">
              <a:lnSpc>
                <a:spcPct val="120000"/>
              </a:lnSpc>
              <a:spcBef>
                <a:spcPct val="20000"/>
              </a:spcBef>
            </a:pPr>
            <a:r>
              <a:rPr lang="en-US" sz="1400" dirty="0">
                <a:latin typeface="Consolas" panose="020B0609020204030204" pitchFamily="49" charset="0"/>
              </a:rPr>
              <a:t>    </a:t>
            </a:r>
            <a:r>
              <a:rPr lang="en-US" sz="1400" kern="0" dirty="0">
                <a:solidFill>
                  <a:srgbClr val="0000FF"/>
                </a:solidFill>
                <a:latin typeface="Consolas" panose="020B0609020204030204" pitchFamily="49" charset="0"/>
              </a:rPr>
              <a:t>public</a:t>
            </a:r>
            <a:r>
              <a:rPr lang="en-US" sz="1400" dirty="0">
                <a:latin typeface="Consolas" panose="020B0609020204030204" pitchFamily="49" charset="0"/>
              </a:rPr>
              <a:t> </a:t>
            </a:r>
            <a:r>
              <a:rPr lang="en-US" sz="1400" kern="0" dirty="0" err="1">
                <a:solidFill>
                  <a:srgbClr val="2B91AF"/>
                </a:solidFill>
                <a:latin typeface="Consolas" panose="020B0609020204030204" pitchFamily="49" charset="0"/>
              </a:rPr>
              <a:t>MinimumAgeRequirement</a:t>
            </a:r>
            <a:r>
              <a:rPr lang="en-US" sz="1400" dirty="0">
                <a:latin typeface="Consolas" panose="020B0609020204030204" pitchFamily="49" charset="0"/>
              </a:rPr>
              <a:t>(</a:t>
            </a:r>
            <a:r>
              <a:rPr lang="en-US" sz="1400" kern="0" dirty="0" err="1">
                <a:solidFill>
                  <a:srgbClr val="0000FF"/>
                </a:solidFill>
                <a:latin typeface="Consolas" panose="020B0609020204030204" pitchFamily="49" charset="0"/>
              </a:rPr>
              <a:t>int</a:t>
            </a:r>
            <a:r>
              <a:rPr lang="en-US" sz="1400" dirty="0">
                <a:latin typeface="Consolas" panose="020B0609020204030204" pitchFamily="49" charset="0"/>
              </a:rPr>
              <a:t> </a:t>
            </a:r>
            <a:r>
              <a:rPr lang="en-US" sz="1400" dirty="0" err="1">
                <a:latin typeface="Consolas" panose="020B0609020204030204" pitchFamily="49" charset="0"/>
              </a:rPr>
              <a:t>minimumAge</a:t>
            </a:r>
            <a:r>
              <a:rPr lang="en-US" sz="1400" dirty="0">
                <a:latin typeface="Consolas" panose="020B0609020204030204" pitchFamily="49" charset="0"/>
              </a:rPr>
              <a:t>)</a:t>
            </a:r>
          </a:p>
          <a:p>
            <a:pPr indent="-114300">
              <a:lnSpc>
                <a:spcPct val="120000"/>
              </a:lnSpc>
              <a:spcBef>
                <a:spcPct val="20000"/>
              </a:spcBef>
            </a:pPr>
            <a:r>
              <a:rPr lang="en-US" sz="1400" dirty="0">
                <a:latin typeface="Consolas" panose="020B0609020204030204" pitchFamily="49" charset="0"/>
              </a:rPr>
              <a:t>    {</a:t>
            </a:r>
          </a:p>
          <a:p>
            <a:pPr indent="-114300">
              <a:lnSpc>
                <a:spcPct val="120000"/>
              </a:lnSpc>
              <a:spcBef>
                <a:spcPct val="20000"/>
              </a:spcBef>
            </a:pPr>
            <a:r>
              <a:rPr lang="en-US" sz="1400" dirty="0">
                <a:latin typeface="Consolas" panose="020B0609020204030204" pitchFamily="49" charset="0"/>
              </a:rPr>
              <a:t>         </a:t>
            </a:r>
            <a:r>
              <a:rPr lang="en-US" sz="1400" dirty="0" err="1">
                <a:latin typeface="Consolas" panose="020B0609020204030204" pitchFamily="49" charset="0"/>
              </a:rPr>
              <a:t>MinimumAge</a:t>
            </a:r>
            <a:r>
              <a:rPr lang="en-US" sz="1400" dirty="0">
                <a:latin typeface="Consolas" panose="020B0609020204030204" pitchFamily="49" charset="0"/>
              </a:rPr>
              <a:t> = </a:t>
            </a:r>
            <a:r>
              <a:rPr lang="en-US" sz="1400" dirty="0" err="1">
                <a:latin typeface="Consolas" panose="020B0609020204030204" pitchFamily="49" charset="0"/>
              </a:rPr>
              <a:t>minimumAge</a:t>
            </a:r>
            <a:r>
              <a:rPr lang="en-US" sz="1400" dirty="0">
                <a:latin typeface="Consolas" panose="020B0609020204030204" pitchFamily="49" charset="0"/>
              </a:rPr>
              <a:t>;</a:t>
            </a:r>
          </a:p>
          <a:p>
            <a:pPr indent="-114300">
              <a:lnSpc>
                <a:spcPct val="120000"/>
              </a:lnSpc>
              <a:spcBef>
                <a:spcPct val="20000"/>
              </a:spcBef>
            </a:pPr>
            <a:r>
              <a:rPr lang="en-US" sz="1400" dirty="0">
                <a:latin typeface="Consolas" panose="020B0609020204030204" pitchFamily="49" charset="0"/>
              </a:rPr>
              <a:t>    }</a:t>
            </a:r>
          </a:p>
          <a:p>
            <a:pPr indent="-114300">
              <a:lnSpc>
                <a:spcPct val="120000"/>
              </a:lnSpc>
              <a:spcBef>
                <a:spcPct val="20000"/>
              </a:spcBef>
            </a:pPr>
            <a:r>
              <a:rPr lang="en-US" sz="1400" dirty="0">
                <a:latin typeface="Consolas" panose="020B0609020204030204" pitchFamily="49" charset="0"/>
              </a:rPr>
              <a:t>}</a:t>
            </a:r>
          </a:p>
        </p:txBody>
      </p:sp>
    </p:spTree>
    <p:extLst>
      <p:ext uri="{BB962C8B-B14F-4D97-AF65-F5344CB8AC3E}">
        <p14:creationId xmlns:p14="http://schemas.microsoft.com/office/powerpoint/2010/main" val="3409436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Policy Authorization - II</a:t>
            </a:r>
          </a:p>
        </p:txBody>
      </p:sp>
      <p:sp>
        <p:nvSpPr>
          <p:cNvPr id="5" name="Slide Number Placeholder 4"/>
          <p:cNvSpPr>
            <a:spLocks noGrp="1"/>
          </p:cNvSpPr>
          <p:nvPr>
            <p:ph type="sldNum" sz="quarter" idx="12"/>
          </p:nvPr>
        </p:nvSpPr>
        <p:spPr/>
        <p:txBody>
          <a:bodyPr/>
          <a:lstStyle/>
          <a:p>
            <a:fld id="{026CCAEB-CB17-44EB-A892-4553F1D666B6}" type="slidenum">
              <a:rPr lang="en-US" smtClean="0"/>
              <a:pPr/>
              <a:t>33</a:t>
            </a:fld>
            <a:endParaRPr lang="en-US" dirty="0"/>
          </a:p>
        </p:txBody>
      </p:sp>
      <p:sp>
        <p:nvSpPr>
          <p:cNvPr id="3" name="Content Placeholder 2"/>
          <p:cNvSpPr>
            <a:spLocks noGrp="1"/>
          </p:cNvSpPr>
          <p:nvPr>
            <p:ph type="body" sz="quarter" idx="13"/>
          </p:nvPr>
        </p:nvSpPr>
        <p:spPr>
          <a:xfrm>
            <a:off x="402336" y="1143000"/>
            <a:ext cx="11173968" cy="4956048"/>
          </a:xfrm>
        </p:spPr>
        <p:txBody>
          <a:bodyPr>
            <a:normAutofit/>
          </a:bodyPr>
          <a:lstStyle/>
          <a:p>
            <a:r>
              <a:rPr lang="en-US" dirty="0"/>
              <a:t>Inherit </a:t>
            </a:r>
            <a:r>
              <a:rPr lang="en-US" dirty="0" err="1">
                <a:latin typeface="Consolas" panose="020B0609020204030204" pitchFamily="49" charset="0"/>
              </a:rPr>
              <a:t>AuthorizationHandler</a:t>
            </a:r>
            <a:r>
              <a:rPr lang="en-US" dirty="0">
                <a:latin typeface="Consolas" panose="020B0609020204030204" pitchFamily="49" charset="0"/>
              </a:rPr>
              <a:t>&lt;T&gt;</a:t>
            </a:r>
            <a:r>
              <a:rPr lang="en-US" dirty="0"/>
              <a:t> as a way to enact the requirement</a:t>
            </a:r>
          </a:p>
          <a:p>
            <a:pPr lvl="1"/>
            <a:r>
              <a:rPr lang="en-US" dirty="0"/>
              <a:t>Override the </a:t>
            </a:r>
            <a:r>
              <a:rPr lang="en-US" dirty="0" err="1">
                <a:latin typeface="Consolas" panose="020B0609020204030204" pitchFamily="49" charset="0"/>
              </a:rPr>
              <a:t>HandleRequirementAsync</a:t>
            </a:r>
            <a:r>
              <a:rPr lang="en-US" dirty="0"/>
              <a:t> method</a:t>
            </a:r>
          </a:p>
        </p:txBody>
      </p:sp>
      <p:sp>
        <p:nvSpPr>
          <p:cNvPr id="4" name="TextBox 3">
            <a:extLst>
              <a:ext uri="{FF2B5EF4-FFF2-40B4-BE49-F238E27FC236}">
                <a16:creationId xmlns:a16="http://schemas.microsoft.com/office/drawing/2014/main" id="{22324CE6-370C-4DC2-8E94-6962EE61FF61}"/>
              </a:ext>
            </a:extLst>
          </p:cNvPr>
          <p:cNvSpPr txBox="1"/>
          <p:nvPr/>
        </p:nvSpPr>
        <p:spPr>
          <a:xfrm>
            <a:off x="1367028" y="1905000"/>
            <a:ext cx="9144000" cy="4573560"/>
          </a:xfrm>
          <a:prstGeom prst="rect">
            <a:avLst/>
          </a:prstGeom>
          <a:noFill/>
          <a:ln>
            <a:solidFill>
              <a:schemeClr val="tx1"/>
            </a:solidFill>
          </a:ln>
        </p:spPr>
        <p:txBody>
          <a:bodyPr wrap="square" rtlCol="0">
            <a:spAutoFit/>
          </a:bodyPr>
          <a:lstStyle/>
          <a:p>
            <a:pPr indent="-114300">
              <a:lnSpc>
                <a:spcPct val="120000"/>
              </a:lnSpc>
              <a:spcBef>
                <a:spcPct val="20000"/>
              </a:spcBef>
            </a:pPr>
            <a:r>
              <a:rPr lang="en-US" sz="1400" kern="0" dirty="0">
                <a:solidFill>
                  <a:srgbClr val="0000FF"/>
                </a:solidFill>
                <a:latin typeface="Consolas" panose="020B0609020204030204" pitchFamily="49" charset="0"/>
              </a:rPr>
              <a:t>public class </a:t>
            </a:r>
            <a:r>
              <a:rPr lang="en-US" sz="1400" kern="0" dirty="0" err="1">
                <a:solidFill>
                  <a:srgbClr val="2B91AF"/>
                </a:solidFill>
                <a:latin typeface="Consolas" panose="020B0609020204030204" pitchFamily="49" charset="0"/>
              </a:rPr>
              <a:t>MinimumAgeHandler</a:t>
            </a:r>
            <a:r>
              <a:rPr lang="en-US" sz="1400" kern="0" dirty="0">
                <a:solidFill>
                  <a:srgbClr val="2B91AF"/>
                </a:solidFill>
                <a:latin typeface="Consolas" panose="020B0609020204030204" pitchFamily="49" charset="0"/>
              </a:rPr>
              <a:t> </a:t>
            </a:r>
            <a:r>
              <a:rPr lang="en-US" sz="1400" kern="0" dirty="0">
                <a:latin typeface="Consolas" panose="020B0609020204030204" pitchFamily="49" charset="0"/>
              </a:rPr>
              <a:t>:</a:t>
            </a:r>
            <a:r>
              <a:rPr lang="en-US" sz="1400" kern="0" dirty="0">
                <a:solidFill>
                  <a:srgbClr val="2B91AF"/>
                </a:solidFill>
                <a:latin typeface="Consolas" panose="020B0609020204030204" pitchFamily="49" charset="0"/>
              </a:rPr>
              <a:t> </a:t>
            </a:r>
            <a:r>
              <a:rPr lang="en-US" sz="1400" kern="0" dirty="0" err="1">
                <a:solidFill>
                  <a:srgbClr val="2B91AF"/>
                </a:solidFill>
                <a:latin typeface="Consolas" panose="020B0609020204030204" pitchFamily="49" charset="0"/>
              </a:rPr>
              <a:t>AuthorizationHandler</a:t>
            </a:r>
            <a:r>
              <a:rPr lang="en-US" sz="1400" kern="0" dirty="0">
                <a:latin typeface="Consolas" panose="020B0609020204030204" pitchFamily="49" charset="0"/>
              </a:rPr>
              <a:t>&lt;</a:t>
            </a:r>
            <a:r>
              <a:rPr lang="en-US" sz="1400" kern="0" dirty="0" err="1">
                <a:solidFill>
                  <a:srgbClr val="2B91AF"/>
                </a:solidFill>
                <a:latin typeface="Consolas" panose="020B0609020204030204" pitchFamily="49" charset="0"/>
              </a:rPr>
              <a:t>MinimumAgeRequirement</a:t>
            </a:r>
            <a:r>
              <a:rPr lang="en-US" sz="1400" kern="0" dirty="0">
                <a:latin typeface="Consolas" panose="020B0609020204030204" pitchFamily="49" charset="0"/>
              </a:rPr>
              <a:t>&gt;</a:t>
            </a:r>
            <a:r>
              <a:rPr lang="en-US" sz="1400" dirty="0">
                <a:latin typeface="Consolas" panose="020B0609020204030204" pitchFamily="49" charset="0"/>
              </a:rPr>
              <a:t> </a:t>
            </a:r>
          </a:p>
          <a:p>
            <a:pPr indent="-114300">
              <a:lnSpc>
                <a:spcPct val="120000"/>
              </a:lnSpc>
              <a:spcBef>
                <a:spcPct val="20000"/>
              </a:spcBef>
            </a:pPr>
            <a:r>
              <a:rPr lang="en-US" sz="1400" dirty="0">
                <a:latin typeface="Consolas" panose="020B0609020204030204" pitchFamily="49" charset="0"/>
              </a:rPr>
              <a:t>{ </a:t>
            </a:r>
          </a:p>
          <a:p>
            <a:pPr indent="-114300">
              <a:lnSpc>
                <a:spcPct val="120000"/>
              </a:lnSpc>
              <a:spcBef>
                <a:spcPct val="20000"/>
              </a:spcBef>
            </a:pPr>
            <a:r>
              <a:rPr lang="en-US" sz="1400" dirty="0">
                <a:latin typeface="Consolas" panose="020B0609020204030204" pitchFamily="49" charset="0"/>
              </a:rPr>
              <a:t>    </a:t>
            </a:r>
            <a:r>
              <a:rPr lang="en-US" sz="1400" kern="0" dirty="0">
                <a:solidFill>
                  <a:srgbClr val="0000FF"/>
                </a:solidFill>
                <a:latin typeface="Consolas" panose="020B0609020204030204" pitchFamily="49" charset="0"/>
              </a:rPr>
              <a:t>protected override </a:t>
            </a:r>
            <a:r>
              <a:rPr lang="en-US" sz="1400" kern="0" dirty="0">
                <a:latin typeface="Consolas" panose="020B0609020204030204" pitchFamily="49" charset="0"/>
              </a:rPr>
              <a:t>Task</a:t>
            </a:r>
            <a:r>
              <a:rPr lang="en-US" sz="1400" kern="0" dirty="0">
                <a:solidFill>
                  <a:srgbClr val="0000FF"/>
                </a:solidFill>
                <a:latin typeface="Consolas" panose="020B0609020204030204" pitchFamily="49" charset="0"/>
              </a:rPr>
              <a:t> </a:t>
            </a:r>
            <a:r>
              <a:rPr lang="en-US" sz="1400" kern="0" dirty="0" err="1">
                <a:solidFill>
                  <a:srgbClr val="2B91AF"/>
                </a:solidFill>
                <a:latin typeface="Consolas" panose="020B0609020204030204" pitchFamily="49" charset="0"/>
              </a:rPr>
              <a:t>HandleRequirementAsync</a:t>
            </a:r>
            <a:r>
              <a:rPr lang="en-US" sz="1400" dirty="0">
                <a:latin typeface="Consolas" panose="020B0609020204030204" pitchFamily="49" charset="0"/>
              </a:rPr>
              <a:t>(</a:t>
            </a:r>
            <a:r>
              <a:rPr lang="en-US" sz="1400" dirty="0" err="1">
                <a:latin typeface="Consolas" panose="020B0609020204030204" pitchFamily="49" charset="0"/>
              </a:rPr>
              <a:t>AuthorizationHandlerContext</a:t>
            </a:r>
            <a:r>
              <a:rPr lang="en-US" sz="1400" dirty="0">
                <a:latin typeface="Consolas" panose="020B0609020204030204" pitchFamily="49" charset="0"/>
              </a:rPr>
              <a:t> context, </a:t>
            </a:r>
          </a:p>
          <a:p>
            <a:pPr indent="-114300">
              <a:lnSpc>
                <a:spcPct val="120000"/>
              </a:lnSpc>
              <a:spcBef>
                <a:spcPct val="20000"/>
              </a:spcBef>
            </a:pPr>
            <a:r>
              <a:rPr lang="en-US" sz="1400" dirty="0">
                <a:latin typeface="Consolas" panose="020B0609020204030204" pitchFamily="49" charset="0"/>
              </a:rPr>
              <a:t>        </a:t>
            </a:r>
            <a:r>
              <a:rPr lang="en-US" sz="1400" dirty="0" err="1">
                <a:latin typeface="Consolas" panose="020B0609020204030204" pitchFamily="49" charset="0"/>
              </a:rPr>
              <a:t>MinimumAgeRequirement</a:t>
            </a:r>
            <a:r>
              <a:rPr lang="en-US" sz="1400" dirty="0">
                <a:latin typeface="Consolas" panose="020B0609020204030204" pitchFamily="49" charset="0"/>
              </a:rPr>
              <a:t> requirement)</a:t>
            </a:r>
          </a:p>
          <a:p>
            <a:pPr indent="-114300">
              <a:lnSpc>
                <a:spcPct val="120000"/>
              </a:lnSpc>
              <a:spcBef>
                <a:spcPct val="20000"/>
              </a:spcBef>
            </a:pPr>
            <a:r>
              <a:rPr lang="en-US" sz="1400" dirty="0">
                <a:latin typeface="Consolas" panose="020B0609020204030204" pitchFamily="49" charset="0"/>
              </a:rPr>
              <a:t>    {</a:t>
            </a:r>
          </a:p>
          <a:p>
            <a:pPr indent="-114300">
              <a:lnSpc>
                <a:spcPct val="120000"/>
              </a:lnSpc>
              <a:spcBef>
                <a:spcPct val="20000"/>
              </a:spcBef>
            </a:pPr>
            <a:r>
              <a:rPr lang="en-US" sz="1400" dirty="0">
                <a:latin typeface="Consolas" panose="020B0609020204030204" pitchFamily="49" charset="0"/>
              </a:rPr>
              <a:t>         </a:t>
            </a:r>
            <a:r>
              <a:rPr lang="en-US" sz="1400" kern="0" dirty="0">
                <a:solidFill>
                  <a:srgbClr val="0000FF"/>
                </a:solidFill>
                <a:latin typeface="Consolas" panose="020B0609020204030204" pitchFamily="49" charset="0"/>
              </a:rPr>
              <a:t>if</a:t>
            </a:r>
            <a:r>
              <a:rPr lang="en-US" sz="1400" dirty="0">
                <a:latin typeface="Consolas" panose="020B0609020204030204" pitchFamily="49" charset="0"/>
              </a:rPr>
              <a:t> (!</a:t>
            </a:r>
            <a:r>
              <a:rPr lang="en-US" sz="1400" dirty="0" err="1">
                <a:latin typeface="Consolas" panose="020B0609020204030204" pitchFamily="49" charset="0"/>
              </a:rPr>
              <a:t>context.User.HasClaim</a:t>
            </a:r>
            <a:r>
              <a:rPr lang="en-US" sz="1400" dirty="0">
                <a:latin typeface="Consolas" panose="020B0609020204030204" pitchFamily="49" charset="0"/>
              </a:rPr>
              <a:t>(c =&gt; </a:t>
            </a:r>
            <a:r>
              <a:rPr lang="en-US" sz="1400" dirty="0" err="1">
                <a:latin typeface="Consolas" panose="020B0609020204030204" pitchFamily="49" charset="0"/>
              </a:rPr>
              <a:t>c.Type</a:t>
            </a:r>
            <a:r>
              <a:rPr lang="en-US" sz="1400" dirty="0">
                <a:latin typeface="Consolas" panose="020B0609020204030204" pitchFamily="49" charset="0"/>
              </a:rPr>
              <a:t> == </a:t>
            </a:r>
            <a:r>
              <a:rPr lang="en-US" sz="1400" dirty="0" err="1">
                <a:latin typeface="Consolas" panose="020B0609020204030204" pitchFamily="49" charset="0"/>
              </a:rPr>
              <a:t>ClaimTypes.DateOfBirth</a:t>
            </a:r>
            <a:r>
              <a:rPr lang="en-US" sz="1400" dirty="0">
                <a:latin typeface="Consolas" panose="020B0609020204030204" pitchFamily="49" charset="0"/>
              </a:rPr>
              <a:t>))</a:t>
            </a:r>
          </a:p>
          <a:p>
            <a:pPr indent="-114300">
              <a:lnSpc>
                <a:spcPct val="120000"/>
              </a:lnSpc>
              <a:spcBef>
                <a:spcPct val="20000"/>
              </a:spcBef>
            </a:pPr>
            <a:r>
              <a:rPr lang="en-US" sz="1400" dirty="0">
                <a:latin typeface="Consolas" panose="020B0609020204030204" pitchFamily="49" charset="0"/>
              </a:rPr>
              <a:t>         {</a:t>
            </a:r>
          </a:p>
          <a:p>
            <a:pPr indent="-114300">
              <a:lnSpc>
                <a:spcPct val="120000"/>
              </a:lnSpc>
              <a:spcBef>
                <a:spcPct val="20000"/>
              </a:spcBef>
            </a:pPr>
            <a:r>
              <a:rPr lang="en-US" sz="1400" dirty="0">
                <a:latin typeface="Consolas" panose="020B0609020204030204" pitchFamily="49" charset="0"/>
              </a:rPr>
              <a:t>              </a:t>
            </a:r>
            <a:r>
              <a:rPr lang="en-US" sz="1400" kern="0" dirty="0">
                <a:solidFill>
                  <a:srgbClr val="0000FF"/>
                </a:solidFill>
                <a:latin typeface="Consolas" panose="020B0609020204030204" pitchFamily="49" charset="0"/>
              </a:rPr>
              <a:t>return</a:t>
            </a:r>
            <a:r>
              <a:rPr lang="en-US" sz="1400" dirty="0">
                <a:latin typeface="Consolas" panose="020B0609020204030204" pitchFamily="49" charset="0"/>
              </a:rPr>
              <a:t> </a:t>
            </a:r>
            <a:r>
              <a:rPr lang="en-US" sz="1400" dirty="0" err="1">
                <a:latin typeface="Consolas" panose="020B0609020204030204" pitchFamily="49" charset="0"/>
              </a:rPr>
              <a:t>Task.CompletedTask</a:t>
            </a:r>
            <a:r>
              <a:rPr lang="en-US" sz="1400" dirty="0">
                <a:latin typeface="Consolas" panose="020B0609020204030204" pitchFamily="49" charset="0"/>
              </a:rPr>
              <a:t>;</a:t>
            </a:r>
          </a:p>
          <a:p>
            <a:pPr indent="-114300">
              <a:lnSpc>
                <a:spcPct val="120000"/>
              </a:lnSpc>
              <a:spcBef>
                <a:spcPct val="20000"/>
              </a:spcBef>
            </a:pPr>
            <a:r>
              <a:rPr lang="en-US" sz="1400" dirty="0">
                <a:latin typeface="Consolas" panose="020B0609020204030204" pitchFamily="49" charset="0"/>
              </a:rPr>
              <a:t>         }</a:t>
            </a:r>
          </a:p>
          <a:p>
            <a:pPr indent="-114300">
              <a:lnSpc>
                <a:spcPct val="120000"/>
              </a:lnSpc>
              <a:spcBef>
                <a:spcPct val="20000"/>
              </a:spcBef>
            </a:pPr>
            <a:r>
              <a:rPr lang="en-US" sz="1400" dirty="0">
                <a:latin typeface="Consolas" panose="020B0609020204030204" pitchFamily="49" charset="0"/>
              </a:rPr>
              <a:t>         </a:t>
            </a:r>
            <a:r>
              <a:rPr lang="en-US" sz="1400" kern="0" dirty="0" err="1">
                <a:solidFill>
                  <a:srgbClr val="0000FF"/>
                </a:solidFill>
                <a:latin typeface="Consolas" panose="020B0609020204030204" pitchFamily="49" charset="0"/>
              </a:rPr>
              <a:t>var</a:t>
            </a:r>
            <a:r>
              <a:rPr lang="en-US" sz="1400" dirty="0">
                <a:latin typeface="Consolas" panose="020B0609020204030204" pitchFamily="49" charset="0"/>
              </a:rPr>
              <a:t> </a:t>
            </a:r>
            <a:r>
              <a:rPr lang="en-US" sz="1400" dirty="0" err="1">
                <a:latin typeface="Consolas" panose="020B0609020204030204" pitchFamily="49" charset="0"/>
              </a:rPr>
              <a:t>dateOfBirth</a:t>
            </a:r>
            <a:r>
              <a:rPr lang="en-US" sz="1400" dirty="0">
                <a:latin typeface="Consolas" panose="020B0609020204030204" pitchFamily="49" charset="0"/>
              </a:rPr>
              <a:t> = </a:t>
            </a:r>
            <a:r>
              <a:rPr lang="en-US" sz="1400" dirty="0" err="1">
                <a:latin typeface="Consolas" panose="020B0609020204030204" pitchFamily="49" charset="0"/>
              </a:rPr>
              <a:t>Convert.ToDateTime</a:t>
            </a:r>
            <a:r>
              <a:rPr lang="en-US" sz="1400" dirty="0">
                <a:latin typeface="Consolas" panose="020B0609020204030204" pitchFamily="49" charset="0"/>
              </a:rPr>
              <a:t>(</a:t>
            </a:r>
            <a:r>
              <a:rPr lang="en-US" sz="1400" dirty="0" err="1">
                <a:latin typeface="Consolas" panose="020B0609020204030204" pitchFamily="49" charset="0"/>
              </a:rPr>
              <a:t>context.User.FindFirst</a:t>
            </a:r>
            <a:r>
              <a:rPr lang="en-US" sz="1400" dirty="0">
                <a:latin typeface="Consolas" panose="020B0609020204030204" pitchFamily="49" charset="0"/>
              </a:rPr>
              <a:t>(c =&gt; </a:t>
            </a:r>
          </a:p>
          <a:p>
            <a:pPr indent="-114300">
              <a:lnSpc>
                <a:spcPct val="120000"/>
              </a:lnSpc>
              <a:spcBef>
                <a:spcPct val="20000"/>
              </a:spcBef>
            </a:pPr>
            <a:r>
              <a:rPr lang="en-US" sz="1400" dirty="0">
                <a:latin typeface="Consolas" panose="020B0609020204030204" pitchFamily="49" charset="0"/>
              </a:rPr>
              <a:t>                                                 </a:t>
            </a:r>
            <a:r>
              <a:rPr lang="en-US" sz="1400" dirty="0" err="1">
                <a:latin typeface="Consolas" panose="020B0609020204030204" pitchFamily="49" charset="0"/>
              </a:rPr>
              <a:t>c.Type</a:t>
            </a:r>
            <a:r>
              <a:rPr lang="en-US" sz="1400" dirty="0">
                <a:latin typeface="Consolas" panose="020B0609020204030204" pitchFamily="49" charset="0"/>
              </a:rPr>
              <a:t> == </a:t>
            </a:r>
            <a:r>
              <a:rPr lang="en-US" sz="1400" dirty="0" err="1">
                <a:latin typeface="Consolas" panose="020B0609020204030204" pitchFamily="49" charset="0"/>
              </a:rPr>
              <a:t>ClaimTypes.DateOfBirth</a:t>
            </a:r>
            <a:r>
              <a:rPr lang="en-US" sz="1400" dirty="0">
                <a:latin typeface="Consolas" panose="020B0609020204030204" pitchFamily="49" charset="0"/>
              </a:rPr>
              <a:t>).Value);</a:t>
            </a:r>
          </a:p>
          <a:p>
            <a:pPr indent="-114300">
              <a:lnSpc>
                <a:spcPct val="120000"/>
              </a:lnSpc>
              <a:spcBef>
                <a:spcPct val="20000"/>
              </a:spcBef>
            </a:pPr>
            <a:r>
              <a:rPr lang="en-US" sz="1400" dirty="0">
                <a:latin typeface="Consolas" panose="020B0609020204030204" pitchFamily="49" charset="0"/>
              </a:rPr>
              <a:t> </a:t>
            </a:r>
          </a:p>
          <a:p>
            <a:pPr indent="-114300">
              <a:lnSpc>
                <a:spcPct val="120000"/>
              </a:lnSpc>
              <a:spcBef>
                <a:spcPct val="20000"/>
              </a:spcBef>
            </a:pPr>
            <a:r>
              <a:rPr lang="en-US" sz="1400" dirty="0">
                <a:latin typeface="Consolas" panose="020B0609020204030204" pitchFamily="49" charset="0"/>
              </a:rPr>
              <a:t>         </a:t>
            </a:r>
            <a:r>
              <a:rPr lang="en-US" sz="1400" dirty="0">
                <a:solidFill>
                  <a:schemeClr val="accent6">
                    <a:lumMod val="75000"/>
                  </a:schemeClr>
                </a:solidFill>
                <a:latin typeface="Consolas" panose="020B0609020204030204" pitchFamily="49" charset="0"/>
              </a:rPr>
              <a:t>// Calculate Age and determine if &gt;= payload of </a:t>
            </a:r>
            <a:r>
              <a:rPr lang="en-US" sz="1400" dirty="0" err="1">
                <a:solidFill>
                  <a:schemeClr val="accent6">
                    <a:lumMod val="75000"/>
                  </a:schemeClr>
                </a:solidFill>
                <a:latin typeface="Consolas" panose="020B0609020204030204" pitchFamily="49" charset="0"/>
              </a:rPr>
              <a:t>MinimumAgeRequirement</a:t>
            </a:r>
            <a:endParaRPr lang="en-US" sz="1400" dirty="0">
              <a:solidFill>
                <a:schemeClr val="accent6">
                  <a:lumMod val="75000"/>
                </a:schemeClr>
              </a:solidFill>
              <a:latin typeface="Consolas" panose="020B0609020204030204" pitchFamily="49" charset="0"/>
            </a:endParaRPr>
          </a:p>
          <a:p>
            <a:pPr indent="-114300">
              <a:lnSpc>
                <a:spcPct val="120000"/>
              </a:lnSpc>
              <a:spcBef>
                <a:spcPct val="20000"/>
              </a:spcBef>
            </a:pPr>
            <a:r>
              <a:rPr lang="en-US" sz="1400" dirty="0">
                <a:solidFill>
                  <a:schemeClr val="accent6">
                    <a:lumMod val="75000"/>
                  </a:schemeClr>
                </a:solidFill>
                <a:latin typeface="Consolas" panose="020B0609020204030204" pitchFamily="49" charset="0"/>
              </a:rPr>
              <a:t>         // Return </a:t>
            </a:r>
            <a:r>
              <a:rPr lang="en-US" sz="1400" dirty="0" err="1">
                <a:solidFill>
                  <a:schemeClr val="accent6">
                    <a:lumMod val="75000"/>
                  </a:schemeClr>
                </a:solidFill>
                <a:latin typeface="Consolas" panose="020B0609020204030204" pitchFamily="49" charset="0"/>
              </a:rPr>
              <a:t>context.Succeed</a:t>
            </a:r>
            <a:r>
              <a:rPr lang="en-US" sz="1400" dirty="0">
                <a:solidFill>
                  <a:schemeClr val="accent6">
                    <a:lumMod val="75000"/>
                  </a:schemeClr>
                </a:solidFill>
                <a:latin typeface="Consolas" panose="020B0609020204030204" pitchFamily="49" charset="0"/>
              </a:rPr>
              <a:t>(requirement); if true!</a:t>
            </a:r>
            <a:r>
              <a:rPr lang="en-US" sz="1400" dirty="0">
                <a:latin typeface="Consolas" panose="020B0609020204030204" pitchFamily="49" charset="0"/>
              </a:rPr>
              <a:t>     </a:t>
            </a:r>
          </a:p>
          <a:p>
            <a:pPr indent="-114300">
              <a:lnSpc>
                <a:spcPct val="120000"/>
              </a:lnSpc>
              <a:spcBef>
                <a:spcPct val="20000"/>
              </a:spcBef>
            </a:pPr>
            <a:r>
              <a:rPr lang="en-US" sz="1400" dirty="0">
                <a:latin typeface="Consolas" panose="020B0609020204030204" pitchFamily="49" charset="0"/>
              </a:rPr>
              <a:t>}</a:t>
            </a:r>
          </a:p>
        </p:txBody>
      </p:sp>
    </p:spTree>
    <p:extLst>
      <p:ext uri="{BB962C8B-B14F-4D97-AF65-F5344CB8AC3E}">
        <p14:creationId xmlns:p14="http://schemas.microsoft.com/office/powerpoint/2010/main" val="2172658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Policy Authorization - III</a:t>
            </a:r>
          </a:p>
        </p:txBody>
      </p:sp>
      <p:sp>
        <p:nvSpPr>
          <p:cNvPr id="5" name="Slide Number Placeholder 4"/>
          <p:cNvSpPr>
            <a:spLocks noGrp="1"/>
          </p:cNvSpPr>
          <p:nvPr>
            <p:ph type="sldNum" sz="quarter" idx="12"/>
          </p:nvPr>
        </p:nvSpPr>
        <p:spPr/>
        <p:txBody>
          <a:bodyPr/>
          <a:lstStyle/>
          <a:p>
            <a:fld id="{026CCAEB-CB17-44EB-A892-4553F1D666B6}" type="slidenum">
              <a:rPr lang="en-US" smtClean="0"/>
              <a:pPr/>
              <a:t>34</a:t>
            </a:fld>
            <a:endParaRPr lang="en-US" dirty="0"/>
          </a:p>
        </p:txBody>
      </p:sp>
      <p:sp>
        <p:nvSpPr>
          <p:cNvPr id="3" name="Content Placeholder 2"/>
          <p:cNvSpPr>
            <a:spLocks noGrp="1"/>
          </p:cNvSpPr>
          <p:nvPr>
            <p:ph type="body" sz="quarter" idx="13"/>
          </p:nvPr>
        </p:nvSpPr>
        <p:spPr>
          <a:xfrm>
            <a:off x="402336" y="1143000"/>
            <a:ext cx="11173968" cy="4956048"/>
          </a:xfrm>
        </p:spPr>
        <p:txBody>
          <a:bodyPr>
            <a:normAutofit/>
          </a:bodyPr>
          <a:lstStyle/>
          <a:p>
            <a:r>
              <a:rPr lang="en-US" sz="1800" dirty="0"/>
              <a:t>Register the Authorization Handler in the </a:t>
            </a:r>
            <a:r>
              <a:rPr lang="en-US" sz="1800" dirty="0" err="1"/>
              <a:t>IoC</a:t>
            </a:r>
            <a:r>
              <a:rPr lang="en-US" sz="1800" dirty="0"/>
              <a:t> container</a:t>
            </a:r>
          </a:p>
          <a:p>
            <a:pPr lvl="1"/>
            <a:r>
              <a:rPr lang="en-US" dirty="0"/>
              <a:t>Add a policy to the Policy collection</a:t>
            </a:r>
          </a:p>
        </p:txBody>
      </p:sp>
      <p:sp>
        <p:nvSpPr>
          <p:cNvPr id="4" name="TextBox 3">
            <a:extLst>
              <a:ext uri="{FF2B5EF4-FFF2-40B4-BE49-F238E27FC236}">
                <a16:creationId xmlns:a16="http://schemas.microsoft.com/office/drawing/2014/main" id="{22324CE6-370C-4DC2-8E94-6962EE61FF61}"/>
              </a:ext>
            </a:extLst>
          </p:cNvPr>
          <p:cNvSpPr txBox="1"/>
          <p:nvPr/>
        </p:nvSpPr>
        <p:spPr>
          <a:xfrm>
            <a:off x="1367028" y="1997150"/>
            <a:ext cx="9144000" cy="3668697"/>
          </a:xfrm>
          <a:prstGeom prst="rect">
            <a:avLst/>
          </a:prstGeom>
          <a:noFill/>
          <a:ln>
            <a:solidFill>
              <a:schemeClr val="tx1"/>
            </a:solidFill>
          </a:ln>
        </p:spPr>
        <p:txBody>
          <a:bodyPr wrap="square" rtlCol="0">
            <a:spAutoFit/>
          </a:bodyPr>
          <a:lstStyle/>
          <a:p>
            <a:pPr indent="-114300">
              <a:lnSpc>
                <a:spcPct val="120000"/>
              </a:lnSpc>
              <a:spcBef>
                <a:spcPct val="20000"/>
              </a:spcBef>
            </a:pPr>
            <a:r>
              <a:rPr lang="en-US" sz="1400" kern="0" dirty="0">
                <a:solidFill>
                  <a:srgbClr val="0000FF"/>
                </a:solidFill>
                <a:latin typeface="Consolas" panose="020B0609020204030204" pitchFamily="49" charset="0"/>
              </a:rPr>
              <a:t>public void </a:t>
            </a:r>
            <a:r>
              <a:rPr lang="en-US" sz="1400" kern="0" dirty="0" err="1">
                <a:solidFill>
                  <a:srgbClr val="2B91AF"/>
                </a:solidFill>
                <a:latin typeface="Consolas" panose="020B0609020204030204" pitchFamily="49" charset="0"/>
              </a:rPr>
              <a:t>ConfigureServices</a:t>
            </a:r>
            <a:r>
              <a:rPr lang="en-US" sz="1400" dirty="0">
                <a:latin typeface="Consolas" panose="020B0609020204030204" pitchFamily="49" charset="0"/>
              </a:rPr>
              <a:t>(</a:t>
            </a:r>
            <a:r>
              <a:rPr lang="en-US" sz="1400" dirty="0" err="1">
                <a:latin typeface="Consolas" panose="020B0609020204030204" pitchFamily="49" charset="0"/>
              </a:rPr>
              <a:t>IServiceCollection</a:t>
            </a:r>
            <a:r>
              <a:rPr lang="en-US" sz="1400" dirty="0">
                <a:latin typeface="Consolas" panose="020B0609020204030204" pitchFamily="49" charset="0"/>
              </a:rPr>
              <a:t> services) </a:t>
            </a:r>
          </a:p>
          <a:p>
            <a:pPr indent="-114300">
              <a:lnSpc>
                <a:spcPct val="120000"/>
              </a:lnSpc>
              <a:spcBef>
                <a:spcPct val="20000"/>
              </a:spcBef>
            </a:pPr>
            <a:r>
              <a:rPr lang="en-US" sz="1400" dirty="0">
                <a:latin typeface="Consolas" panose="020B0609020204030204" pitchFamily="49" charset="0"/>
              </a:rPr>
              <a:t>{ </a:t>
            </a:r>
          </a:p>
          <a:p>
            <a:pPr indent="-114300">
              <a:lnSpc>
                <a:spcPct val="120000"/>
              </a:lnSpc>
              <a:spcBef>
                <a:spcPct val="20000"/>
              </a:spcBef>
            </a:pPr>
            <a:r>
              <a:rPr lang="en-US" sz="1400" dirty="0">
                <a:latin typeface="Consolas" panose="020B0609020204030204" pitchFamily="49" charset="0"/>
              </a:rPr>
              <a:t>    </a:t>
            </a:r>
            <a:r>
              <a:rPr lang="en-US" sz="1400" dirty="0" err="1">
                <a:latin typeface="Consolas" panose="020B0609020204030204" pitchFamily="49" charset="0"/>
              </a:rPr>
              <a:t>services.AddMvc</a:t>
            </a:r>
            <a:r>
              <a:rPr lang="en-US" sz="1400" dirty="0">
                <a:latin typeface="Consolas" panose="020B0609020204030204" pitchFamily="49" charset="0"/>
              </a:rPr>
              <a:t>(); </a:t>
            </a:r>
          </a:p>
          <a:p>
            <a:pPr indent="-114300">
              <a:lnSpc>
                <a:spcPct val="120000"/>
              </a:lnSpc>
              <a:spcBef>
                <a:spcPct val="20000"/>
              </a:spcBef>
            </a:pPr>
            <a:endParaRPr lang="en-US" sz="1400" dirty="0">
              <a:latin typeface="Consolas" panose="020B0609020204030204" pitchFamily="49" charset="0"/>
            </a:endParaRPr>
          </a:p>
          <a:p>
            <a:pPr indent="-114300">
              <a:lnSpc>
                <a:spcPct val="120000"/>
              </a:lnSpc>
              <a:spcBef>
                <a:spcPct val="20000"/>
              </a:spcBef>
            </a:pPr>
            <a:r>
              <a:rPr lang="en-US" sz="1400" dirty="0">
                <a:latin typeface="Consolas" panose="020B0609020204030204" pitchFamily="49" charset="0"/>
              </a:rPr>
              <a:t>    </a:t>
            </a:r>
            <a:r>
              <a:rPr lang="en-US" sz="1400" dirty="0" err="1">
                <a:latin typeface="Consolas" panose="020B0609020204030204" pitchFamily="49" charset="0"/>
              </a:rPr>
              <a:t>services.AddAuthorization</a:t>
            </a:r>
            <a:r>
              <a:rPr lang="en-US" sz="1400" dirty="0">
                <a:latin typeface="Consolas" panose="020B0609020204030204" pitchFamily="49" charset="0"/>
              </a:rPr>
              <a:t>(options =&gt; </a:t>
            </a:r>
          </a:p>
          <a:p>
            <a:pPr indent="-114300">
              <a:lnSpc>
                <a:spcPct val="120000"/>
              </a:lnSpc>
              <a:spcBef>
                <a:spcPct val="20000"/>
              </a:spcBef>
            </a:pPr>
            <a:r>
              <a:rPr lang="en-US" sz="1400" dirty="0">
                <a:latin typeface="Consolas" panose="020B0609020204030204" pitchFamily="49" charset="0"/>
              </a:rPr>
              <a:t>    { </a:t>
            </a:r>
          </a:p>
          <a:p>
            <a:pPr indent="-114300">
              <a:lnSpc>
                <a:spcPct val="120000"/>
              </a:lnSpc>
              <a:spcBef>
                <a:spcPct val="20000"/>
              </a:spcBef>
            </a:pPr>
            <a:r>
              <a:rPr lang="en-US" sz="1400" dirty="0">
                <a:latin typeface="Consolas" panose="020B0609020204030204" pitchFamily="49" charset="0"/>
              </a:rPr>
              <a:t>        </a:t>
            </a:r>
            <a:r>
              <a:rPr lang="en-US" sz="1400" dirty="0" err="1">
                <a:latin typeface="Consolas" panose="020B0609020204030204" pitchFamily="49" charset="0"/>
              </a:rPr>
              <a:t>options.AddPolicy</a:t>
            </a:r>
            <a:r>
              <a:rPr lang="en-US" sz="1400" dirty="0">
                <a:latin typeface="Consolas" panose="020B0609020204030204" pitchFamily="49" charset="0"/>
              </a:rPr>
              <a:t>(</a:t>
            </a:r>
            <a:r>
              <a:rPr lang="en-US" sz="1400" kern="0" dirty="0">
                <a:solidFill>
                  <a:srgbClr val="A31515"/>
                </a:solidFill>
                <a:latin typeface="Consolas" panose="020B0609020204030204" pitchFamily="49" charset="0"/>
              </a:rPr>
              <a:t>“Over21"</a:t>
            </a:r>
            <a:r>
              <a:rPr lang="en-US" sz="1400" dirty="0">
                <a:latin typeface="Consolas" panose="020B0609020204030204" pitchFamily="49" charset="0"/>
              </a:rPr>
              <a:t>, policy =&gt; </a:t>
            </a:r>
          </a:p>
          <a:p>
            <a:pPr indent="-114300">
              <a:lnSpc>
                <a:spcPct val="120000"/>
              </a:lnSpc>
              <a:spcBef>
                <a:spcPct val="20000"/>
              </a:spcBef>
            </a:pPr>
            <a:r>
              <a:rPr lang="en-US" sz="1400" dirty="0">
                <a:latin typeface="Consolas" panose="020B0609020204030204" pitchFamily="49" charset="0"/>
              </a:rPr>
              <a:t>            </a:t>
            </a:r>
            <a:r>
              <a:rPr lang="en-US" sz="1400" dirty="0" err="1">
                <a:latin typeface="Consolas" panose="020B0609020204030204" pitchFamily="49" charset="0"/>
              </a:rPr>
              <a:t>policy.Requirements.Add</a:t>
            </a:r>
            <a:r>
              <a:rPr lang="en-US" sz="1400" dirty="0">
                <a:latin typeface="Consolas" panose="020B0609020204030204" pitchFamily="49" charset="0"/>
              </a:rPr>
              <a:t>(</a:t>
            </a:r>
            <a:r>
              <a:rPr lang="en-US" sz="1400" kern="0" dirty="0">
                <a:solidFill>
                  <a:srgbClr val="0000FF"/>
                </a:solidFill>
                <a:latin typeface="Consolas" panose="020B0609020204030204" pitchFamily="49" charset="0"/>
              </a:rPr>
              <a:t>new</a:t>
            </a:r>
            <a:r>
              <a:rPr lang="en-US" sz="1400" dirty="0">
                <a:latin typeface="Consolas" panose="020B0609020204030204" pitchFamily="49" charset="0"/>
              </a:rPr>
              <a:t> </a:t>
            </a:r>
            <a:r>
              <a:rPr lang="en-US" sz="1400" dirty="0" err="1">
                <a:latin typeface="Consolas" panose="020B0609020204030204" pitchFamily="49" charset="0"/>
              </a:rPr>
              <a:t>MinimumAgeRequirement</a:t>
            </a:r>
            <a:r>
              <a:rPr lang="en-US" sz="1400" dirty="0">
                <a:latin typeface="Consolas" panose="020B0609020204030204" pitchFamily="49" charset="0"/>
              </a:rPr>
              <a:t>(21)));</a:t>
            </a:r>
          </a:p>
          <a:p>
            <a:pPr indent="-114300">
              <a:lnSpc>
                <a:spcPct val="120000"/>
              </a:lnSpc>
              <a:spcBef>
                <a:spcPct val="20000"/>
              </a:spcBef>
            </a:pPr>
            <a:r>
              <a:rPr lang="en-US" sz="1400" dirty="0">
                <a:latin typeface="Consolas" panose="020B0609020204030204" pitchFamily="49" charset="0"/>
              </a:rPr>
              <a:t>    }); </a:t>
            </a:r>
          </a:p>
          <a:p>
            <a:pPr indent="-114300">
              <a:lnSpc>
                <a:spcPct val="120000"/>
              </a:lnSpc>
              <a:spcBef>
                <a:spcPct val="20000"/>
              </a:spcBef>
            </a:pPr>
            <a:endParaRPr lang="en-US" sz="1400" dirty="0">
              <a:latin typeface="Consolas" panose="020B0609020204030204" pitchFamily="49" charset="0"/>
            </a:endParaRPr>
          </a:p>
          <a:p>
            <a:pPr indent="-114300">
              <a:lnSpc>
                <a:spcPct val="120000"/>
              </a:lnSpc>
              <a:spcBef>
                <a:spcPct val="20000"/>
              </a:spcBef>
            </a:pPr>
            <a:r>
              <a:rPr lang="en-US" sz="1400" dirty="0">
                <a:latin typeface="Consolas" panose="020B0609020204030204" pitchFamily="49" charset="0"/>
              </a:rPr>
              <a:t>    </a:t>
            </a:r>
            <a:r>
              <a:rPr lang="en-US" sz="1400" dirty="0" err="1">
                <a:latin typeface="Consolas" panose="020B0609020204030204" pitchFamily="49" charset="0"/>
              </a:rPr>
              <a:t>services.AddSingleton</a:t>
            </a:r>
            <a:r>
              <a:rPr lang="en-US" sz="1400" dirty="0">
                <a:latin typeface="Consolas" panose="020B0609020204030204" pitchFamily="49" charset="0"/>
              </a:rPr>
              <a:t>&lt;</a:t>
            </a:r>
            <a:r>
              <a:rPr lang="en-US" sz="1400" dirty="0" err="1">
                <a:latin typeface="Consolas" panose="020B0609020204030204" pitchFamily="49" charset="0"/>
              </a:rPr>
              <a:t>IAuthorizationHandler</a:t>
            </a:r>
            <a:r>
              <a:rPr lang="en-US" sz="1400" dirty="0">
                <a:latin typeface="Consolas" panose="020B0609020204030204" pitchFamily="49" charset="0"/>
              </a:rPr>
              <a:t>, </a:t>
            </a:r>
            <a:r>
              <a:rPr lang="en-US" sz="1400" dirty="0" err="1">
                <a:latin typeface="Consolas" panose="020B0609020204030204" pitchFamily="49" charset="0"/>
              </a:rPr>
              <a:t>MinimumAgeHandler</a:t>
            </a:r>
            <a:r>
              <a:rPr lang="en-US" sz="1400" dirty="0">
                <a:latin typeface="Consolas" panose="020B0609020204030204" pitchFamily="49" charset="0"/>
              </a:rPr>
              <a:t>&gt;();</a:t>
            </a:r>
          </a:p>
          <a:p>
            <a:pPr indent="-114300">
              <a:lnSpc>
                <a:spcPct val="120000"/>
              </a:lnSpc>
              <a:spcBef>
                <a:spcPct val="20000"/>
              </a:spcBef>
            </a:pPr>
            <a:r>
              <a:rPr lang="en-US" sz="1400" dirty="0">
                <a:latin typeface="Consolas" panose="020B0609020204030204" pitchFamily="49" charset="0"/>
              </a:rPr>
              <a:t>}</a:t>
            </a:r>
          </a:p>
        </p:txBody>
      </p:sp>
      <p:sp>
        <p:nvSpPr>
          <p:cNvPr id="6" name="TextBox 5">
            <a:extLst>
              <a:ext uri="{FF2B5EF4-FFF2-40B4-BE49-F238E27FC236}">
                <a16:creationId xmlns:a16="http://schemas.microsoft.com/office/drawing/2014/main" id="{7BE02268-ABDB-453A-BB07-5F0B31579A69}"/>
              </a:ext>
            </a:extLst>
          </p:cNvPr>
          <p:cNvSpPr txBox="1"/>
          <p:nvPr/>
        </p:nvSpPr>
        <p:spPr>
          <a:xfrm>
            <a:off x="9291828" y="5743031"/>
            <a:ext cx="1219200" cy="369332"/>
          </a:xfrm>
          <a:prstGeom prst="rect">
            <a:avLst/>
          </a:prstGeom>
          <a:noFill/>
        </p:spPr>
        <p:txBody>
          <a:bodyPr wrap="square" rtlCol="0">
            <a:spAutoFit/>
          </a:bodyPr>
          <a:lstStyle/>
          <a:p>
            <a:r>
              <a:rPr lang="en-US" dirty="0" err="1"/>
              <a:t>Startup.cs</a:t>
            </a:r>
            <a:endParaRPr lang="en-US" dirty="0"/>
          </a:p>
        </p:txBody>
      </p:sp>
    </p:spTree>
    <p:extLst>
      <p:ext uri="{BB962C8B-B14F-4D97-AF65-F5344CB8AC3E}">
        <p14:creationId xmlns:p14="http://schemas.microsoft.com/office/powerpoint/2010/main" val="41295508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Policy Authorization - IV</a:t>
            </a:r>
          </a:p>
        </p:txBody>
      </p:sp>
      <p:sp>
        <p:nvSpPr>
          <p:cNvPr id="5" name="Slide Number Placeholder 4"/>
          <p:cNvSpPr>
            <a:spLocks noGrp="1"/>
          </p:cNvSpPr>
          <p:nvPr>
            <p:ph type="sldNum" sz="quarter" idx="12"/>
          </p:nvPr>
        </p:nvSpPr>
        <p:spPr/>
        <p:txBody>
          <a:bodyPr/>
          <a:lstStyle/>
          <a:p>
            <a:fld id="{026CCAEB-CB17-44EB-A892-4553F1D666B6}" type="slidenum">
              <a:rPr lang="en-US" smtClean="0"/>
              <a:pPr/>
              <a:t>35</a:t>
            </a:fld>
            <a:endParaRPr lang="en-US" dirty="0"/>
          </a:p>
        </p:txBody>
      </p:sp>
      <p:sp>
        <p:nvSpPr>
          <p:cNvPr id="3" name="Content Placeholder 2"/>
          <p:cNvSpPr>
            <a:spLocks noGrp="1"/>
          </p:cNvSpPr>
          <p:nvPr>
            <p:ph type="body" sz="quarter" idx="13"/>
          </p:nvPr>
        </p:nvSpPr>
        <p:spPr>
          <a:xfrm>
            <a:off x="402336" y="1143000"/>
            <a:ext cx="11173968" cy="4956048"/>
          </a:xfrm>
        </p:spPr>
        <p:txBody>
          <a:bodyPr>
            <a:normAutofit/>
          </a:bodyPr>
          <a:lstStyle/>
          <a:p>
            <a:r>
              <a:rPr lang="en-US" dirty="0">
                <a:latin typeface="Consolas" panose="020B0609020204030204" pitchFamily="49" charset="0"/>
              </a:rPr>
              <a:t>[Authorize] </a:t>
            </a:r>
            <a:r>
              <a:rPr lang="en-US" dirty="0"/>
              <a:t>attribute can be used to restrict access to users that pass custom policies</a:t>
            </a:r>
          </a:p>
          <a:p>
            <a:pPr lvl="1"/>
            <a:r>
              <a:rPr lang="en-US" dirty="0"/>
              <a:t>Restricting controller/action to a custom policy (logical AND)</a:t>
            </a:r>
          </a:p>
          <a:p>
            <a:pPr marL="800100" lvl="2" indent="0" fontAlgn="base">
              <a:lnSpc>
                <a:spcPct val="120000"/>
              </a:lnSpc>
              <a:spcBef>
                <a:spcPct val="20000"/>
              </a:spcBef>
              <a:spcAft>
                <a:spcPct val="0"/>
              </a:spcAft>
              <a:buNone/>
            </a:pPr>
            <a:r>
              <a:rPr lang="en-US" sz="1800" kern="0" dirty="0">
                <a:solidFill>
                  <a:srgbClr val="000000"/>
                </a:solidFill>
                <a:latin typeface="Consolas" panose="020B0609020204030204" pitchFamily="49" charset="0"/>
                <a:cs typeface="Consolas" panose="020B0609020204030204" pitchFamily="49" charset="0"/>
              </a:rPr>
              <a:t>[</a:t>
            </a:r>
            <a:r>
              <a:rPr lang="en-US" sz="1800" kern="0" dirty="0">
                <a:solidFill>
                  <a:srgbClr val="2B91AF"/>
                </a:solidFill>
                <a:latin typeface="Consolas" panose="020B0609020204030204" pitchFamily="49" charset="0"/>
                <a:cs typeface="Consolas" panose="020B0609020204030204" pitchFamily="49" charset="0"/>
              </a:rPr>
              <a:t>Authorize</a:t>
            </a:r>
            <a:r>
              <a:rPr lang="en-US" sz="1800" kern="0" dirty="0">
                <a:solidFill>
                  <a:prstClr val="black"/>
                </a:solidFill>
                <a:latin typeface="Consolas" panose="020B0609020204030204" pitchFamily="49" charset="0"/>
                <a:cs typeface="Consolas" panose="020B0609020204030204" pitchFamily="49" charset="0"/>
              </a:rPr>
              <a:t>(Policy = </a:t>
            </a:r>
            <a:r>
              <a:rPr lang="en-US" sz="1800" kern="0" dirty="0">
                <a:solidFill>
                  <a:srgbClr val="A31515"/>
                </a:solidFill>
                <a:latin typeface="Consolas" panose="020B0609020204030204" pitchFamily="49" charset="0"/>
                <a:cs typeface="Consolas" panose="020B0609020204030204" pitchFamily="49" charset="0"/>
              </a:rPr>
              <a:t>“Over21”)</a:t>
            </a:r>
            <a:r>
              <a:rPr lang="en-US" sz="1800" kern="0" dirty="0">
                <a:solidFill>
                  <a:prstClr val="black"/>
                </a:solidFill>
                <a:latin typeface="Consolas" panose="020B0609020204030204" pitchFamily="49" charset="0"/>
                <a:cs typeface="Consolas" panose="020B0609020204030204" pitchFamily="49" charset="0"/>
              </a:rPr>
              <a:t>]</a:t>
            </a:r>
          </a:p>
          <a:p>
            <a:pPr marL="800100" lvl="2" indent="0" fontAlgn="base">
              <a:lnSpc>
                <a:spcPct val="120000"/>
              </a:lnSpc>
              <a:spcBef>
                <a:spcPct val="20000"/>
              </a:spcBef>
              <a:spcAft>
                <a:spcPct val="0"/>
              </a:spcAft>
              <a:buNone/>
            </a:pPr>
            <a:r>
              <a:rPr lang="en-US" sz="1800" kern="0" dirty="0">
                <a:solidFill>
                  <a:srgbClr val="0000FF"/>
                </a:solidFill>
                <a:latin typeface="Consolas" panose="020B0609020204030204" pitchFamily="49" charset="0"/>
                <a:cs typeface="Consolas" panose="020B0609020204030204" pitchFamily="49" charset="0"/>
              </a:rPr>
              <a:t>public</a:t>
            </a:r>
            <a:r>
              <a:rPr lang="en-US" sz="1800" kern="0" dirty="0">
                <a:solidFill>
                  <a:prstClr val="black"/>
                </a:solidFill>
                <a:latin typeface="Consolas" panose="020B0609020204030204" pitchFamily="49" charset="0"/>
                <a:cs typeface="Consolas" panose="020B0609020204030204" pitchFamily="49" charset="0"/>
              </a:rPr>
              <a:t> </a:t>
            </a:r>
            <a:r>
              <a:rPr lang="en-US" sz="1800" kern="0" dirty="0">
                <a:solidFill>
                  <a:srgbClr val="0000FF"/>
                </a:solidFill>
                <a:latin typeface="Consolas" panose="020B0609020204030204" pitchFamily="49" charset="0"/>
                <a:cs typeface="Consolas" panose="020B0609020204030204" pitchFamily="49" charset="0"/>
              </a:rPr>
              <a:t>class</a:t>
            </a:r>
            <a:r>
              <a:rPr lang="en-US" sz="1800" kern="0" dirty="0">
                <a:solidFill>
                  <a:prstClr val="black"/>
                </a:solidFill>
                <a:latin typeface="Consolas" panose="020B0609020204030204" pitchFamily="49" charset="0"/>
                <a:cs typeface="Consolas" panose="020B0609020204030204" pitchFamily="49" charset="0"/>
              </a:rPr>
              <a:t> </a:t>
            </a:r>
            <a:r>
              <a:rPr lang="en-US" sz="1800" kern="0" dirty="0" err="1">
                <a:solidFill>
                  <a:srgbClr val="2B91AF"/>
                </a:solidFill>
                <a:latin typeface="Consolas" panose="020B0609020204030204" pitchFamily="49" charset="0"/>
                <a:cs typeface="Consolas" panose="020B0609020204030204" pitchFamily="49" charset="0"/>
              </a:rPr>
              <a:t>StoreManagerController</a:t>
            </a:r>
            <a:r>
              <a:rPr lang="en-US" sz="1800" kern="0" dirty="0">
                <a:solidFill>
                  <a:prstClr val="black"/>
                </a:solidFill>
                <a:latin typeface="Consolas" panose="020B0609020204030204" pitchFamily="49" charset="0"/>
                <a:cs typeface="Consolas" panose="020B0609020204030204" pitchFamily="49" charset="0"/>
              </a:rPr>
              <a:t> : </a:t>
            </a:r>
            <a:r>
              <a:rPr lang="en-US" sz="1800" kern="0" dirty="0">
                <a:solidFill>
                  <a:srgbClr val="2B91AF"/>
                </a:solidFill>
                <a:latin typeface="Consolas" panose="020B0609020204030204" pitchFamily="49" charset="0"/>
                <a:cs typeface="Consolas" panose="020B0609020204030204" pitchFamily="49" charset="0"/>
              </a:rPr>
              <a:t>Controller</a:t>
            </a:r>
            <a:endParaRPr lang="en-US" dirty="0"/>
          </a:p>
        </p:txBody>
      </p:sp>
    </p:spTree>
    <p:extLst>
      <p:ext uri="{BB962C8B-B14F-4D97-AF65-F5344CB8AC3E}">
        <p14:creationId xmlns:p14="http://schemas.microsoft.com/office/powerpoint/2010/main" val="2662136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26230A5-CA79-40B5-A59D-A7AB73AAED85}"/>
              </a:ext>
            </a:extLst>
          </p:cNvPr>
          <p:cNvSpPr>
            <a:spLocks noGrp="1"/>
          </p:cNvSpPr>
          <p:nvPr>
            <p:ph type="body" sz="quarter" idx="13"/>
          </p:nvPr>
        </p:nvSpPr>
        <p:spPr/>
        <p:txBody>
          <a:bodyPr/>
          <a:lstStyle/>
          <a:p>
            <a:r>
              <a:rPr lang="en-US" dirty="0"/>
              <a:t>Demo: ASP.NET Core Identity</a:t>
            </a:r>
          </a:p>
        </p:txBody>
      </p:sp>
      <p:sp>
        <p:nvSpPr>
          <p:cNvPr id="3" name="Slide Number Placeholder 2">
            <a:extLst>
              <a:ext uri="{FF2B5EF4-FFF2-40B4-BE49-F238E27FC236}">
                <a16:creationId xmlns:a16="http://schemas.microsoft.com/office/drawing/2014/main" id="{97F25C66-0880-4F2A-9298-2C449267B3E9}"/>
              </a:ext>
            </a:extLst>
          </p:cNvPr>
          <p:cNvSpPr>
            <a:spLocks noGrp="1"/>
          </p:cNvSpPr>
          <p:nvPr>
            <p:ph type="sldNum" sz="quarter" idx="4294967295"/>
          </p:nvPr>
        </p:nvSpPr>
        <p:spPr>
          <a:xfrm>
            <a:off x="9448800" y="6356350"/>
            <a:ext cx="2743200" cy="365125"/>
          </a:xfrm>
        </p:spPr>
        <p:txBody>
          <a:bodyPr/>
          <a:lstStyle/>
          <a:p>
            <a:pPr defTabSz="914400" eaLnBrk="1" fontAlgn="auto" hangingPunct="1">
              <a:spcBef>
                <a:spcPts val="0"/>
              </a:spcBef>
              <a:spcAft>
                <a:spcPts val="0"/>
              </a:spcAft>
            </a:pPr>
            <a:fld id="{AFFF257A-30C5-4AFB-911B-BE4CEEA1EA82}" type="slidenum">
              <a:rPr lang="en-US" smtClean="0">
                <a:solidFill>
                  <a:prstClr val="black">
                    <a:tint val="75000"/>
                  </a:prstClr>
                </a:solidFill>
              </a:rPr>
              <a:pPr defTabSz="914400" eaLnBrk="1" fontAlgn="auto" hangingPunct="1">
                <a:spcBef>
                  <a:spcPts val="0"/>
                </a:spcBef>
                <a:spcAft>
                  <a:spcPts val="0"/>
                </a:spcAft>
              </a:pPr>
              <a:t>36</a:t>
            </a:fld>
            <a:endParaRPr lang="en-US" dirty="0">
              <a:solidFill>
                <a:prstClr val="black">
                  <a:tint val="75000"/>
                </a:prstClr>
              </a:solidFill>
            </a:endParaRPr>
          </a:p>
        </p:txBody>
      </p:sp>
    </p:spTree>
    <p:extLst>
      <p:ext uri="{BB962C8B-B14F-4D97-AF65-F5344CB8AC3E}">
        <p14:creationId xmlns:p14="http://schemas.microsoft.com/office/powerpoint/2010/main" val="3545261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altLang="en-US" dirty="0"/>
              <a:t>Module 9: Security</a:t>
            </a:r>
          </a:p>
        </p:txBody>
      </p:sp>
      <p:sp>
        <p:nvSpPr>
          <p:cNvPr id="33795" name="Text Placeholder 6"/>
          <p:cNvSpPr>
            <a:spLocks noGrp="1"/>
          </p:cNvSpPr>
          <p:nvPr>
            <p:ph type="body" sz="quarter" idx="12"/>
          </p:nvPr>
        </p:nvSpPr>
        <p:spPr/>
        <p:txBody>
          <a:bodyPr/>
          <a:lstStyle/>
          <a:p>
            <a:r>
              <a:rPr lang="en-US" altLang="en-US" dirty="0"/>
              <a:t>Section 4: OIDC (OpenID Connect) and OAuth 2.0</a:t>
            </a:r>
          </a:p>
        </p:txBody>
      </p:sp>
      <p:sp>
        <p:nvSpPr>
          <p:cNvPr id="9" name="Text Placeholder 8"/>
          <p:cNvSpPr>
            <a:spLocks noGrp="1"/>
          </p:cNvSpPr>
          <p:nvPr>
            <p:ph type="body" sz="quarter" idx="14"/>
          </p:nvPr>
        </p:nvSpPr>
        <p:spPr/>
        <p:txBody>
          <a:bodyPr/>
          <a:lstStyle/>
          <a:p>
            <a:r>
              <a:rPr lang="en-US" dirty="0"/>
              <a:t>Lesson: Overview</a:t>
            </a:r>
          </a:p>
        </p:txBody>
      </p:sp>
    </p:spTree>
    <p:extLst>
      <p:ext uri="{BB962C8B-B14F-4D97-AF65-F5344CB8AC3E}">
        <p14:creationId xmlns:p14="http://schemas.microsoft.com/office/powerpoint/2010/main" val="435196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63C51-5B09-4FF3-B1C6-D649F708B69B}"/>
              </a:ext>
            </a:extLst>
          </p:cNvPr>
          <p:cNvSpPr>
            <a:spLocks noGrp="1"/>
          </p:cNvSpPr>
          <p:nvPr>
            <p:ph type="title"/>
          </p:nvPr>
        </p:nvSpPr>
        <p:spPr/>
        <p:txBody>
          <a:bodyPr/>
          <a:lstStyle/>
          <a:p>
            <a:r>
              <a:rPr lang="en-US" dirty="0"/>
              <a:t>OIDC (OpenID Connect) and OAuth 2.0</a:t>
            </a:r>
          </a:p>
        </p:txBody>
      </p:sp>
      <p:sp>
        <p:nvSpPr>
          <p:cNvPr id="3" name="Slide Number Placeholder 2">
            <a:extLst>
              <a:ext uri="{FF2B5EF4-FFF2-40B4-BE49-F238E27FC236}">
                <a16:creationId xmlns:a16="http://schemas.microsoft.com/office/drawing/2014/main" id="{38D2546E-BC75-4A0A-A00C-4129F719D490}"/>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smtClean="0">
                <a:solidFill>
                  <a:prstClr val="black">
                    <a:tint val="75000"/>
                  </a:prstClr>
                </a:solidFill>
              </a:rPr>
              <a:pPr defTabSz="914400" eaLnBrk="1" fontAlgn="auto" hangingPunct="1">
                <a:spcBef>
                  <a:spcPts val="0"/>
                </a:spcBef>
                <a:spcAft>
                  <a:spcPts val="0"/>
                </a:spcAft>
              </a:pPr>
              <a:t>38</a:t>
            </a:fld>
            <a:endParaRPr lang="en-US" dirty="0">
              <a:solidFill>
                <a:prstClr val="black">
                  <a:tint val="75000"/>
                </a:prstClr>
              </a:solidFill>
            </a:endParaRPr>
          </a:p>
        </p:txBody>
      </p:sp>
      <p:sp>
        <p:nvSpPr>
          <p:cNvPr id="4" name="Text Placeholder 3">
            <a:extLst>
              <a:ext uri="{FF2B5EF4-FFF2-40B4-BE49-F238E27FC236}">
                <a16:creationId xmlns:a16="http://schemas.microsoft.com/office/drawing/2014/main" id="{E53CAF46-0E0A-4403-A2C8-0008510D9669}"/>
              </a:ext>
            </a:extLst>
          </p:cNvPr>
          <p:cNvSpPr>
            <a:spLocks noGrp="1"/>
          </p:cNvSpPr>
          <p:nvPr>
            <p:ph type="body" sz="quarter" idx="13"/>
          </p:nvPr>
        </p:nvSpPr>
        <p:spPr>
          <a:xfrm>
            <a:off x="152400" y="1295400"/>
            <a:ext cx="11173968" cy="4956048"/>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b="1" dirty="0"/>
              <a:t>               OIDC – Authentication protocol                 OAuth 2.0 – Authorization Protocol                                                                     </a:t>
            </a:r>
          </a:p>
        </p:txBody>
      </p:sp>
      <p:pic>
        <p:nvPicPr>
          <p:cNvPr id="4108" name="Picture 12" descr="checklist icon">
            <a:extLst>
              <a:ext uri="{FF2B5EF4-FFF2-40B4-BE49-F238E27FC236}">
                <a16:creationId xmlns:a16="http://schemas.microsoft.com/office/drawing/2014/main" id="{0F4176C6-5B26-4E49-A374-A60DA9F795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2514600"/>
            <a:ext cx="1979415" cy="2667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alf, security, user icon">
            <a:extLst>
              <a:ext uri="{FF2B5EF4-FFF2-40B4-BE49-F238E27FC236}">
                <a16:creationId xmlns:a16="http://schemas.microsoft.com/office/drawing/2014/main" id="{6964A1BB-FDDC-4325-B7AA-83CD4BE5D1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2514600"/>
            <a:ext cx="224790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46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BAD49-6275-4CF3-A684-077C2CC5945A}"/>
              </a:ext>
            </a:extLst>
          </p:cNvPr>
          <p:cNvSpPr>
            <a:spLocks noGrp="1"/>
          </p:cNvSpPr>
          <p:nvPr>
            <p:ph type="title"/>
          </p:nvPr>
        </p:nvSpPr>
        <p:spPr/>
        <p:txBody>
          <a:bodyPr/>
          <a:lstStyle/>
          <a:p>
            <a:r>
              <a:rPr lang="en-US" dirty="0"/>
              <a:t>OpenID Connect and OAuth 2.0</a:t>
            </a:r>
          </a:p>
        </p:txBody>
      </p:sp>
      <p:sp>
        <p:nvSpPr>
          <p:cNvPr id="3" name="Slide Number Placeholder 2">
            <a:extLst>
              <a:ext uri="{FF2B5EF4-FFF2-40B4-BE49-F238E27FC236}">
                <a16:creationId xmlns:a16="http://schemas.microsoft.com/office/drawing/2014/main" id="{6FF84DEF-6919-4134-BBA2-82B73961E9CE}"/>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smtClean="0">
                <a:solidFill>
                  <a:prstClr val="black">
                    <a:tint val="75000"/>
                  </a:prstClr>
                </a:solidFill>
              </a:rPr>
              <a:pPr defTabSz="914400" eaLnBrk="1" fontAlgn="auto" hangingPunct="1">
                <a:spcBef>
                  <a:spcPts val="0"/>
                </a:spcBef>
                <a:spcAft>
                  <a:spcPts val="0"/>
                </a:spcAft>
              </a:pPr>
              <a:t>39</a:t>
            </a:fld>
            <a:endParaRPr lang="en-US" dirty="0">
              <a:solidFill>
                <a:prstClr val="black">
                  <a:tint val="75000"/>
                </a:prstClr>
              </a:solidFill>
            </a:endParaRPr>
          </a:p>
        </p:txBody>
      </p:sp>
      <p:sp>
        <p:nvSpPr>
          <p:cNvPr id="4" name="Text Placeholder 3">
            <a:extLst>
              <a:ext uri="{FF2B5EF4-FFF2-40B4-BE49-F238E27FC236}">
                <a16:creationId xmlns:a16="http://schemas.microsoft.com/office/drawing/2014/main" id="{A2C9EB9D-0296-40FC-A9F6-1258DAAA3F99}"/>
              </a:ext>
            </a:extLst>
          </p:cNvPr>
          <p:cNvSpPr>
            <a:spLocks noGrp="1"/>
          </p:cNvSpPr>
          <p:nvPr>
            <p:ph type="body" sz="quarter" idx="13"/>
          </p:nvPr>
        </p:nvSpPr>
        <p:spPr/>
        <p:txBody>
          <a:bodyPr/>
          <a:lstStyle/>
          <a:p>
            <a:r>
              <a:rPr lang="en-US" b="1" dirty="0"/>
              <a:t>OAuth 2.0 is purely for authorization, not authentication</a:t>
            </a:r>
          </a:p>
          <a:p>
            <a:pPr lvl="1"/>
            <a:r>
              <a:rPr lang="en-US" dirty="0"/>
              <a:t>OAuth 2.0 does not tell the client who the user is</a:t>
            </a:r>
          </a:p>
          <a:p>
            <a:pPr lvl="1"/>
            <a:r>
              <a:rPr lang="en-US" dirty="0"/>
              <a:t>Person granting access might not be the real user (resource owner)</a:t>
            </a:r>
          </a:p>
          <a:p>
            <a:pPr lvl="1"/>
            <a:r>
              <a:rPr lang="en-US" dirty="0"/>
              <a:t>Does not have a notion of an "identity“</a:t>
            </a:r>
          </a:p>
          <a:p>
            <a:pPr lvl="1"/>
            <a:r>
              <a:rPr lang="en-US" dirty="0"/>
              <a:t>Access Token contains claims about the delegated access rights</a:t>
            </a:r>
          </a:p>
          <a:p>
            <a:pPr marL="457200" lvl="1" indent="0">
              <a:buNone/>
            </a:pPr>
            <a:endParaRPr lang="en-US" dirty="0"/>
          </a:p>
          <a:p>
            <a:r>
              <a:rPr lang="en-US" b="1" dirty="0"/>
              <a:t>OpenID Connect builds on OAuth 2.0 and adds authentication information</a:t>
            </a:r>
          </a:p>
          <a:p>
            <a:pPr lvl="1"/>
            <a:r>
              <a:rPr lang="en-US" dirty="0"/>
              <a:t>OIDC add user identity request to OAuth 2.0 request</a:t>
            </a:r>
          </a:p>
          <a:p>
            <a:pPr lvl="1"/>
            <a:r>
              <a:rPr lang="en-US" dirty="0"/>
              <a:t>ID Token: JWT with at least a “sub” claim to identify the end user (“subject”)</a:t>
            </a:r>
          </a:p>
          <a:p>
            <a:pPr lvl="1"/>
            <a:r>
              <a:rPr lang="en-US" dirty="0" err="1"/>
              <a:t>UserInfo</a:t>
            </a:r>
            <a:r>
              <a:rPr lang="en-US" dirty="0"/>
              <a:t> Endpoint: returns more claims about the end user (JSON/JWT)</a:t>
            </a:r>
          </a:p>
          <a:p>
            <a:pPr lvl="1"/>
            <a:r>
              <a:rPr lang="en-US" dirty="0"/>
              <a:t>OIDC is pure authentication protocol if access token is not requested</a:t>
            </a:r>
          </a:p>
          <a:p>
            <a:pPr lvl="1"/>
            <a:endParaRPr lang="en-US" dirty="0"/>
          </a:p>
          <a:p>
            <a:endParaRPr lang="en-US" dirty="0"/>
          </a:p>
        </p:txBody>
      </p:sp>
    </p:spTree>
    <p:extLst>
      <p:ext uri="{BB962C8B-B14F-4D97-AF65-F5344CB8AC3E}">
        <p14:creationId xmlns:p14="http://schemas.microsoft.com/office/powerpoint/2010/main" val="1189224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6"/>
          <p:cNvSpPr>
            <a:spLocks noGrp="1"/>
          </p:cNvSpPr>
          <p:nvPr>
            <p:ph type="title"/>
          </p:nvPr>
        </p:nvSpPr>
        <p:spPr/>
        <p:txBody>
          <a:bodyPr/>
          <a:lstStyle/>
          <a:p>
            <a:r>
              <a:rPr lang="en-US" altLang="en-US" dirty="0"/>
              <a:t>Module 9: Security</a:t>
            </a:r>
          </a:p>
        </p:txBody>
      </p:sp>
      <p:sp>
        <p:nvSpPr>
          <p:cNvPr id="31747" name="Text Placeholder 7"/>
          <p:cNvSpPr>
            <a:spLocks noGrp="1"/>
          </p:cNvSpPr>
          <p:nvPr>
            <p:ph type="body" sz="quarter" idx="16"/>
          </p:nvPr>
        </p:nvSpPr>
        <p:spPr/>
        <p:txBody>
          <a:bodyPr/>
          <a:lstStyle/>
          <a:p>
            <a:r>
              <a:rPr lang="en-US" altLang="en-US" dirty="0"/>
              <a:t>Module Overview</a:t>
            </a:r>
          </a:p>
        </p:txBody>
      </p:sp>
    </p:spTree>
    <p:extLst>
      <p:ext uri="{BB962C8B-B14F-4D97-AF65-F5344CB8AC3E}">
        <p14:creationId xmlns:p14="http://schemas.microsoft.com/office/powerpoint/2010/main" val="120851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95FA8-0544-4E4D-94CC-C7D4EF44681E}"/>
              </a:ext>
            </a:extLst>
          </p:cNvPr>
          <p:cNvSpPr>
            <a:spLocks noGrp="1"/>
          </p:cNvSpPr>
          <p:nvPr>
            <p:ph type="title"/>
          </p:nvPr>
        </p:nvSpPr>
        <p:spPr/>
        <p:txBody>
          <a:bodyPr/>
          <a:lstStyle/>
          <a:p>
            <a:r>
              <a:rPr lang="en-US" dirty="0"/>
              <a:t>Terminology</a:t>
            </a:r>
          </a:p>
        </p:txBody>
      </p:sp>
      <p:sp>
        <p:nvSpPr>
          <p:cNvPr id="3" name="Slide Number Placeholder 2">
            <a:extLst>
              <a:ext uri="{FF2B5EF4-FFF2-40B4-BE49-F238E27FC236}">
                <a16:creationId xmlns:a16="http://schemas.microsoft.com/office/drawing/2014/main" id="{F9171406-B436-4E79-A81E-0FED395A2DF3}"/>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smtClean="0">
                <a:solidFill>
                  <a:prstClr val="black">
                    <a:tint val="75000"/>
                  </a:prstClr>
                </a:solidFill>
              </a:rPr>
              <a:pPr defTabSz="914400" eaLnBrk="1" fontAlgn="auto" hangingPunct="1">
                <a:spcBef>
                  <a:spcPts val="0"/>
                </a:spcBef>
                <a:spcAft>
                  <a:spcPts val="0"/>
                </a:spcAft>
              </a:pPr>
              <a:t>40</a:t>
            </a:fld>
            <a:endParaRPr lang="en-US" dirty="0">
              <a:solidFill>
                <a:prstClr val="black">
                  <a:tint val="75000"/>
                </a:prstClr>
              </a:solidFill>
            </a:endParaRPr>
          </a:p>
        </p:txBody>
      </p:sp>
      <p:sp>
        <p:nvSpPr>
          <p:cNvPr id="5" name="Text Placeholder 5">
            <a:extLst>
              <a:ext uri="{FF2B5EF4-FFF2-40B4-BE49-F238E27FC236}">
                <a16:creationId xmlns:a16="http://schemas.microsoft.com/office/drawing/2014/main" id="{34F5B280-FFCA-4D4C-9F9A-DC1DB8EACADB}"/>
              </a:ext>
            </a:extLst>
          </p:cNvPr>
          <p:cNvSpPr txBox="1">
            <a:spLocks/>
          </p:cNvSpPr>
          <p:nvPr/>
        </p:nvSpPr>
        <p:spPr>
          <a:xfrm>
            <a:off x="383370" y="1281709"/>
            <a:ext cx="5916002" cy="5455287"/>
          </a:xfrm>
          <a:prstGeom prst="rect">
            <a:avLst/>
          </a:prstGeom>
        </p:spPr>
        <p:txBody>
          <a:bodyPr>
            <a:normAutofit/>
          </a:bodyPr>
          <a:lstStyle>
            <a:lvl1pPr marL="228600" indent="-228600" algn="l" defTabSz="914400" rtl="0" eaLnBrk="1" latinLnBrk="0" hangingPunct="1">
              <a:lnSpc>
                <a:spcPct val="90000"/>
              </a:lnSpc>
              <a:spcBef>
                <a:spcPts val="1000"/>
              </a:spcBef>
              <a:spcAft>
                <a:spcPts val="300"/>
              </a:spcAft>
              <a:buFont typeface="Arial" panose="020B0604020202020204" pitchFamily="34" charset="0"/>
              <a:buChar char="•"/>
              <a:defRPr sz="20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spcAft>
                <a:spcPts val="300"/>
              </a:spcAft>
              <a:buFont typeface="Courier New" panose="02070309020205020404" pitchFamily="49" charset="0"/>
              <a:buChar char="o"/>
              <a:defRPr sz="18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spcAft>
                <a:spcPts val="300"/>
              </a:spcAft>
              <a:buFont typeface="Wingdings" panose="05000000000000000000" pitchFamily="2" charset="2"/>
              <a:buChar char="§"/>
              <a:defRPr sz="16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spcAft>
                <a:spcPts val="300"/>
              </a:spcAft>
              <a:buFont typeface="Arial" panose="020B0604020202020204" pitchFamily="34" charset="0"/>
              <a:buChar char="•"/>
              <a:defRPr sz="16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buNone/>
            </a:pPr>
            <a:r>
              <a:rPr lang="en-US" sz="2400" b="1" dirty="0"/>
              <a:t>Client</a:t>
            </a:r>
          </a:p>
          <a:p>
            <a:pPr lvl="1" fontAlgn="auto">
              <a:buFont typeface="Wingdings" panose="05000000000000000000" pitchFamily="2" charset="2"/>
              <a:buChar char="§"/>
            </a:pPr>
            <a:r>
              <a:rPr lang="en-US" sz="2000" dirty="0"/>
              <a:t>Application that needs to use the resource</a:t>
            </a:r>
          </a:p>
          <a:p>
            <a:pPr lvl="1" fontAlgn="auto">
              <a:buFont typeface="Wingdings" panose="05000000000000000000" pitchFamily="2" charset="2"/>
              <a:buChar char="§"/>
            </a:pPr>
            <a:r>
              <a:rPr lang="en-US" sz="2000" dirty="0"/>
              <a:t>Various types – </a:t>
            </a:r>
          </a:p>
          <a:p>
            <a:pPr lvl="2" fontAlgn="auto"/>
            <a:r>
              <a:rPr lang="en-US" sz="1800" dirty="0"/>
              <a:t>browser-Web-App, Native, Daemons, etc.</a:t>
            </a:r>
          </a:p>
          <a:p>
            <a:pPr lvl="1" fontAlgn="auto">
              <a:buFont typeface="Wingdings" panose="05000000000000000000" pitchFamily="2" charset="2"/>
              <a:buChar char="§"/>
            </a:pPr>
            <a:r>
              <a:rPr lang="en-US" sz="2000" dirty="0"/>
              <a:t>Often end-user facing</a:t>
            </a:r>
          </a:p>
          <a:p>
            <a:pPr lvl="1" fontAlgn="auto">
              <a:buFont typeface="Wingdings" panose="05000000000000000000" pitchFamily="2" charset="2"/>
              <a:buChar char="§"/>
            </a:pPr>
            <a:r>
              <a:rPr lang="en-US" sz="2000" dirty="0"/>
              <a:t>E.g. </a:t>
            </a:r>
            <a:r>
              <a:rPr lang="en-US" sz="2000" dirty="0" err="1"/>
              <a:t>Snapfish</a:t>
            </a:r>
            <a:r>
              <a:rPr lang="en-US" sz="2000" dirty="0"/>
              <a:t> “Print shop” application</a:t>
            </a:r>
          </a:p>
          <a:p>
            <a:pPr lvl="1" fontAlgn="auto"/>
            <a:endParaRPr lang="en-US" sz="2000" dirty="0"/>
          </a:p>
          <a:p>
            <a:pPr marL="0" indent="0" fontAlgn="auto">
              <a:buNone/>
            </a:pPr>
            <a:r>
              <a:rPr lang="en-US" sz="2400" b="1" dirty="0"/>
              <a:t>Resource Server</a:t>
            </a:r>
          </a:p>
          <a:p>
            <a:pPr lvl="1" fontAlgn="auto">
              <a:buFont typeface="Wingdings" panose="05000000000000000000" pitchFamily="2" charset="2"/>
              <a:buChar char="§"/>
            </a:pPr>
            <a:r>
              <a:rPr lang="en-US" sz="2000" dirty="0"/>
              <a:t>Hosts the resource</a:t>
            </a:r>
          </a:p>
          <a:p>
            <a:pPr lvl="1" fontAlgn="auto">
              <a:buFont typeface="Wingdings" panose="05000000000000000000" pitchFamily="2" charset="2"/>
              <a:buChar char="§"/>
            </a:pPr>
            <a:r>
              <a:rPr lang="en-US" sz="2000" dirty="0"/>
              <a:t>Typically an API provider</a:t>
            </a:r>
          </a:p>
          <a:p>
            <a:pPr lvl="2" fontAlgn="auto"/>
            <a:r>
              <a:rPr lang="en-US" sz="1800" dirty="0"/>
              <a:t>E.g., Microsoft Graph API</a:t>
            </a:r>
          </a:p>
          <a:p>
            <a:pPr lvl="1" fontAlgn="auto">
              <a:buFont typeface="Wingdings" panose="05000000000000000000" pitchFamily="2" charset="2"/>
              <a:buChar char="§"/>
            </a:pPr>
            <a:r>
              <a:rPr lang="en-US" sz="2000" dirty="0"/>
              <a:t>Trusts tokens from an Authorization Server</a:t>
            </a:r>
          </a:p>
          <a:p>
            <a:pPr lvl="1" fontAlgn="auto">
              <a:buFont typeface="Wingdings" panose="05000000000000000000" pitchFamily="2" charset="2"/>
              <a:buChar char="§"/>
            </a:pPr>
            <a:r>
              <a:rPr lang="en-US" sz="2000" dirty="0"/>
              <a:t>E.g. OneDrive “Photo library”</a:t>
            </a:r>
            <a:endParaRPr lang="nl-NL" sz="2000" dirty="0"/>
          </a:p>
        </p:txBody>
      </p:sp>
      <p:sp>
        <p:nvSpPr>
          <p:cNvPr id="6" name="Content Placeholder 1">
            <a:extLst>
              <a:ext uri="{FF2B5EF4-FFF2-40B4-BE49-F238E27FC236}">
                <a16:creationId xmlns:a16="http://schemas.microsoft.com/office/drawing/2014/main" id="{EB3D1FBF-2F41-4542-AA07-763A2C970E85}"/>
              </a:ext>
            </a:extLst>
          </p:cNvPr>
          <p:cNvSpPr txBox="1">
            <a:spLocks/>
          </p:cNvSpPr>
          <p:nvPr/>
        </p:nvSpPr>
        <p:spPr>
          <a:xfrm>
            <a:off x="6143996" y="758984"/>
            <a:ext cx="5916002" cy="6099016"/>
          </a:xfrm>
          <a:prstGeom prst="rect">
            <a:avLst/>
          </a:prstGeom>
        </p:spPr>
        <p:txBody>
          <a:bodyPr vert="horz" lIns="91440" tIns="45720" rIns="91440" bIns="45720" rtlCol="0" anchor="ctr"/>
          <a:lstStyle>
            <a:defPPr>
              <a:defRPr lang="en-US"/>
            </a:defPPr>
            <a:lvl1pPr algn="l" defTabSz="457200" rtl="0" eaLnBrk="0" fontAlgn="base" hangingPunct="0">
              <a:spcBef>
                <a:spcPct val="0"/>
              </a:spcBef>
              <a:spcAft>
                <a:spcPct val="0"/>
              </a:spcAft>
              <a:defRPr sz="1200" kern="1200">
                <a:solidFill>
                  <a:schemeClr val="tx1">
                    <a:tint val="75000"/>
                  </a:schemeClr>
                </a:solidFill>
                <a:latin typeface="Segoe UI" panose="020B0502040204020203"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5pPr>
            <a:lvl6pPr marL="2286000" algn="l" defTabSz="914400" rtl="0" eaLnBrk="1" latinLnBrk="0" hangingPunct="1">
              <a:defRPr kern="1200">
                <a:solidFill>
                  <a:schemeClr val="tx1"/>
                </a:solidFill>
                <a:latin typeface="Segoe UI" panose="020B0502040204020203" pitchFamily="34" charset="0"/>
                <a:ea typeface="+mn-ea"/>
                <a:cs typeface="+mn-cs"/>
              </a:defRPr>
            </a:lvl6pPr>
            <a:lvl7pPr marL="2743200" algn="l" defTabSz="914400" rtl="0" eaLnBrk="1" latinLnBrk="0" hangingPunct="1">
              <a:defRPr kern="1200">
                <a:solidFill>
                  <a:schemeClr val="tx1"/>
                </a:solidFill>
                <a:latin typeface="Segoe UI" panose="020B0502040204020203" pitchFamily="34" charset="0"/>
                <a:ea typeface="+mn-ea"/>
                <a:cs typeface="+mn-cs"/>
              </a:defRPr>
            </a:lvl7pPr>
            <a:lvl8pPr marL="3200400" algn="l" defTabSz="914400" rtl="0" eaLnBrk="1" latinLnBrk="0" hangingPunct="1">
              <a:defRPr kern="1200">
                <a:solidFill>
                  <a:schemeClr val="tx1"/>
                </a:solidFill>
                <a:latin typeface="Segoe UI" panose="020B0502040204020203" pitchFamily="34" charset="0"/>
                <a:ea typeface="+mn-ea"/>
                <a:cs typeface="+mn-cs"/>
              </a:defRPr>
            </a:lvl8pPr>
            <a:lvl9pPr marL="3657600" algn="l" defTabSz="914400" rtl="0" eaLnBrk="1" latinLnBrk="0" hangingPunct="1">
              <a:defRPr kern="1200">
                <a:solidFill>
                  <a:schemeClr val="tx1"/>
                </a:solidFill>
                <a:latin typeface="Segoe UI" panose="020B0502040204020203" pitchFamily="34" charset="0"/>
                <a:ea typeface="+mn-ea"/>
                <a:cs typeface="+mn-cs"/>
              </a:defRPr>
            </a:lvl9pPr>
          </a:lstStyle>
          <a:p>
            <a:endParaRPr lang="en-US" sz="2400" b="1" dirty="0">
              <a:solidFill>
                <a:schemeClr val="tx1"/>
              </a:solidFill>
            </a:endParaRPr>
          </a:p>
          <a:p>
            <a:r>
              <a:rPr lang="en-US" sz="2400" b="1" dirty="0">
                <a:solidFill>
                  <a:schemeClr val="tx1"/>
                </a:solidFill>
              </a:rPr>
              <a:t>Resource Owner</a:t>
            </a:r>
          </a:p>
          <a:p>
            <a:pPr marL="800100" lvl="1" indent="-342900">
              <a:buFont typeface="Wingdings" panose="05000000000000000000" pitchFamily="2" charset="2"/>
              <a:buChar char="§"/>
            </a:pPr>
            <a:r>
              <a:rPr lang="en-US" sz="2000" dirty="0"/>
              <a:t>Owner of the requested resource</a:t>
            </a:r>
          </a:p>
          <a:p>
            <a:pPr marL="800100" lvl="1" indent="-342900">
              <a:buFont typeface="Wingdings" panose="05000000000000000000" pitchFamily="2" charset="2"/>
              <a:buChar char="§"/>
            </a:pPr>
            <a:r>
              <a:rPr lang="en-US" sz="2000" dirty="0"/>
              <a:t>Typically the user of the application</a:t>
            </a:r>
          </a:p>
          <a:p>
            <a:pPr lvl="1"/>
            <a:r>
              <a:rPr lang="en-US" sz="2000" dirty="0"/>
              <a:t>     </a:t>
            </a:r>
            <a:r>
              <a:rPr lang="en-US" dirty="0"/>
              <a:t>E.g. “Owner of the OneDrive account/photos”</a:t>
            </a:r>
          </a:p>
          <a:p>
            <a:pPr lvl="1"/>
            <a:endParaRPr lang="en-US" sz="2000" dirty="0"/>
          </a:p>
          <a:p>
            <a:endParaRPr lang="en-US" sz="2400" b="1" dirty="0">
              <a:solidFill>
                <a:schemeClr val="tx1"/>
              </a:solidFill>
            </a:endParaRPr>
          </a:p>
          <a:p>
            <a:endParaRPr lang="en-US" sz="2400" b="1" dirty="0">
              <a:solidFill>
                <a:schemeClr val="tx1"/>
              </a:solidFill>
            </a:endParaRPr>
          </a:p>
          <a:p>
            <a:endParaRPr lang="en-US" sz="2400" b="1" dirty="0">
              <a:solidFill>
                <a:schemeClr val="tx1"/>
              </a:solidFill>
            </a:endParaRPr>
          </a:p>
          <a:p>
            <a:r>
              <a:rPr lang="en-US" sz="2400" b="1" dirty="0">
                <a:solidFill>
                  <a:schemeClr val="tx1"/>
                </a:solidFill>
              </a:rPr>
              <a:t>Authorization Server</a:t>
            </a:r>
          </a:p>
          <a:p>
            <a:pPr marL="800100" lvl="1" indent="-342900">
              <a:buFont typeface="Wingdings" panose="05000000000000000000" pitchFamily="2" charset="2"/>
              <a:buChar char="§"/>
            </a:pPr>
            <a:r>
              <a:rPr lang="en-US" sz="2000" dirty="0"/>
              <a:t>Issues access tokens to clients</a:t>
            </a:r>
          </a:p>
          <a:p>
            <a:pPr marL="800100" lvl="1" indent="-342900">
              <a:buFont typeface="Wingdings" panose="05000000000000000000" pitchFamily="2" charset="2"/>
              <a:buChar char="§"/>
            </a:pPr>
            <a:r>
              <a:rPr lang="en-US" sz="2000" dirty="0"/>
              <a:t>Authenticates resource owners</a:t>
            </a:r>
          </a:p>
          <a:p>
            <a:pPr marL="800100" lvl="1" indent="-342900">
              <a:buFont typeface="Wingdings" panose="05000000000000000000" pitchFamily="2" charset="2"/>
              <a:buChar char="§"/>
            </a:pPr>
            <a:r>
              <a:rPr lang="en-US" sz="2000" dirty="0"/>
              <a:t>Gets access consent from the resource owner</a:t>
            </a:r>
          </a:p>
          <a:p>
            <a:pPr marL="800100" lvl="1" indent="-342900">
              <a:buFont typeface="Wingdings" panose="05000000000000000000" pitchFamily="2" charset="2"/>
              <a:buChar char="§"/>
            </a:pPr>
            <a:r>
              <a:rPr lang="en-US" sz="2000" dirty="0"/>
              <a:t>Could be “Photo library provider”</a:t>
            </a:r>
          </a:p>
          <a:p>
            <a:endParaRPr lang="en-US" dirty="0"/>
          </a:p>
          <a:p>
            <a:endParaRPr lang="en-US" dirty="0"/>
          </a:p>
          <a:p>
            <a:endParaRPr lang="en-US" dirty="0"/>
          </a:p>
          <a:p>
            <a:endParaRPr lang="nl-NL" dirty="0"/>
          </a:p>
          <a:p>
            <a:endParaRPr lang="en-US" dirty="0"/>
          </a:p>
        </p:txBody>
      </p:sp>
    </p:spTree>
    <p:extLst>
      <p:ext uri="{BB962C8B-B14F-4D97-AF65-F5344CB8AC3E}">
        <p14:creationId xmlns:p14="http://schemas.microsoft.com/office/powerpoint/2010/main" val="281609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11" end="1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xEl>
                                              <p:pRg st="12" end="12"/>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95C76-08ED-4280-BFC7-6A9344B8EA67}"/>
              </a:ext>
            </a:extLst>
          </p:cNvPr>
          <p:cNvSpPr>
            <a:spLocks noGrp="1"/>
          </p:cNvSpPr>
          <p:nvPr>
            <p:ph type="title"/>
          </p:nvPr>
        </p:nvSpPr>
        <p:spPr>
          <a:xfrm>
            <a:off x="301752" y="301752"/>
            <a:ext cx="11274552" cy="685800"/>
          </a:xfrm>
        </p:spPr>
        <p:txBody>
          <a:bodyPr/>
          <a:lstStyle/>
          <a:p>
            <a:r>
              <a:rPr lang="en-US" dirty="0"/>
              <a:t>OAuth 2.0 Flows</a:t>
            </a:r>
          </a:p>
        </p:txBody>
      </p:sp>
      <p:sp>
        <p:nvSpPr>
          <p:cNvPr id="3" name="Slide Number Placeholder 2">
            <a:extLst>
              <a:ext uri="{FF2B5EF4-FFF2-40B4-BE49-F238E27FC236}">
                <a16:creationId xmlns:a16="http://schemas.microsoft.com/office/drawing/2014/main" id="{086AB17B-C4FF-4BD9-8ED6-760B6F9A85A0}"/>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smtClean="0">
                <a:solidFill>
                  <a:prstClr val="black">
                    <a:tint val="75000"/>
                  </a:prstClr>
                </a:solidFill>
              </a:rPr>
              <a:pPr defTabSz="914400" eaLnBrk="1" fontAlgn="auto" hangingPunct="1">
                <a:spcBef>
                  <a:spcPts val="0"/>
                </a:spcBef>
                <a:spcAft>
                  <a:spcPts val="0"/>
                </a:spcAft>
              </a:pPr>
              <a:t>41</a:t>
            </a:fld>
            <a:endParaRPr lang="en-US" dirty="0">
              <a:solidFill>
                <a:prstClr val="black">
                  <a:tint val="75000"/>
                </a:prstClr>
              </a:solidFill>
            </a:endParaRPr>
          </a:p>
        </p:txBody>
      </p:sp>
      <p:sp>
        <p:nvSpPr>
          <p:cNvPr id="4" name="Text Placeholder 3">
            <a:extLst>
              <a:ext uri="{FF2B5EF4-FFF2-40B4-BE49-F238E27FC236}">
                <a16:creationId xmlns:a16="http://schemas.microsoft.com/office/drawing/2014/main" id="{F77E09F7-D528-4951-A535-897C1F84556E}"/>
              </a:ext>
            </a:extLst>
          </p:cNvPr>
          <p:cNvSpPr>
            <a:spLocks noGrp="1"/>
          </p:cNvSpPr>
          <p:nvPr>
            <p:ph type="body" sz="quarter" idx="13"/>
          </p:nvPr>
        </p:nvSpPr>
        <p:spPr/>
        <p:txBody>
          <a:bodyPr/>
          <a:lstStyle/>
          <a:p>
            <a:r>
              <a:rPr lang="en-US" dirty="0"/>
              <a:t>Authorization Code flow</a:t>
            </a:r>
          </a:p>
          <a:p>
            <a:r>
              <a:rPr lang="en-US" dirty="0"/>
              <a:t>Implicit Grant flow</a:t>
            </a:r>
          </a:p>
          <a:p>
            <a:r>
              <a:rPr lang="en-US" dirty="0"/>
              <a:t>Client Credentials flow</a:t>
            </a:r>
          </a:p>
          <a:p>
            <a:r>
              <a:rPr lang="en-US" dirty="0"/>
              <a:t>Resource Owner Password Credentials flow</a:t>
            </a:r>
          </a:p>
          <a:p>
            <a:endParaRPr lang="en-US" dirty="0"/>
          </a:p>
        </p:txBody>
      </p:sp>
    </p:spTree>
    <p:extLst>
      <p:ext uri="{BB962C8B-B14F-4D97-AF65-F5344CB8AC3E}">
        <p14:creationId xmlns:p14="http://schemas.microsoft.com/office/powerpoint/2010/main" val="3256702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DC72C-93DA-4107-AC3A-3F18778B6AE5}"/>
              </a:ext>
            </a:extLst>
          </p:cNvPr>
          <p:cNvSpPr>
            <a:spLocks noGrp="1"/>
          </p:cNvSpPr>
          <p:nvPr>
            <p:ph type="title"/>
          </p:nvPr>
        </p:nvSpPr>
        <p:spPr/>
        <p:txBody>
          <a:bodyPr/>
          <a:lstStyle/>
          <a:p>
            <a:r>
              <a:rPr lang="en-US" dirty="0"/>
              <a:t>Client Credentials Flow</a:t>
            </a:r>
          </a:p>
        </p:txBody>
      </p:sp>
      <p:sp>
        <p:nvSpPr>
          <p:cNvPr id="3" name="Slide Number Placeholder 2">
            <a:extLst>
              <a:ext uri="{FF2B5EF4-FFF2-40B4-BE49-F238E27FC236}">
                <a16:creationId xmlns:a16="http://schemas.microsoft.com/office/drawing/2014/main" id="{8AADAB61-02A5-4CF6-97CA-6A528D321201}"/>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smtClean="0">
                <a:solidFill>
                  <a:prstClr val="black">
                    <a:tint val="75000"/>
                  </a:prstClr>
                </a:solidFill>
              </a:rPr>
              <a:pPr defTabSz="914400" eaLnBrk="1" fontAlgn="auto" hangingPunct="1">
                <a:spcBef>
                  <a:spcPts val="0"/>
                </a:spcBef>
                <a:spcAft>
                  <a:spcPts val="0"/>
                </a:spcAft>
              </a:pPr>
              <a:t>42</a:t>
            </a:fld>
            <a:endParaRPr lang="en-US" dirty="0">
              <a:solidFill>
                <a:prstClr val="black">
                  <a:tint val="75000"/>
                </a:prstClr>
              </a:solidFill>
            </a:endParaRPr>
          </a:p>
        </p:txBody>
      </p:sp>
      <p:pic>
        <p:nvPicPr>
          <p:cNvPr id="6148" name="Picture 4" descr="Image result for client credentials grant flow">
            <a:extLst>
              <a:ext uri="{FF2B5EF4-FFF2-40B4-BE49-F238E27FC236}">
                <a16:creationId xmlns:a16="http://schemas.microsoft.com/office/drawing/2014/main" id="{D633A444-A7B8-4A8E-A647-F70708902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919009"/>
            <a:ext cx="5063252" cy="17291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EE198DF-32D2-499B-A859-B8A2795C2BF0}"/>
              </a:ext>
            </a:extLst>
          </p:cNvPr>
          <p:cNvSpPr/>
          <p:nvPr/>
        </p:nvSpPr>
        <p:spPr>
          <a:xfrm>
            <a:off x="301752" y="1219200"/>
            <a:ext cx="6096000" cy="923330"/>
          </a:xfrm>
          <a:prstGeom prst="rect">
            <a:avLst/>
          </a:prstGeom>
        </p:spPr>
        <p:txBody>
          <a:bodyPr>
            <a:spAutoFit/>
          </a:bodyPr>
          <a:lstStyle/>
          <a:p>
            <a:pPr marL="285750" indent="-285750">
              <a:buFont typeface="Arial" panose="020B0604020202020204" pitchFamily="34" charset="0"/>
              <a:buChar char="•"/>
            </a:pPr>
            <a:r>
              <a:rPr lang="en-US" dirty="0"/>
              <a:t>Confidential Clients Only</a:t>
            </a:r>
          </a:p>
          <a:p>
            <a:pPr marL="285750" indent="-285750">
              <a:buFont typeface="Arial" panose="020B0604020202020204" pitchFamily="34" charset="0"/>
              <a:buChar char="•"/>
            </a:pPr>
            <a:r>
              <a:rPr lang="en-US" dirty="0"/>
              <a:t>No human involved (batch service)</a:t>
            </a:r>
          </a:p>
          <a:p>
            <a:pPr marL="285750" indent="-285750">
              <a:buFont typeface="Arial" panose="020B0604020202020204" pitchFamily="34" charset="0"/>
              <a:buChar char="•"/>
            </a:pPr>
            <a:r>
              <a:rPr lang="en-US" dirty="0"/>
              <a:t>Should be used by confidential clients only</a:t>
            </a:r>
          </a:p>
        </p:txBody>
      </p:sp>
    </p:spTree>
    <p:extLst>
      <p:ext uri="{BB962C8B-B14F-4D97-AF65-F5344CB8AC3E}">
        <p14:creationId xmlns:p14="http://schemas.microsoft.com/office/powerpoint/2010/main" val="35547179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8DCB-B89B-4490-8EBD-C6E8A993511C}"/>
              </a:ext>
            </a:extLst>
          </p:cNvPr>
          <p:cNvSpPr>
            <a:spLocks noGrp="1"/>
          </p:cNvSpPr>
          <p:nvPr>
            <p:ph type="title"/>
          </p:nvPr>
        </p:nvSpPr>
        <p:spPr/>
        <p:txBody>
          <a:bodyPr/>
          <a:lstStyle/>
          <a:p>
            <a:r>
              <a:rPr lang="en-US" dirty="0"/>
              <a:t>Resource Owner Password Credentials Flow</a:t>
            </a:r>
          </a:p>
        </p:txBody>
      </p:sp>
      <p:sp>
        <p:nvSpPr>
          <p:cNvPr id="3" name="Slide Number Placeholder 2">
            <a:extLst>
              <a:ext uri="{FF2B5EF4-FFF2-40B4-BE49-F238E27FC236}">
                <a16:creationId xmlns:a16="http://schemas.microsoft.com/office/drawing/2014/main" id="{028A9710-1581-4508-9AEB-7193E2EB1782}"/>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smtClean="0">
                <a:solidFill>
                  <a:prstClr val="black">
                    <a:tint val="75000"/>
                  </a:prstClr>
                </a:solidFill>
              </a:rPr>
              <a:pPr defTabSz="914400" eaLnBrk="1" fontAlgn="auto" hangingPunct="1">
                <a:spcBef>
                  <a:spcPts val="0"/>
                </a:spcBef>
                <a:spcAft>
                  <a:spcPts val="0"/>
                </a:spcAft>
              </a:pPr>
              <a:t>43</a:t>
            </a:fld>
            <a:endParaRPr lang="en-US" dirty="0">
              <a:solidFill>
                <a:prstClr val="black">
                  <a:tint val="75000"/>
                </a:prstClr>
              </a:solidFill>
            </a:endParaRPr>
          </a:p>
        </p:txBody>
      </p:sp>
      <p:pic>
        <p:nvPicPr>
          <p:cNvPr id="8194" name="Picture 2" descr="Image result for resource owner password credentials grant flow">
            <a:extLst>
              <a:ext uri="{FF2B5EF4-FFF2-40B4-BE49-F238E27FC236}">
                <a16:creationId xmlns:a16="http://schemas.microsoft.com/office/drawing/2014/main" id="{67CBC0F6-8892-4828-B6AD-4D1AC24BC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5534" y="1424505"/>
            <a:ext cx="5902479" cy="38332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D5E3B32-DE8B-4177-A34A-3BEA10BD0CFE}"/>
              </a:ext>
            </a:extLst>
          </p:cNvPr>
          <p:cNvSpPr/>
          <p:nvPr/>
        </p:nvSpPr>
        <p:spPr>
          <a:xfrm>
            <a:off x="301752" y="1415183"/>
            <a:ext cx="5413248" cy="1754326"/>
          </a:xfrm>
          <a:prstGeom prst="rect">
            <a:avLst/>
          </a:prstGeom>
        </p:spPr>
        <p:txBody>
          <a:bodyPr wrap="square">
            <a:spAutoFit/>
          </a:bodyPr>
          <a:lstStyle/>
          <a:p>
            <a:pPr marL="285750" indent="-285750">
              <a:buFont typeface="Arial" panose="020B0604020202020204" pitchFamily="34" charset="0"/>
              <a:buChar char="•"/>
            </a:pPr>
            <a:r>
              <a:rPr lang="en-US" dirty="0"/>
              <a:t>Client obtains Resource Owner’s Username and Password</a:t>
            </a:r>
          </a:p>
          <a:p>
            <a:pPr marL="285750" indent="-285750">
              <a:buFont typeface="Arial" panose="020B0604020202020204" pitchFamily="34" charset="0"/>
              <a:buChar char="•"/>
            </a:pPr>
            <a:r>
              <a:rPr lang="en-US" dirty="0"/>
              <a:t>Also useful to migrate from other protocols, like Basic Authentication</a:t>
            </a:r>
          </a:p>
          <a:p>
            <a:pPr marL="285750" indent="-285750">
              <a:buFont typeface="Arial" panose="020B0604020202020204" pitchFamily="34" charset="0"/>
              <a:buChar char="•"/>
            </a:pPr>
            <a:r>
              <a:rPr lang="en-US" dirty="0"/>
              <a:t>Should be used as last resort – considered an anti-pattern for user authentication</a:t>
            </a:r>
          </a:p>
        </p:txBody>
      </p:sp>
    </p:spTree>
    <p:extLst>
      <p:ext uri="{BB962C8B-B14F-4D97-AF65-F5344CB8AC3E}">
        <p14:creationId xmlns:p14="http://schemas.microsoft.com/office/powerpoint/2010/main" val="2280640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4BF5F-460C-4143-8143-59E04FC01F2B}"/>
              </a:ext>
            </a:extLst>
          </p:cNvPr>
          <p:cNvSpPr>
            <a:spLocks noGrp="1"/>
          </p:cNvSpPr>
          <p:nvPr>
            <p:ph type="title"/>
          </p:nvPr>
        </p:nvSpPr>
        <p:spPr/>
        <p:txBody>
          <a:bodyPr/>
          <a:lstStyle/>
          <a:p>
            <a:r>
              <a:rPr lang="en-US" dirty="0"/>
              <a:t>Authorization Code Flow</a:t>
            </a:r>
          </a:p>
        </p:txBody>
      </p:sp>
      <p:sp>
        <p:nvSpPr>
          <p:cNvPr id="3" name="Slide Number Placeholder 2">
            <a:extLst>
              <a:ext uri="{FF2B5EF4-FFF2-40B4-BE49-F238E27FC236}">
                <a16:creationId xmlns:a16="http://schemas.microsoft.com/office/drawing/2014/main" id="{47F6CCEB-2410-4732-8D67-6C6CE2DD7C95}"/>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smtClean="0">
                <a:solidFill>
                  <a:prstClr val="black">
                    <a:tint val="75000"/>
                  </a:prstClr>
                </a:solidFill>
              </a:rPr>
              <a:pPr defTabSz="914400" eaLnBrk="1" fontAlgn="auto" hangingPunct="1">
                <a:spcBef>
                  <a:spcPts val="0"/>
                </a:spcBef>
                <a:spcAft>
                  <a:spcPts val="0"/>
                </a:spcAft>
              </a:pPr>
              <a:t>44</a:t>
            </a:fld>
            <a:endParaRPr lang="en-US" dirty="0">
              <a:solidFill>
                <a:prstClr val="black">
                  <a:tint val="75000"/>
                </a:prstClr>
              </a:solidFill>
            </a:endParaRPr>
          </a:p>
        </p:txBody>
      </p:sp>
      <p:pic>
        <p:nvPicPr>
          <p:cNvPr id="5" name="Picture 4">
            <a:extLst>
              <a:ext uri="{FF2B5EF4-FFF2-40B4-BE49-F238E27FC236}">
                <a16:creationId xmlns:a16="http://schemas.microsoft.com/office/drawing/2014/main" id="{D304B1F0-E12F-4070-B9E8-1CB8AB206B56}"/>
              </a:ext>
            </a:extLst>
          </p:cNvPr>
          <p:cNvPicPr>
            <a:picLocks noChangeAspect="1"/>
          </p:cNvPicPr>
          <p:nvPr/>
        </p:nvPicPr>
        <p:blipFill>
          <a:blip r:embed="rId2"/>
          <a:stretch>
            <a:fillRect/>
          </a:stretch>
        </p:blipFill>
        <p:spPr>
          <a:xfrm>
            <a:off x="6127160" y="1371600"/>
            <a:ext cx="5741331"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a:extLst>
              <a:ext uri="{FF2B5EF4-FFF2-40B4-BE49-F238E27FC236}">
                <a16:creationId xmlns:a16="http://schemas.microsoft.com/office/drawing/2014/main" id="{9A4E35A5-F477-4EA8-A7CA-037D4BEE202B}"/>
              </a:ext>
            </a:extLst>
          </p:cNvPr>
          <p:cNvSpPr/>
          <p:nvPr/>
        </p:nvSpPr>
        <p:spPr>
          <a:xfrm>
            <a:off x="301752" y="1371600"/>
            <a:ext cx="5337048" cy="1754326"/>
          </a:xfrm>
          <a:prstGeom prst="rect">
            <a:avLst/>
          </a:prstGeom>
        </p:spPr>
        <p:txBody>
          <a:bodyPr wrap="square">
            <a:spAutoFit/>
          </a:bodyPr>
          <a:lstStyle/>
          <a:p>
            <a:pPr marL="285750" indent="-285750">
              <a:buFont typeface="Arial" panose="020B0604020202020204" pitchFamily="34" charset="0"/>
              <a:buChar char="•"/>
            </a:pPr>
            <a:r>
              <a:rPr lang="en-US" dirty="0"/>
              <a:t>Obtain both access tokens and refresh tokens</a:t>
            </a:r>
          </a:p>
          <a:p>
            <a:pPr marL="285750" indent="-285750">
              <a:buFont typeface="Arial" panose="020B0604020202020204" pitchFamily="34" charset="0"/>
              <a:buChar char="•"/>
            </a:pPr>
            <a:r>
              <a:rPr lang="en-US" dirty="0"/>
              <a:t>Minimizes token exposure</a:t>
            </a:r>
          </a:p>
          <a:p>
            <a:pPr marL="285750" indent="-285750">
              <a:buFont typeface="Arial" panose="020B0604020202020204" pitchFamily="34" charset="0"/>
              <a:buChar char="•"/>
            </a:pPr>
            <a:r>
              <a:rPr lang="en-US" dirty="0"/>
              <a:t>Client must be capable of interacting with the resource owner's user-agent and capable of receiving incoming requests (via redirection) from the authorization server.</a:t>
            </a:r>
          </a:p>
        </p:txBody>
      </p:sp>
    </p:spTree>
    <p:extLst>
      <p:ext uri="{BB962C8B-B14F-4D97-AF65-F5344CB8AC3E}">
        <p14:creationId xmlns:p14="http://schemas.microsoft.com/office/powerpoint/2010/main" val="1637370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71812-8D1A-4B77-9701-05800FD3147E}"/>
              </a:ext>
            </a:extLst>
          </p:cNvPr>
          <p:cNvSpPr>
            <a:spLocks noGrp="1"/>
          </p:cNvSpPr>
          <p:nvPr>
            <p:ph type="title"/>
          </p:nvPr>
        </p:nvSpPr>
        <p:spPr/>
        <p:txBody>
          <a:bodyPr/>
          <a:lstStyle/>
          <a:p>
            <a:r>
              <a:rPr lang="en-US" dirty="0"/>
              <a:t>Implicit Grant Flow</a:t>
            </a:r>
          </a:p>
        </p:txBody>
      </p:sp>
      <p:sp>
        <p:nvSpPr>
          <p:cNvPr id="3" name="Slide Number Placeholder 2">
            <a:extLst>
              <a:ext uri="{FF2B5EF4-FFF2-40B4-BE49-F238E27FC236}">
                <a16:creationId xmlns:a16="http://schemas.microsoft.com/office/drawing/2014/main" id="{594B505F-2B02-467D-BB01-CABA32F41BA4}"/>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smtClean="0">
                <a:solidFill>
                  <a:prstClr val="black">
                    <a:tint val="75000"/>
                  </a:prstClr>
                </a:solidFill>
              </a:rPr>
              <a:pPr defTabSz="914400" eaLnBrk="1" fontAlgn="auto" hangingPunct="1">
                <a:spcBef>
                  <a:spcPts val="0"/>
                </a:spcBef>
                <a:spcAft>
                  <a:spcPts val="0"/>
                </a:spcAft>
              </a:pPr>
              <a:t>45</a:t>
            </a:fld>
            <a:endParaRPr lang="en-US" dirty="0">
              <a:solidFill>
                <a:prstClr val="black">
                  <a:tint val="75000"/>
                </a:prstClr>
              </a:solidFill>
            </a:endParaRPr>
          </a:p>
        </p:txBody>
      </p:sp>
      <p:pic>
        <p:nvPicPr>
          <p:cNvPr id="5" name="Picture 4">
            <a:extLst>
              <a:ext uri="{FF2B5EF4-FFF2-40B4-BE49-F238E27FC236}">
                <a16:creationId xmlns:a16="http://schemas.microsoft.com/office/drawing/2014/main" id="{56A73245-B190-472F-BE7C-A1743DC4A62F}"/>
              </a:ext>
            </a:extLst>
          </p:cNvPr>
          <p:cNvPicPr>
            <a:picLocks noChangeAspect="1"/>
          </p:cNvPicPr>
          <p:nvPr/>
        </p:nvPicPr>
        <p:blipFill>
          <a:blip r:embed="rId2"/>
          <a:stretch>
            <a:fillRect/>
          </a:stretch>
        </p:blipFill>
        <p:spPr>
          <a:xfrm>
            <a:off x="6400800" y="644652"/>
            <a:ext cx="5310094" cy="56587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a:extLst>
              <a:ext uri="{FF2B5EF4-FFF2-40B4-BE49-F238E27FC236}">
                <a16:creationId xmlns:a16="http://schemas.microsoft.com/office/drawing/2014/main" id="{17614868-9098-4CAE-B8C3-B626C52E5694}"/>
              </a:ext>
            </a:extLst>
          </p:cNvPr>
          <p:cNvSpPr/>
          <p:nvPr/>
        </p:nvSpPr>
        <p:spPr>
          <a:xfrm>
            <a:off x="304800" y="1322358"/>
            <a:ext cx="6096000" cy="923330"/>
          </a:xfrm>
          <a:prstGeom prst="rect">
            <a:avLst/>
          </a:prstGeom>
        </p:spPr>
        <p:txBody>
          <a:bodyPr>
            <a:spAutoFit/>
          </a:bodyPr>
          <a:lstStyle/>
          <a:p>
            <a:pPr marL="285750" indent="-285750">
              <a:buFont typeface="Arial" panose="020B0604020202020204" pitchFamily="34" charset="0"/>
              <a:buChar char="•"/>
            </a:pPr>
            <a:r>
              <a:rPr lang="en-US" dirty="0"/>
              <a:t>For browser-based clients, e.g. SPA. </a:t>
            </a:r>
          </a:p>
          <a:p>
            <a:pPr marL="285750" indent="-285750">
              <a:buFont typeface="Arial" panose="020B0604020202020204" pitchFamily="34" charset="0"/>
              <a:buChar char="•"/>
            </a:pPr>
            <a:r>
              <a:rPr lang="en-US" dirty="0"/>
              <a:t>Browser code is the client needs to control server re-direction to avoid losing state</a:t>
            </a:r>
          </a:p>
        </p:txBody>
      </p:sp>
    </p:spTree>
    <p:extLst>
      <p:ext uri="{BB962C8B-B14F-4D97-AF65-F5344CB8AC3E}">
        <p14:creationId xmlns:p14="http://schemas.microsoft.com/office/powerpoint/2010/main" val="34860251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EDF1E-0B87-4E8E-814F-5D26AC835E2A}"/>
              </a:ext>
            </a:extLst>
          </p:cNvPr>
          <p:cNvSpPr>
            <a:spLocks noGrp="1"/>
          </p:cNvSpPr>
          <p:nvPr>
            <p:ph type="title"/>
          </p:nvPr>
        </p:nvSpPr>
        <p:spPr>
          <a:xfrm>
            <a:off x="301752" y="301752"/>
            <a:ext cx="11274552" cy="685800"/>
          </a:xfrm>
        </p:spPr>
        <p:txBody>
          <a:bodyPr/>
          <a:lstStyle/>
          <a:p>
            <a:r>
              <a:rPr lang="en-US" dirty="0"/>
              <a:t>OIDC Flows </a:t>
            </a:r>
          </a:p>
        </p:txBody>
      </p:sp>
      <p:sp>
        <p:nvSpPr>
          <p:cNvPr id="3" name="Slide Number Placeholder 2">
            <a:extLst>
              <a:ext uri="{FF2B5EF4-FFF2-40B4-BE49-F238E27FC236}">
                <a16:creationId xmlns:a16="http://schemas.microsoft.com/office/drawing/2014/main" id="{B75DAB10-06A5-4F57-9C49-CD6E9B441BBB}"/>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smtClean="0">
                <a:solidFill>
                  <a:prstClr val="black">
                    <a:tint val="75000"/>
                  </a:prstClr>
                </a:solidFill>
              </a:rPr>
              <a:pPr defTabSz="914400" eaLnBrk="1" fontAlgn="auto" hangingPunct="1">
                <a:spcBef>
                  <a:spcPts val="0"/>
                </a:spcBef>
                <a:spcAft>
                  <a:spcPts val="0"/>
                </a:spcAft>
              </a:pPr>
              <a:t>46</a:t>
            </a:fld>
            <a:endParaRPr lang="en-US" dirty="0">
              <a:solidFill>
                <a:prstClr val="black">
                  <a:tint val="75000"/>
                </a:prstClr>
              </a:solidFill>
            </a:endParaRPr>
          </a:p>
        </p:txBody>
      </p:sp>
      <p:sp>
        <p:nvSpPr>
          <p:cNvPr id="4" name="Text Placeholder 3">
            <a:extLst>
              <a:ext uri="{FF2B5EF4-FFF2-40B4-BE49-F238E27FC236}">
                <a16:creationId xmlns:a16="http://schemas.microsoft.com/office/drawing/2014/main" id="{FB644EDD-220A-436D-A985-61175360CF04}"/>
              </a:ext>
            </a:extLst>
          </p:cNvPr>
          <p:cNvSpPr>
            <a:spLocks noGrp="1"/>
          </p:cNvSpPr>
          <p:nvPr>
            <p:ph type="body" sz="quarter" idx="13"/>
          </p:nvPr>
        </p:nvSpPr>
        <p:spPr/>
        <p:txBody>
          <a:bodyPr/>
          <a:lstStyle/>
          <a:p>
            <a:pPr marL="0" indent="0">
              <a:buNone/>
            </a:pPr>
            <a:r>
              <a:rPr lang="en-US" dirty="0"/>
              <a:t> </a:t>
            </a:r>
          </a:p>
        </p:txBody>
      </p:sp>
      <p:graphicFrame>
        <p:nvGraphicFramePr>
          <p:cNvPr id="5" name="Table 4">
            <a:extLst>
              <a:ext uri="{FF2B5EF4-FFF2-40B4-BE49-F238E27FC236}">
                <a16:creationId xmlns:a16="http://schemas.microsoft.com/office/drawing/2014/main" id="{0B1C3DEB-411F-4A6F-960C-F8DBA552C7EA}"/>
              </a:ext>
            </a:extLst>
          </p:cNvPr>
          <p:cNvGraphicFramePr>
            <a:graphicFrameLocks noGrp="1"/>
          </p:cNvGraphicFramePr>
          <p:nvPr>
            <p:extLst>
              <p:ext uri="{D42A27DB-BD31-4B8C-83A1-F6EECF244321}">
                <p14:modId xmlns:p14="http://schemas.microsoft.com/office/powerpoint/2010/main" val="2386100473"/>
              </p:ext>
            </p:extLst>
          </p:nvPr>
        </p:nvGraphicFramePr>
        <p:xfrm>
          <a:off x="533400" y="1345664"/>
          <a:ext cx="10515600" cy="3405231"/>
        </p:xfrm>
        <a:graphic>
          <a:graphicData uri="http://schemas.openxmlformats.org/drawingml/2006/table">
            <a:tbl>
              <a:tblPr firstRow="1" bandRow="1">
                <a:tableStyleId>{5C22544A-7EE6-4342-B048-85BDC9FD1C3A}</a:tableStyleId>
              </a:tblPr>
              <a:tblGrid>
                <a:gridCol w="4038600">
                  <a:extLst>
                    <a:ext uri="{9D8B030D-6E8A-4147-A177-3AD203B41FA5}">
                      <a16:colId xmlns:a16="http://schemas.microsoft.com/office/drawing/2014/main" val="235942527"/>
                    </a:ext>
                  </a:extLst>
                </a:gridCol>
                <a:gridCol w="2286000">
                  <a:extLst>
                    <a:ext uri="{9D8B030D-6E8A-4147-A177-3AD203B41FA5}">
                      <a16:colId xmlns:a16="http://schemas.microsoft.com/office/drawing/2014/main" val="4062268763"/>
                    </a:ext>
                  </a:extLst>
                </a:gridCol>
                <a:gridCol w="2286000">
                  <a:extLst>
                    <a:ext uri="{9D8B030D-6E8A-4147-A177-3AD203B41FA5}">
                      <a16:colId xmlns:a16="http://schemas.microsoft.com/office/drawing/2014/main" val="4075765247"/>
                    </a:ext>
                  </a:extLst>
                </a:gridCol>
                <a:gridCol w="1905000">
                  <a:extLst>
                    <a:ext uri="{9D8B030D-6E8A-4147-A177-3AD203B41FA5}">
                      <a16:colId xmlns:a16="http://schemas.microsoft.com/office/drawing/2014/main" val="2799177094"/>
                    </a:ext>
                  </a:extLst>
                </a:gridCol>
              </a:tblGrid>
              <a:tr h="446314">
                <a:tc>
                  <a:txBody>
                    <a:bodyPr/>
                    <a:lstStyle/>
                    <a:p>
                      <a:endParaRPr lang="en-US" dirty="0"/>
                    </a:p>
                  </a:txBody>
                  <a:tcPr/>
                </a:tc>
                <a:tc>
                  <a:txBody>
                    <a:bodyPr/>
                    <a:lstStyle/>
                    <a:p>
                      <a:pPr algn="ctr"/>
                      <a:r>
                        <a:rPr lang="en-US" dirty="0"/>
                        <a:t>Authorization Code</a:t>
                      </a:r>
                    </a:p>
                  </a:txBody>
                  <a:tcPr/>
                </a:tc>
                <a:tc>
                  <a:txBody>
                    <a:bodyPr/>
                    <a:lstStyle/>
                    <a:p>
                      <a:pPr algn="ctr"/>
                      <a:r>
                        <a:rPr lang="en-US" dirty="0"/>
                        <a:t>Implicit Grant</a:t>
                      </a:r>
                    </a:p>
                  </a:txBody>
                  <a:tcPr/>
                </a:tc>
                <a:tc>
                  <a:txBody>
                    <a:bodyPr/>
                    <a:lstStyle/>
                    <a:p>
                      <a:pPr algn="ctr"/>
                      <a:r>
                        <a:rPr lang="en-US" dirty="0"/>
                        <a:t>Hybrid</a:t>
                      </a:r>
                    </a:p>
                  </a:txBody>
                  <a:tcPr/>
                </a:tc>
                <a:extLst>
                  <a:ext uri="{0D108BD9-81ED-4DB2-BD59-A6C34878D82A}">
                    <a16:rowId xmlns:a16="http://schemas.microsoft.com/office/drawing/2014/main" val="3992035129"/>
                  </a:ext>
                </a:extLst>
              </a:tr>
              <a:tr h="446314">
                <a:tc>
                  <a:txBody>
                    <a:bodyPr/>
                    <a:lstStyle/>
                    <a:p>
                      <a:r>
                        <a:rPr lang="en-US" sz="1400" dirty="0"/>
                        <a:t>All tokens returned from Authorization Endpoint</a:t>
                      </a:r>
                    </a:p>
                  </a:txBody>
                  <a:tcPr/>
                </a:tc>
                <a:tc>
                  <a:txBody>
                    <a:bodyPr/>
                    <a:lstStyle/>
                    <a:p>
                      <a:pPr algn="ctr"/>
                      <a:r>
                        <a:rPr lang="en-US" sz="1400" dirty="0"/>
                        <a:t>No</a:t>
                      </a:r>
                    </a:p>
                  </a:txBody>
                  <a:tcPr/>
                </a:tc>
                <a:tc>
                  <a:txBody>
                    <a:bodyPr/>
                    <a:lstStyle/>
                    <a:p>
                      <a:pPr algn="ctr"/>
                      <a:r>
                        <a:rPr lang="en-US" sz="1400" dirty="0"/>
                        <a:t>Yes </a:t>
                      </a:r>
                    </a:p>
                  </a:txBody>
                  <a:tcPr/>
                </a:tc>
                <a:tc>
                  <a:txBody>
                    <a:bodyPr/>
                    <a:lstStyle/>
                    <a:p>
                      <a:pPr algn="ctr"/>
                      <a:r>
                        <a:rPr lang="en-US" sz="1400" dirty="0"/>
                        <a:t>No</a:t>
                      </a:r>
                    </a:p>
                  </a:txBody>
                  <a:tcPr/>
                </a:tc>
                <a:extLst>
                  <a:ext uri="{0D108BD9-81ED-4DB2-BD59-A6C34878D82A}">
                    <a16:rowId xmlns:a16="http://schemas.microsoft.com/office/drawing/2014/main" val="2468709851"/>
                  </a:ext>
                </a:extLst>
              </a:tr>
              <a:tr h="446314">
                <a:tc>
                  <a:txBody>
                    <a:bodyPr/>
                    <a:lstStyle/>
                    <a:p>
                      <a:r>
                        <a:rPr lang="en-US" sz="1400" dirty="0"/>
                        <a:t>All tokens returned from Token Endpoint</a:t>
                      </a:r>
                    </a:p>
                  </a:txBody>
                  <a:tcPr/>
                </a:tc>
                <a:tc>
                  <a:txBody>
                    <a:bodyPr/>
                    <a:lstStyle/>
                    <a:p>
                      <a:pPr algn="ctr"/>
                      <a:r>
                        <a:rPr lang="en-US" sz="1400" dirty="0"/>
                        <a:t>Yes</a:t>
                      </a:r>
                    </a:p>
                  </a:txBody>
                  <a:tcPr/>
                </a:tc>
                <a:tc>
                  <a:txBody>
                    <a:bodyPr/>
                    <a:lstStyle/>
                    <a:p>
                      <a:pPr algn="ctr"/>
                      <a:r>
                        <a:rPr lang="en-US" sz="1400" dirty="0"/>
                        <a:t>No</a:t>
                      </a:r>
                    </a:p>
                  </a:txBody>
                  <a:tcPr/>
                </a:tc>
                <a:tc>
                  <a:txBody>
                    <a:bodyPr/>
                    <a:lstStyle/>
                    <a:p>
                      <a:pPr algn="ctr"/>
                      <a:r>
                        <a:rPr lang="en-US" sz="1400" dirty="0"/>
                        <a:t>No</a:t>
                      </a:r>
                    </a:p>
                  </a:txBody>
                  <a:tcPr/>
                </a:tc>
                <a:extLst>
                  <a:ext uri="{0D108BD9-81ED-4DB2-BD59-A6C34878D82A}">
                    <a16:rowId xmlns:a16="http://schemas.microsoft.com/office/drawing/2014/main" val="2788855384"/>
                  </a:ext>
                </a:extLst>
              </a:tr>
              <a:tr h="446314">
                <a:tc>
                  <a:txBody>
                    <a:bodyPr/>
                    <a:lstStyle/>
                    <a:p>
                      <a:r>
                        <a:rPr lang="en-US" sz="1400" dirty="0"/>
                        <a:t>Tokens sent via user agent</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No</a:t>
                      </a:r>
                    </a:p>
                  </a:txBody>
                  <a:tcPr/>
                </a:tc>
                <a:extLst>
                  <a:ext uri="{0D108BD9-81ED-4DB2-BD59-A6C34878D82A}">
                    <a16:rowId xmlns:a16="http://schemas.microsoft.com/office/drawing/2014/main" val="1770935858"/>
                  </a:ext>
                </a:extLst>
              </a:tr>
              <a:tr h="446314">
                <a:tc>
                  <a:txBody>
                    <a:bodyPr/>
                    <a:lstStyle/>
                    <a:p>
                      <a:r>
                        <a:rPr lang="en-US" sz="1400" dirty="0"/>
                        <a:t>Clients can be authenticated (e.g. using client secret)</a:t>
                      </a:r>
                    </a:p>
                  </a:txBody>
                  <a:tcPr/>
                </a:tc>
                <a:tc>
                  <a:txBody>
                    <a:bodyPr/>
                    <a:lstStyle/>
                    <a:p>
                      <a:pPr algn="ctr"/>
                      <a:r>
                        <a:rPr lang="en-US" sz="1400" dirty="0"/>
                        <a:t>Yes</a:t>
                      </a:r>
                    </a:p>
                  </a:txBody>
                  <a:tcPr/>
                </a:tc>
                <a:tc>
                  <a:txBody>
                    <a:bodyPr/>
                    <a:lstStyle/>
                    <a:p>
                      <a:pPr algn="ctr"/>
                      <a:r>
                        <a:rPr lang="en-US" sz="1400" dirty="0"/>
                        <a:t>No</a:t>
                      </a:r>
                    </a:p>
                  </a:txBody>
                  <a:tcPr/>
                </a:tc>
                <a:tc>
                  <a:txBody>
                    <a:bodyPr/>
                    <a:lstStyle/>
                    <a:p>
                      <a:pPr algn="ctr"/>
                      <a:r>
                        <a:rPr lang="en-US" sz="1400" dirty="0"/>
                        <a:t>Yes</a:t>
                      </a:r>
                    </a:p>
                  </a:txBody>
                  <a:tcPr/>
                </a:tc>
                <a:extLst>
                  <a:ext uri="{0D108BD9-81ED-4DB2-BD59-A6C34878D82A}">
                    <a16:rowId xmlns:a16="http://schemas.microsoft.com/office/drawing/2014/main" val="2376913115"/>
                  </a:ext>
                </a:extLst>
              </a:tr>
              <a:tr h="446314">
                <a:tc>
                  <a:txBody>
                    <a:bodyPr/>
                    <a:lstStyle/>
                    <a:p>
                      <a:r>
                        <a:rPr lang="en-US" sz="1400" dirty="0"/>
                        <a:t>Can use refresh tokens</a:t>
                      </a:r>
                    </a:p>
                  </a:txBody>
                  <a:tcPr/>
                </a:tc>
                <a:tc>
                  <a:txBody>
                    <a:bodyPr/>
                    <a:lstStyle/>
                    <a:p>
                      <a:pPr algn="ctr"/>
                      <a:r>
                        <a:rPr lang="en-US" sz="1400" dirty="0"/>
                        <a:t>Yes</a:t>
                      </a:r>
                    </a:p>
                  </a:txBody>
                  <a:tcPr/>
                </a:tc>
                <a:tc>
                  <a:txBody>
                    <a:bodyPr/>
                    <a:lstStyle/>
                    <a:p>
                      <a:pPr algn="ctr"/>
                      <a:r>
                        <a:rPr lang="en-US" sz="1400" dirty="0"/>
                        <a:t>No</a:t>
                      </a:r>
                    </a:p>
                  </a:txBody>
                  <a:tcPr/>
                </a:tc>
                <a:tc>
                  <a:txBody>
                    <a:bodyPr/>
                    <a:lstStyle/>
                    <a:p>
                      <a:pPr algn="ctr"/>
                      <a:r>
                        <a:rPr lang="en-US" sz="1400" dirty="0"/>
                        <a:t>Yes</a:t>
                      </a:r>
                    </a:p>
                  </a:txBody>
                  <a:tcPr/>
                </a:tc>
                <a:extLst>
                  <a:ext uri="{0D108BD9-81ED-4DB2-BD59-A6C34878D82A}">
                    <a16:rowId xmlns:a16="http://schemas.microsoft.com/office/drawing/2014/main" val="458354140"/>
                  </a:ext>
                </a:extLst>
              </a:tr>
              <a:tr h="422547">
                <a:tc>
                  <a:txBody>
                    <a:bodyPr/>
                    <a:lstStyle/>
                    <a:p>
                      <a:r>
                        <a:rPr lang="en-US" sz="1400" dirty="0"/>
                        <a:t>Communication in one round trip</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No</a:t>
                      </a:r>
                    </a:p>
                  </a:txBody>
                  <a:tcPr/>
                </a:tc>
                <a:extLst>
                  <a:ext uri="{0D108BD9-81ED-4DB2-BD59-A6C34878D82A}">
                    <a16:rowId xmlns:a16="http://schemas.microsoft.com/office/drawing/2014/main" val="1128907714"/>
                  </a:ext>
                </a:extLst>
              </a:tr>
              <a:tr h="0">
                <a:tc>
                  <a:txBody>
                    <a:bodyPr/>
                    <a:lstStyle/>
                    <a:p>
                      <a:r>
                        <a:rPr lang="en-US" sz="1400" dirty="0"/>
                        <a:t>Most communication server-to-server</a:t>
                      </a:r>
                    </a:p>
                  </a:txBody>
                  <a:tcPr/>
                </a:tc>
                <a:tc>
                  <a:txBody>
                    <a:bodyPr/>
                    <a:lstStyle/>
                    <a:p>
                      <a:pPr algn="ctr"/>
                      <a:r>
                        <a:rPr lang="en-US" sz="1400" dirty="0"/>
                        <a:t>Yes</a:t>
                      </a:r>
                    </a:p>
                  </a:txBody>
                  <a:tcPr/>
                </a:tc>
                <a:tc>
                  <a:txBody>
                    <a:bodyPr/>
                    <a:lstStyle/>
                    <a:p>
                      <a:pPr algn="ctr"/>
                      <a:r>
                        <a:rPr lang="en-US" sz="1400" dirty="0"/>
                        <a:t>No</a:t>
                      </a:r>
                    </a:p>
                  </a:txBody>
                  <a:tcPr/>
                </a:tc>
                <a:tc>
                  <a:txBody>
                    <a:bodyPr/>
                    <a:lstStyle/>
                    <a:p>
                      <a:pPr algn="ctr"/>
                      <a:endParaRPr lang="en-US" sz="1400" dirty="0"/>
                    </a:p>
                  </a:txBody>
                  <a:tcPr/>
                </a:tc>
                <a:extLst>
                  <a:ext uri="{0D108BD9-81ED-4DB2-BD59-A6C34878D82A}">
                    <a16:rowId xmlns:a16="http://schemas.microsoft.com/office/drawing/2014/main" val="1668019734"/>
                  </a:ext>
                </a:extLst>
              </a:tr>
            </a:tbl>
          </a:graphicData>
        </a:graphic>
      </p:graphicFrame>
    </p:spTree>
    <p:extLst>
      <p:ext uri="{BB962C8B-B14F-4D97-AF65-F5344CB8AC3E}">
        <p14:creationId xmlns:p14="http://schemas.microsoft.com/office/powerpoint/2010/main" val="13867449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09344-4CB0-4CC8-A6B1-82CC4196E76C}"/>
              </a:ext>
            </a:extLst>
          </p:cNvPr>
          <p:cNvSpPr>
            <a:spLocks noGrp="1"/>
          </p:cNvSpPr>
          <p:nvPr>
            <p:ph type="title"/>
          </p:nvPr>
        </p:nvSpPr>
        <p:spPr/>
        <p:txBody>
          <a:bodyPr/>
          <a:lstStyle/>
          <a:p>
            <a:r>
              <a:rPr lang="en-US" dirty="0"/>
              <a:t>OpenID Connect - Hybrid Flow</a:t>
            </a:r>
          </a:p>
        </p:txBody>
      </p:sp>
      <p:sp>
        <p:nvSpPr>
          <p:cNvPr id="3" name="Slide Number Placeholder 2">
            <a:extLst>
              <a:ext uri="{FF2B5EF4-FFF2-40B4-BE49-F238E27FC236}">
                <a16:creationId xmlns:a16="http://schemas.microsoft.com/office/drawing/2014/main" id="{C860789B-3AAA-4642-8E51-E249A3CF0906}"/>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smtClean="0">
                <a:solidFill>
                  <a:prstClr val="black">
                    <a:tint val="75000"/>
                  </a:prstClr>
                </a:solidFill>
              </a:rPr>
              <a:pPr defTabSz="914400" eaLnBrk="1" fontAlgn="auto" hangingPunct="1">
                <a:spcBef>
                  <a:spcPts val="0"/>
                </a:spcBef>
                <a:spcAft>
                  <a:spcPts val="0"/>
                </a:spcAft>
              </a:pPr>
              <a:t>47</a:t>
            </a:fld>
            <a:endParaRPr lang="en-US" dirty="0">
              <a:solidFill>
                <a:prstClr val="black">
                  <a:tint val="75000"/>
                </a:prstClr>
              </a:solidFill>
            </a:endParaRPr>
          </a:p>
        </p:txBody>
      </p:sp>
      <p:sp>
        <p:nvSpPr>
          <p:cNvPr id="4" name="Text Placeholder 3">
            <a:extLst>
              <a:ext uri="{FF2B5EF4-FFF2-40B4-BE49-F238E27FC236}">
                <a16:creationId xmlns:a16="http://schemas.microsoft.com/office/drawing/2014/main" id="{E126F2D2-B636-42EC-AF54-899FEC691774}"/>
              </a:ext>
            </a:extLst>
          </p:cNvPr>
          <p:cNvSpPr>
            <a:spLocks noGrp="1"/>
          </p:cNvSpPr>
          <p:nvPr>
            <p:ph type="body" sz="quarter" idx="13"/>
          </p:nvPr>
        </p:nvSpPr>
        <p:spPr/>
        <p:txBody>
          <a:bodyPr/>
          <a:lstStyle/>
          <a:p>
            <a:r>
              <a:rPr lang="en-US" dirty="0"/>
              <a:t>Hybrid Flow is a combination of Authorization Code Flow and Implicit Grant</a:t>
            </a:r>
          </a:p>
          <a:p>
            <a:r>
              <a:rPr lang="en-US" dirty="0"/>
              <a:t>Allows immediate use of an identity token and optionally retrieve an authorization code via one round trip to the STS</a:t>
            </a:r>
          </a:p>
          <a:p>
            <a:r>
              <a:rPr lang="en-US" dirty="0"/>
              <a:t>Confidential Clients Only</a:t>
            </a:r>
          </a:p>
          <a:p>
            <a:r>
              <a:rPr lang="en-US" dirty="0"/>
              <a:t>Can obtain an authorization code and tokens from the authorization endpoint and can also request tokens from the token endpoint. </a:t>
            </a:r>
          </a:p>
          <a:p>
            <a:endParaRPr lang="en-US" dirty="0"/>
          </a:p>
        </p:txBody>
      </p:sp>
    </p:spTree>
    <p:extLst>
      <p:ext uri="{BB962C8B-B14F-4D97-AF65-F5344CB8AC3E}">
        <p14:creationId xmlns:p14="http://schemas.microsoft.com/office/powerpoint/2010/main" val="3043981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descr="Lock">
            <a:extLst>
              <a:ext uri="{FF2B5EF4-FFF2-40B4-BE49-F238E27FC236}">
                <a16:creationId xmlns:a16="http://schemas.microsoft.com/office/drawing/2014/main" id="{D57E98F1-056F-4F47-BAA6-1646732D0F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
        <p:nvSpPr>
          <p:cNvPr id="3" name="Slide Number Placeholder 2">
            <a:extLst>
              <a:ext uri="{FF2B5EF4-FFF2-40B4-BE49-F238E27FC236}">
                <a16:creationId xmlns:a16="http://schemas.microsoft.com/office/drawing/2014/main" id="{789117F4-31F3-4256-9EA4-2B95C43B0BF2}"/>
              </a:ext>
            </a:extLst>
          </p:cNvPr>
          <p:cNvSpPr>
            <a:spLocks noGrp="1"/>
          </p:cNvSpPr>
          <p:nvPr>
            <p:ph type="sldNum" sz="quarter" idx="12"/>
          </p:nvPr>
        </p:nvSpPr>
        <p:spPr>
          <a:xfrm>
            <a:off x="10341428" y="6356350"/>
            <a:ext cx="1012371" cy="365125"/>
          </a:xfrm>
        </p:spPr>
        <p:txBody>
          <a:bodyPr vert="horz" lIns="91440" tIns="45720" rIns="91440" bIns="45720" rtlCol="0" anchor="ctr">
            <a:normAutofit/>
          </a:bodyPr>
          <a:lstStyle/>
          <a:p>
            <a:pPr defTabSz="914400" eaLnBrk="1" fontAlgn="auto" hangingPunct="1">
              <a:spcBef>
                <a:spcPts val="0"/>
              </a:spcBef>
              <a:spcAft>
                <a:spcPts val="600"/>
              </a:spcAft>
            </a:pPr>
            <a:fld id="{AFFF257A-30C5-4AFB-911B-BE4CEEA1EA82}" type="slidenum">
              <a:rPr lang="en-US" sz="1200">
                <a:solidFill>
                  <a:srgbClr val="FFFFFF"/>
                </a:solidFill>
                <a:latin typeface="+mn-lt"/>
                <a:cs typeface="+mn-cs"/>
              </a:rPr>
              <a:pPr defTabSz="914400" eaLnBrk="1" fontAlgn="auto" hangingPunct="1">
                <a:spcBef>
                  <a:spcPts val="0"/>
                </a:spcBef>
                <a:spcAft>
                  <a:spcPts val="600"/>
                </a:spcAft>
              </a:pPr>
              <a:t>48</a:t>
            </a:fld>
            <a:endParaRPr lang="en-US" sz="1200" dirty="0">
              <a:solidFill>
                <a:srgbClr val="FFFFFF"/>
              </a:solidFill>
              <a:latin typeface="+mn-lt"/>
              <a:cs typeface="+mn-cs"/>
            </a:endParaRPr>
          </a:p>
        </p:txBody>
      </p:sp>
      <p:graphicFrame>
        <p:nvGraphicFramePr>
          <p:cNvPr id="31" name="Text Placeholder 3">
            <a:extLst>
              <a:ext uri="{FF2B5EF4-FFF2-40B4-BE49-F238E27FC236}">
                <a16:creationId xmlns:a16="http://schemas.microsoft.com/office/drawing/2014/main" id="{D98F763C-2597-40AD-B7DC-BF5E2CDC0611}"/>
              </a:ext>
            </a:extLst>
          </p:cNvPr>
          <p:cNvGraphicFramePr/>
          <p:nvPr>
            <p:extLst>
              <p:ext uri="{D42A27DB-BD31-4B8C-83A1-F6EECF244321}">
                <p14:modId xmlns:p14="http://schemas.microsoft.com/office/powerpoint/2010/main" val="930358207"/>
              </p:ext>
            </p:extLst>
          </p:nvPr>
        </p:nvGraphicFramePr>
        <p:xfrm>
          <a:off x="1286426" y="1447800"/>
          <a:ext cx="6467867" cy="34506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1" name="Title 1">
            <a:extLst>
              <a:ext uri="{FF2B5EF4-FFF2-40B4-BE49-F238E27FC236}">
                <a16:creationId xmlns:a16="http://schemas.microsoft.com/office/drawing/2014/main" id="{9B83BE49-E273-45D5-8D9B-CB55FE69036C}"/>
              </a:ext>
            </a:extLst>
          </p:cNvPr>
          <p:cNvSpPr>
            <a:spLocks noGrp="1"/>
          </p:cNvSpPr>
          <p:nvPr>
            <p:ph type="title"/>
          </p:nvPr>
        </p:nvSpPr>
        <p:spPr>
          <a:xfrm>
            <a:off x="301625" y="301625"/>
            <a:ext cx="11274425" cy="685800"/>
          </a:xfrm>
        </p:spPr>
        <p:txBody>
          <a:bodyPr/>
          <a:lstStyle/>
          <a:p>
            <a:r>
              <a:rPr lang="en-US" dirty="0"/>
              <a:t>Tokens</a:t>
            </a:r>
          </a:p>
        </p:txBody>
      </p:sp>
    </p:spTree>
    <p:extLst>
      <p:ext uri="{BB962C8B-B14F-4D97-AF65-F5344CB8AC3E}">
        <p14:creationId xmlns:p14="http://schemas.microsoft.com/office/powerpoint/2010/main" val="19484857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E19CF-604A-4F1F-AADA-3D82E8C4B447}"/>
              </a:ext>
            </a:extLst>
          </p:cNvPr>
          <p:cNvSpPr>
            <a:spLocks noGrp="1"/>
          </p:cNvSpPr>
          <p:nvPr>
            <p:ph type="title"/>
          </p:nvPr>
        </p:nvSpPr>
        <p:spPr/>
        <p:txBody>
          <a:bodyPr/>
          <a:lstStyle/>
          <a:p>
            <a:r>
              <a:rPr lang="en-US" dirty="0"/>
              <a:t>Endpoints</a:t>
            </a:r>
          </a:p>
        </p:txBody>
      </p:sp>
      <p:sp>
        <p:nvSpPr>
          <p:cNvPr id="3" name="Slide Number Placeholder 2">
            <a:extLst>
              <a:ext uri="{FF2B5EF4-FFF2-40B4-BE49-F238E27FC236}">
                <a16:creationId xmlns:a16="http://schemas.microsoft.com/office/drawing/2014/main" id="{3E779623-A047-4030-BBD6-556DEAF1ECC0}"/>
              </a:ext>
            </a:extLst>
          </p:cNvPr>
          <p:cNvSpPr>
            <a:spLocks noGrp="1"/>
          </p:cNvSpPr>
          <p:nvPr>
            <p:ph type="sldNum" sz="quarter" idx="12"/>
          </p:nvPr>
        </p:nvSpPr>
        <p:spPr>
          <a:xfrm>
            <a:off x="8850630" y="6356350"/>
            <a:ext cx="2743200" cy="365125"/>
          </a:xfrm>
        </p:spPr>
        <p:txBody>
          <a:bodyPr/>
          <a:lstStyle/>
          <a:p>
            <a:pPr defTabSz="914400" eaLnBrk="1" fontAlgn="auto" hangingPunct="1">
              <a:spcBef>
                <a:spcPts val="0"/>
              </a:spcBef>
              <a:spcAft>
                <a:spcPts val="0"/>
              </a:spcAft>
            </a:pPr>
            <a:fld id="{AFFF257A-30C5-4AFB-911B-BE4CEEA1EA82}" type="slidenum">
              <a:rPr lang="en-US" smtClean="0">
                <a:solidFill>
                  <a:prstClr val="black">
                    <a:tint val="75000"/>
                  </a:prstClr>
                </a:solidFill>
              </a:rPr>
              <a:pPr defTabSz="914400" eaLnBrk="1" fontAlgn="auto" hangingPunct="1">
                <a:spcBef>
                  <a:spcPts val="0"/>
                </a:spcBef>
                <a:spcAft>
                  <a:spcPts val="0"/>
                </a:spcAft>
              </a:pPr>
              <a:t>49</a:t>
            </a:fld>
            <a:endParaRPr lang="en-US" dirty="0">
              <a:solidFill>
                <a:prstClr val="black">
                  <a:tint val="75000"/>
                </a:prstClr>
              </a:solidFill>
            </a:endParaRPr>
          </a:p>
        </p:txBody>
      </p:sp>
      <p:sp>
        <p:nvSpPr>
          <p:cNvPr id="4" name="Text Placeholder 3">
            <a:extLst>
              <a:ext uri="{FF2B5EF4-FFF2-40B4-BE49-F238E27FC236}">
                <a16:creationId xmlns:a16="http://schemas.microsoft.com/office/drawing/2014/main" id="{5C1C371A-5AB6-4819-BC76-6A64D1142E71}"/>
              </a:ext>
            </a:extLst>
          </p:cNvPr>
          <p:cNvSpPr>
            <a:spLocks noGrp="1"/>
          </p:cNvSpPr>
          <p:nvPr>
            <p:ph type="body" sz="quarter" idx="13"/>
          </p:nvPr>
        </p:nvSpPr>
        <p:spPr>
          <a:xfrm>
            <a:off x="402336" y="1143000"/>
            <a:ext cx="11173968" cy="4956048"/>
          </a:xfrm>
        </p:spPr>
        <p:txBody>
          <a:bodyPr/>
          <a:lstStyle/>
          <a:p>
            <a:r>
              <a:rPr lang="en-US" b="1" dirty="0"/>
              <a:t>Authorize</a:t>
            </a:r>
            <a:r>
              <a:rPr lang="en-US" dirty="0"/>
              <a:t> </a:t>
            </a:r>
          </a:p>
          <a:p>
            <a:pPr lvl="1"/>
            <a:r>
              <a:rPr lang="en-US" dirty="0"/>
              <a:t>Use to identity a user to obtain an authorization code </a:t>
            </a:r>
          </a:p>
          <a:p>
            <a:pPr lvl="1"/>
            <a:r>
              <a:rPr lang="en-US" dirty="0"/>
              <a:t>Later exchange for an Access Token</a:t>
            </a:r>
          </a:p>
          <a:p>
            <a:pPr lvl="1"/>
            <a:endParaRPr lang="en-US" dirty="0"/>
          </a:p>
          <a:p>
            <a:pPr marL="457200" lvl="1" indent="0">
              <a:buNone/>
            </a:pPr>
            <a:endParaRPr lang="en-US" dirty="0"/>
          </a:p>
          <a:p>
            <a:pPr lvl="1"/>
            <a:endParaRPr lang="en-US" dirty="0"/>
          </a:p>
          <a:p>
            <a:pPr lvl="1"/>
            <a:endParaRPr lang="en-US" dirty="0"/>
          </a:p>
          <a:p>
            <a:r>
              <a:rPr lang="en-US" b="1" dirty="0"/>
              <a:t>Token</a:t>
            </a:r>
            <a:r>
              <a:rPr lang="en-US" dirty="0"/>
              <a:t> </a:t>
            </a:r>
          </a:p>
          <a:p>
            <a:pPr lvl="1"/>
            <a:r>
              <a:rPr lang="en-US" dirty="0"/>
              <a:t>Use this endpoint to access token</a:t>
            </a:r>
          </a:p>
          <a:p>
            <a:pPr lvl="1"/>
            <a:r>
              <a:rPr lang="en-US" dirty="0"/>
              <a:t>Supports password, authorization code, </a:t>
            </a:r>
          </a:p>
          <a:p>
            <a:pPr marL="457200" lvl="1" indent="0">
              <a:buNone/>
            </a:pPr>
            <a:r>
              <a:rPr lang="en-US" dirty="0"/>
              <a:t>    client credentials and refresh tokens grant types </a:t>
            </a:r>
          </a:p>
          <a:p>
            <a:pPr lvl="1"/>
            <a:endParaRPr lang="en-US" dirty="0"/>
          </a:p>
          <a:p>
            <a:pPr lvl="1"/>
            <a:endParaRPr lang="en-US" dirty="0"/>
          </a:p>
          <a:p>
            <a:pPr lvl="1"/>
            <a:endParaRPr lang="en-US" dirty="0"/>
          </a:p>
          <a:p>
            <a:endParaRPr lang="en-US" dirty="0"/>
          </a:p>
        </p:txBody>
      </p:sp>
      <p:pic>
        <p:nvPicPr>
          <p:cNvPr id="7" name="Picture 6">
            <a:extLst>
              <a:ext uri="{FF2B5EF4-FFF2-40B4-BE49-F238E27FC236}">
                <a16:creationId xmlns:a16="http://schemas.microsoft.com/office/drawing/2014/main" id="{FAE74FC7-B52C-4C9D-B3DC-1650BE16C9EE}"/>
              </a:ext>
            </a:extLst>
          </p:cNvPr>
          <p:cNvPicPr>
            <a:picLocks noChangeAspect="1"/>
          </p:cNvPicPr>
          <p:nvPr/>
        </p:nvPicPr>
        <p:blipFill>
          <a:blip r:embed="rId2"/>
          <a:stretch>
            <a:fillRect/>
          </a:stretch>
        </p:blipFill>
        <p:spPr>
          <a:xfrm>
            <a:off x="6858000" y="1371600"/>
            <a:ext cx="4878607" cy="198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E1694C81-BD15-4EF2-9945-0FEF58FE627C}"/>
              </a:ext>
            </a:extLst>
          </p:cNvPr>
          <p:cNvPicPr>
            <a:picLocks noChangeAspect="1"/>
          </p:cNvPicPr>
          <p:nvPr/>
        </p:nvPicPr>
        <p:blipFill>
          <a:blip r:embed="rId3"/>
          <a:stretch>
            <a:fillRect/>
          </a:stretch>
        </p:blipFill>
        <p:spPr>
          <a:xfrm>
            <a:off x="6873625" y="3736849"/>
            <a:ext cx="4878606" cy="19019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00653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altLang="en-US" dirty="0"/>
              <a:t>Module 9: Security</a:t>
            </a:r>
          </a:p>
        </p:txBody>
      </p:sp>
      <p:sp>
        <p:nvSpPr>
          <p:cNvPr id="33795" name="Text Placeholder 6"/>
          <p:cNvSpPr>
            <a:spLocks noGrp="1"/>
          </p:cNvSpPr>
          <p:nvPr>
            <p:ph type="body" sz="quarter" idx="12"/>
          </p:nvPr>
        </p:nvSpPr>
        <p:spPr/>
        <p:txBody>
          <a:bodyPr/>
          <a:lstStyle/>
          <a:p>
            <a:r>
              <a:rPr lang="en-US" altLang="en-US" dirty="0"/>
              <a:t>Section 1: Security Fundamentals</a:t>
            </a:r>
          </a:p>
        </p:txBody>
      </p:sp>
      <p:sp>
        <p:nvSpPr>
          <p:cNvPr id="9" name="Text Placeholder 8"/>
          <p:cNvSpPr>
            <a:spLocks noGrp="1"/>
          </p:cNvSpPr>
          <p:nvPr>
            <p:ph type="body" sz="quarter" idx="14"/>
          </p:nvPr>
        </p:nvSpPr>
        <p:spPr/>
        <p:txBody>
          <a:bodyPr/>
          <a:lstStyle/>
          <a:p>
            <a:r>
              <a:rPr lang="en-US" dirty="0"/>
              <a:t>Lesson: Overview</a:t>
            </a:r>
          </a:p>
        </p:txBody>
      </p:sp>
    </p:spTree>
    <p:extLst>
      <p:ext uri="{BB962C8B-B14F-4D97-AF65-F5344CB8AC3E}">
        <p14:creationId xmlns:p14="http://schemas.microsoft.com/office/powerpoint/2010/main" val="25410980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E19CF-604A-4F1F-AADA-3D82E8C4B447}"/>
              </a:ext>
            </a:extLst>
          </p:cNvPr>
          <p:cNvSpPr>
            <a:spLocks noGrp="1"/>
          </p:cNvSpPr>
          <p:nvPr>
            <p:ph type="title"/>
          </p:nvPr>
        </p:nvSpPr>
        <p:spPr/>
        <p:txBody>
          <a:bodyPr/>
          <a:lstStyle/>
          <a:p>
            <a:r>
              <a:rPr lang="en-US" dirty="0"/>
              <a:t>Endpoints</a:t>
            </a:r>
          </a:p>
        </p:txBody>
      </p:sp>
      <p:sp>
        <p:nvSpPr>
          <p:cNvPr id="3" name="Slide Number Placeholder 2">
            <a:extLst>
              <a:ext uri="{FF2B5EF4-FFF2-40B4-BE49-F238E27FC236}">
                <a16:creationId xmlns:a16="http://schemas.microsoft.com/office/drawing/2014/main" id="{3E779623-A047-4030-BBD6-556DEAF1ECC0}"/>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smtClean="0">
                <a:solidFill>
                  <a:prstClr val="black">
                    <a:tint val="75000"/>
                  </a:prstClr>
                </a:solidFill>
              </a:rPr>
              <a:pPr defTabSz="914400" eaLnBrk="1" fontAlgn="auto" hangingPunct="1">
                <a:spcBef>
                  <a:spcPts val="0"/>
                </a:spcBef>
                <a:spcAft>
                  <a:spcPts val="0"/>
                </a:spcAft>
              </a:pPr>
              <a:t>50</a:t>
            </a:fld>
            <a:endParaRPr lang="en-US" dirty="0">
              <a:solidFill>
                <a:prstClr val="black">
                  <a:tint val="75000"/>
                </a:prstClr>
              </a:solidFill>
            </a:endParaRPr>
          </a:p>
        </p:txBody>
      </p:sp>
      <p:sp>
        <p:nvSpPr>
          <p:cNvPr id="4" name="Text Placeholder 3">
            <a:extLst>
              <a:ext uri="{FF2B5EF4-FFF2-40B4-BE49-F238E27FC236}">
                <a16:creationId xmlns:a16="http://schemas.microsoft.com/office/drawing/2014/main" id="{5C1C371A-5AB6-4819-BC76-6A64D1142E71}"/>
              </a:ext>
            </a:extLst>
          </p:cNvPr>
          <p:cNvSpPr>
            <a:spLocks noGrp="1"/>
          </p:cNvSpPr>
          <p:nvPr>
            <p:ph type="body" sz="quarter" idx="13"/>
          </p:nvPr>
        </p:nvSpPr>
        <p:spPr>
          <a:xfrm>
            <a:off x="402336" y="1143000"/>
            <a:ext cx="11173968" cy="4956048"/>
          </a:xfrm>
        </p:spPr>
        <p:txBody>
          <a:bodyPr>
            <a:normAutofit/>
          </a:bodyPr>
          <a:lstStyle/>
          <a:p>
            <a:r>
              <a:rPr lang="en-US" b="1" dirty="0" err="1"/>
              <a:t>UserInfo</a:t>
            </a:r>
            <a:endParaRPr lang="en-US" b="1" dirty="0"/>
          </a:p>
          <a:p>
            <a:pPr lvl="1"/>
            <a:r>
              <a:rPr lang="en-US" dirty="0"/>
              <a:t>Can be used to retrieve identity information about a user</a:t>
            </a:r>
          </a:p>
          <a:p>
            <a:pPr lvl="1"/>
            <a:r>
              <a:rPr lang="en-US" dirty="0"/>
              <a:t>Caller needs to provide the valid access token</a:t>
            </a:r>
          </a:p>
          <a:p>
            <a:pPr lvl="1"/>
            <a:endParaRPr lang="en-US" dirty="0"/>
          </a:p>
          <a:p>
            <a:pPr lvl="1"/>
            <a:endParaRPr lang="en-US" dirty="0"/>
          </a:p>
          <a:p>
            <a:pPr lvl="1"/>
            <a:endParaRPr lang="en-US" dirty="0"/>
          </a:p>
          <a:p>
            <a:pPr lvl="1"/>
            <a:endParaRPr lang="en-US" dirty="0"/>
          </a:p>
          <a:p>
            <a:r>
              <a:rPr lang="en-US" b="1" dirty="0"/>
              <a:t>Discovery</a:t>
            </a:r>
            <a:r>
              <a:rPr lang="en-US" dirty="0"/>
              <a:t> </a:t>
            </a:r>
          </a:p>
          <a:p>
            <a:pPr lvl="1"/>
            <a:r>
              <a:rPr lang="en-US" dirty="0"/>
              <a:t>To retrieve metadata about Identity Server</a:t>
            </a:r>
          </a:p>
          <a:p>
            <a:pPr lvl="1"/>
            <a:r>
              <a:rPr lang="en-US" dirty="0"/>
              <a:t>Provide information like issuer name, key material, supported scopes, etc.</a:t>
            </a:r>
          </a:p>
          <a:p>
            <a:pPr marL="457200" lvl="1" indent="0">
              <a:buNone/>
            </a:pPr>
            <a:r>
              <a:rPr lang="en-US" dirty="0"/>
              <a:t>    E.g. https://contoso.com/.wellknown/openid-configuration</a:t>
            </a:r>
          </a:p>
          <a:p>
            <a:pPr marL="457200" lvl="1" indent="0">
              <a:buNone/>
            </a:pPr>
            <a:r>
              <a:rPr lang="en-US" dirty="0"/>
              <a:t> </a:t>
            </a:r>
          </a:p>
          <a:p>
            <a:pPr lvl="1"/>
            <a:endParaRPr lang="en-US" dirty="0"/>
          </a:p>
          <a:p>
            <a:pPr lvl="1"/>
            <a:endParaRPr lang="en-US" dirty="0"/>
          </a:p>
          <a:p>
            <a:pPr lvl="1"/>
            <a:endParaRPr lang="en-US" dirty="0"/>
          </a:p>
          <a:p>
            <a:endParaRPr lang="en-US" dirty="0"/>
          </a:p>
        </p:txBody>
      </p:sp>
      <p:pic>
        <p:nvPicPr>
          <p:cNvPr id="6" name="Picture 5">
            <a:extLst>
              <a:ext uri="{FF2B5EF4-FFF2-40B4-BE49-F238E27FC236}">
                <a16:creationId xmlns:a16="http://schemas.microsoft.com/office/drawing/2014/main" id="{DC2DA8E9-5DDE-43EF-89D0-46FED16716F5}"/>
              </a:ext>
            </a:extLst>
          </p:cNvPr>
          <p:cNvPicPr>
            <a:picLocks noChangeAspect="1"/>
          </p:cNvPicPr>
          <p:nvPr/>
        </p:nvPicPr>
        <p:blipFill>
          <a:blip r:embed="rId2"/>
          <a:stretch>
            <a:fillRect/>
          </a:stretch>
        </p:blipFill>
        <p:spPr>
          <a:xfrm>
            <a:off x="3124200" y="2362200"/>
            <a:ext cx="5543550" cy="971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85526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Demo: Integrate Azure AD into ASP.NET Core App using OpenID Connect middleware</a:t>
            </a:r>
          </a:p>
        </p:txBody>
      </p:sp>
    </p:spTree>
    <p:extLst>
      <p:ext uri="{BB962C8B-B14F-4D97-AF65-F5344CB8AC3E}">
        <p14:creationId xmlns:p14="http://schemas.microsoft.com/office/powerpoint/2010/main" val="21219194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altLang="en-US" dirty="0"/>
              <a:t>Module 9: Security</a:t>
            </a:r>
          </a:p>
        </p:txBody>
      </p:sp>
      <p:sp>
        <p:nvSpPr>
          <p:cNvPr id="33795" name="Text Placeholder 6"/>
          <p:cNvSpPr>
            <a:spLocks noGrp="1"/>
          </p:cNvSpPr>
          <p:nvPr>
            <p:ph type="body" sz="quarter" idx="12"/>
          </p:nvPr>
        </p:nvSpPr>
        <p:spPr/>
        <p:txBody>
          <a:bodyPr/>
          <a:lstStyle/>
          <a:p>
            <a:r>
              <a:rPr lang="en-US" altLang="en-US" dirty="0"/>
              <a:t>Section 5: External Identity Providers</a:t>
            </a:r>
          </a:p>
        </p:txBody>
      </p:sp>
      <p:sp>
        <p:nvSpPr>
          <p:cNvPr id="9" name="Text Placeholder 8"/>
          <p:cNvSpPr>
            <a:spLocks noGrp="1"/>
          </p:cNvSpPr>
          <p:nvPr>
            <p:ph type="body" sz="quarter" idx="14"/>
          </p:nvPr>
        </p:nvSpPr>
        <p:spPr/>
        <p:txBody>
          <a:bodyPr/>
          <a:lstStyle/>
          <a:p>
            <a:r>
              <a:rPr lang="en-US" dirty="0"/>
              <a:t>Lesson: Identity as a Service</a:t>
            </a:r>
          </a:p>
        </p:txBody>
      </p:sp>
    </p:spTree>
    <p:extLst>
      <p:ext uri="{BB962C8B-B14F-4D97-AF65-F5344CB8AC3E}">
        <p14:creationId xmlns:p14="http://schemas.microsoft.com/office/powerpoint/2010/main" val="36220811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435">
            <a:extLst>
              <a:ext uri="{FF2B5EF4-FFF2-40B4-BE49-F238E27FC236}">
                <a16:creationId xmlns:a16="http://schemas.microsoft.com/office/drawing/2014/main" id="{B423FE3F-6DE3-4C0F-B09C-13C753494ECB}"/>
              </a:ext>
            </a:extLst>
          </p:cNvPr>
          <p:cNvSpPr>
            <a:spLocks/>
          </p:cNvSpPr>
          <p:nvPr/>
        </p:nvSpPr>
        <p:spPr bwMode="auto">
          <a:xfrm>
            <a:off x="8562387" y="2663371"/>
            <a:ext cx="3428950" cy="1384237"/>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dirty="0">
              <a:solidFill>
                <a:srgbClr val="505050"/>
              </a:solidFill>
              <a:latin typeface="Segoe UI"/>
            </a:endParaRPr>
          </a:p>
        </p:txBody>
      </p:sp>
      <p:sp>
        <p:nvSpPr>
          <p:cNvPr id="5" name="Title 4">
            <a:extLst>
              <a:ext uri="{FF2B5EF4-FFF2-40B4-BE49-F238E27FC236}">
                <a16:creationId xmlns:a16="http://schemas.microsoft.com/office/drawing/2014/main" id="{58ED7F19-2BC6-49E7-B509-1D6867AB32E2}"/>
              </a:ext>
            </a:extLst>
          </p:cNvPr>
          <p:cNvSpPr>
            <a:spLocks noGrp="1"/>
          </p:cNvSpPr>
          <p:nvPr>
            <p:ph type="title"/>
          </p:nvPr>
        </p:nvSpPr>
        <p:spPr/>
        <p:txBody>
          <a:bodyPr>
            <a:normAutofit/>
          </a:bodyPr>
          <a:lstStyle/>
          <a:p>
            <a:r>
              <a:rPr lang="en-US" dirty="0"/>
              <a:t>Identity Broker Pattern</a:t>
            </a:r>
          </a:p>
        </p:txBody>
      </p:sp>
      <p:sp>
        <p:nvSpPr>
          <p:cNvPr id="6" name="Text Placeholder 5">
            <a:extLst>
              <a:ext uri="{FF2B5EF4-FFF2-40B4-BE49-F238E27FC236}">
                <a16:creationId xmlns:a16="http://schemas.microsoft.com/office/drawing/2014/main" id="{716654AB-29AF-4C7C-8F58-460A5D5C81E2}"/>
              </a:ext>
            </a:extLst>
          </p:cNvPr>
          <p:cNvSpPr>
            <a:spLocks noGrp="1"/>
          </p:cNvSpPr>
          <p:nvPr>
            <p:ph type="body" sz="quarter" idx="13"/>
          </p:nvPr>
        </p:nvSpPr>
        <p:spPr>
          <a:xfrm>
            <a:off x="402336" y="1143000"/>
            <a:ext cx="5769864" cy="4956048"/>
          </a:xfrm>
        </p:spPr>
        <p:txBody>
          <a:bodyPr/>
          <a:lstStyle/>
          <a:p>
            <a:r>
              <a:rPr lang="en-US" dirty="0"/>
              <a:t>A very powerful pattern for achieving Single Sign On (SSO) across all of your applications</a:t>
            </a:r>
          </a:p>
          <a:p>
            <a:endParaRPr lang="en-US" dirty="0"/>
          </a:p>
          <a:p>
            <a:r>
              <a:rPr lang="en-US" dirty="0"/>
              <a:t>This pattern is used by Social Identity Providers like Google, Facebook, Microsoft, etc.</a:t>
            </a:r>
          </a:p>
          <a:p>
            <a:endParaRPr lang="en-US" dirty="0"/>
          </a:p>
          <a:p>
            <a:r>
              <a:rPr lang="en-US" dirty="0"/>
              <a:t>OpenID and OAuth are examples of this pattern</a:t>
            </a:r>
          </a:p>
          <a:p>
            <a:endParaRPr lang="en-US" dirty="0"/>
          </a:p>
          <a:p>
            <a:r>
              <a:rPr lang="en-US" dirty="0"/>
              <a:t>Azure AD and Azure AD B2C are both OpenID/OAuth compliant, managed Identity Providers</a:t>
            </a:r>
          </a:p>
        </p:txBody>
      </p:sp>
      <p:sp>
        <p:nvSpPr>
          <p:cNvPr id="4" name="Freeform 435">
            <a:extLst>
              <a:ext uri="{FF2B5EF4-FFF2-40B4-BE49-F238E27FC236}">
                <a16:creationId xmlns:a16="http://schemas.microsoft.com/office/drawing/2014/main" id="{072B5D28-2511-43E8-B226-8838D3DD1DB1}"/>
              </a:ext>
            </a:extLst>
          </p:cNvPr>
          <p:cNvSpPr>
            <a:spLocks/>
          </p:cNvSpPr>
          <p:nvPr/>
        </p:nvSpPr>
        <p:spPr bwMode="auto">
          <a:xfrm>
            <a:off x="7133705" y="295433"/>
            <a:ext cx="3428950" cy="1384237"/>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dirty="0">
              <a:solidFill>
                <a:srgbClr val="505050"/>
              </a:solidFill>
              <a:latin typeface="Segoe UI"/>
            </a:endParaRPr>
          </a:p>
        </p:txBody>
      </p:sp>
      <p:grpSp>
        <p:nvGrpSpPr>
          <p:cNvPr id="7" name="Group 6">
            <a:extLst>
              <a:ext uri="{FF2B5EF4-FFF2-40B4-BE49-F238E27FC236}">
                <a16:creationId xmlns:a16="http://schemas.microsoft.com/office/drawing/2014/main" id="{75E67F6B-AFB6-47E1-9E6D-79C6723344B2}"/>
              </a:ext>
            </a:extLst>
          </p:cNvPr>
          <p:cNvGrpSpPr/>
          <p:nvPr/>
        </p:nvGrpSpPr>
        <p:grpSpPr>
          <a:xfrm>
            <a:off x="9674755" y="908081"/>
            <a:ext cx="920118" cy="1102447"/>
            <a:chOff x="7158044" y="4316420"/>
            <a:chExt cx="344488" cy="412751"/>
          </a:xfrm>
        </p:grpSpPr>
        <p:sp>
          <p:nvSpPr>
            <p:cNvPr id="8" name="Freeform 161">
              <a:extLst>
                <a:ext uri="{FF2B5EF4-FFF2-40B4-BE49-F238E27FC236}">
                  <a16:creationId xmlns:a16="http://schemas.microsoft.com/office/drawing/2014/main" id="{044200E5-0BD1-4354-8053-D26F36347722}"/>
                </a:ext>
              </a:extLst>
            </p:cNvPr>
            <p:cNvSpPr>
              <a:spLocks/>
            </p:cNvSpPr>
            <p:nvPr/>
          </p:nvSpPr>
          <p:spPr bwMode="auto">
            <a:xfrm>
              <a:off x="7158044" y="4316420"/>
              <a:ext cx="344488" cy="412751"/>
            </a:xfrm>
            <a:custGeom>
              <a:avLst/>
              <a:gdLst>
                <a:gd name="T0" fmla="*/ 0 w 101"/>
                <a:gd name="T1" fmla="*/ 0 h 121"/>
                <a:gd name="T2" fmla="*/ 0 w 101"/>
                <a:gd name="T3" fmla="*/ 49 h 121"/>
                <a:gd name="T4" fmla="*/ 50 w 101"/>
                <a:gd name="T5" fmla="*/ 121 h 121"/>
                <a:gd name="T6" fmla="*/ 101 w 101"/>
                <a:gd name="T7" fmla="*/ 49 h 121"/>
                <a:gd name="T8" fmla="*/ 101 w 101"/>
                <a:gd name="T9" fmla="*/ 0 h 121"/>
                <a:gd name="T10" fmla="*/ 0 w 101"/>
                <a:gd name="T11" fmla="*/ 0 h 121"/>
              </a:gdLst>
              <a:ahLst/>
              <a:cxnLst>
                <a:cxn ang="0">
                  <a:pos x="T0" y="T1"/>
                </a:cxn>
                <a:cxn ang="0">
                  <a:pos x="T2" y="T3"/>
                </a:cxn>
                <a:cxn ang="0">
                  <a:pos x="T4" y="T5"/>
                </a:cxn>
                <a:cxn ang="0">
                  <a:pos x="T6" y="T7"/>
                </a:cxn>
                <a:cxn ang="0">
                  <a:pos x="T8" y="T9"/>
                </a:cxn>
                <a:cxn ang="0">
                  <a:pos x="T10" y="T11"/>
                </a:cxn>
              </a:cxnLst>
              <a:rect l="0" t="0" r="r" b="b"/>
              <a:pathLst>
                <a:path w="101" h="121">
                  <a:moveTo>
                    <a:pt x="0" y="0"/>
                  </a:moveTo>
                  <a:cubicBezTo>
                    <a:pt x="0" y="49"/>
                    <a:pt x="0" y="49"/>
                    <a:pt x="0" y="49"/>
                  </a:cubicBezTo>
                  <a:cubicBezTo>
                    <a:pt x="0" y="82"/>
                    <a:pt x="21" y="110"/>
                    <a:pt x="50" y="121"/>
                  </a:cubicBezTo>
                  <a:cubicBezTo>
                    <a:pt x="80" y="110"/>
                    <a:pt x="101" y="82"/>
                    <a:pt x="101" y="49"/>
                  </a:cubicBezTo>
                  <a:cubicBezTo>
                    <a:pt x="101" y="0"/>
                    <a:pt x="101" y="0"/>
                    <a:pt x="101" y="0"/>
                  </a:cubicBezTo>
                  <a:lnTo>
                    <a:pt x="0"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62">
              <a:extLst>
                <a:ext uri="{FF2B5EF4-FFF2-40B4-BE49-F238E27FC236}">
                  <a16:creationId xmlns:a16="http://schemas.microsoft.com/office/drawing/2014/main" id="{6D4EE69B-364B-4C18-BAC9-EB341079C1CF}"/>
                </a:ext>
              </a:extLst>
            </p:cNvPr>
            <p:cNvSpPr>
              <a:spLocks/>
            </p:cNvSpPr>
            <p:nvPr/>
          </p:nvSpPr>
          <p:spPr bwMode="auto">
            <a:xfrm>
              <a:off x="7273932" y="4391032"/>
              <a:ext cx="109538" cy="193675"/>
            </a:xfrm>
            <a:custGeom>
              <a:avLst/>
              <a:gdLst>
                <a:gd name="T0" fmla="*/ 32 w 32"/>
                <a:gd name="T1" fmla="*/ 16 h 57"/>
                <a:gd name="T2" fmla="*/ 16 w 32"/>
                <a:gd name="T3" fmla="*/ 0 h 57"/>
                <a:gd name="T4" fmla="*/ 0 w 32"/>
                <a:gd name="T5" fmla="*/ 16 h 57"/>
                <a:gd name="T6" fmla="*/ 7 w 32"/>
                <a:gd name="T7" fmla="*/ 29 h 57"/>
                <a:gd name="T8" fmla="*/ 0 w 32"/>
                <a:gd name="T9" fmla="*/ 57 h 57"/>
                <a:gd name="T10" fmla="*/ 32 w 32"/>
                <a:gd name="T11" fmla="*/ 57 h 57"/>
                <a:gd name="T12" fmla="*/ 25 w 32"/>
                <a:gd name="T13" fmla="*/ 29 h 57"/>
                <a:gd name="T14" fmla="*/ 32 w 32"/>
                <a:gd name="T15" fmla="*/ 16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7">
                  <a:moveTo>
                    <a:pt x="32" y="16"/>
                  </a:moveTo>
                  <a:cubicBezTo>
                    <a:pt x="32" y="7"/>
                    <a:pt x="25" y="0"/>
                    <a:pt x="16" y="0"/>
                  </a:cubicBezTo>
                  <a:cubicBezTo>
                    <a:pt x="8" y="0"/>
                    <a:pt x="0" y="7"/>
                    <a:pt x="0" y="16"/>
                  </a:cubicBezTo>
                  <a:cubicBezTo>
                    <a:pt x="0" y="21"/>
                    <a:pt x="3" y="26"/>
                    <a:pt x="7" y="29"/>
                  </a:cubicBezTo>
                  <a:cubicBezTo>
                    <a:pt x="0" y="57"/>
                    <a:pt x="0" y="57"/>
                    <a:pt x="0" y="57"/>
                  </a:cubicBezTo>
                  <a:cubicBezTo>
                    <a:pt x="32" y="57"/>
                    <a:pt x="32" y="57"/>
                    <a:pt x="32" y="57"/>
                  </a:cubicBezTo>
                  <a:cubicBezTo>
                    <a:pt x="25" y="29"/>
                    <a:pt x="25" y="29"/>
                    <a:pt x="25" y="29"/>
                  </a:cubicBezTo>
                  <a:cubicBezTo>
                    <a:pt x="30" y="26"/>
                    <a:pt x="32" y="21"/>
                    <a:pt x="32" y="16"/>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0" name="Picture 9">
            <a:extLst>
              <a:ext uri="{FF2B5EF4-FFF2-40B4-BE49-F238E27FC236}">
                <a16:creationId xmlns:a16="http://schemas.microsoft.com/office/drawing/2014/main" id="{DFCC1AF7-FEE8-4628-9AD5-BDABDF60EE13}"/>
              </a:ext>
            </a:extLst>
          </p:cNvPr>
          <p:cNvPicPr>
            <a:picLocks noChangeAspect="1"/>
          </p:cNvPicPr>
          <p:nvPr/>
        </p:nvPicPr>
        <p:blipFill>
          <a:blip r:embed="rId3"/>
          <a:stretch>
            <a:fillRect/>
          </a:stretch>
        </p:blipFill>
        <p:spPr>
          <a:xfrm>
            <a:off x="7091259" y="4313154"/>
            <a:ext cx="905082" cy="1783549"/>
          </a:xfrm>
          <a:prstGeom prst="rect">
            <a:avLst/>
          </a:prstGeom>
        </p:spPr>
      </p:pic>
      <p:sp>
        <p:nvSpPr>
          <p:cNvPr id="11" name="TextBox 10">
            <a:extLst>
              <a:ext uri="{FF2B5EF4-FFF2-40B4-BE49-F238E27FC236}">
                <a16:creationId xmlns:a16="http://schemas.microsoft.com/office/drawing/2014/main" id="{9B7C2A17-B1FE-4F44-80D1-9D47F6D24F9D}"/>
              </a:ext>
            </a:extLst>
          </p:cNvPr>
          <p:cNvSpPr txBox="1"/>
          <p:nvPr/>
        </p:nvSpPr>
        <p:spPr>
          <a:xfrm>
            <a:off x="7996341" y="4774061"/>
            <a:ext cx="990600" cy="923330"/>
          </a:xfrm>
          <a:prstGeom prst="rect">
            <a:avLst/>
          </a:prstGeom>
          <a:noFill/>
        </p:spPr>
        <p:txBody>
          <a:bodyPr wrap="square" rtlCol="0">
            <a:spAutoFit/>
          </a:bodyPr>
          <a:lstStyle/>
          <a:p>
            <a:r>
              <a:rPr lang="en-US" sz="5400" dirty="0">
                <a:solidFill>
                  <a:schemeClr val="accent6"/>
                </a:solidFill>
              </a:rPr>
              <a:t>👦</a:t>
            </a:r>
          </a:p>
        </p:txBody>
      </p:sp>
      <p:cxnSp>
        <p:nvCxnSpPr>
          <p:cNvPr id="3" name="Straight Arrow Connector 2">
            <a:extLst>
              <a:ext uri="{FF2B5EF4-FFF2-40B4-BE49-F238E27FC236}">
                <a16:creationId xmlns:a16="http://schemas.microsoft.com/office/drawing/2014/main" id="{A83627E0-CAF6-4472-BD34-4CB95B385E70}"/>
              </a:ext>
            </a:extLst>
          </p:cNvPr>
          <p:cNvCxnSpPr>
            <a:cxnSpLocks/>
          </p:cNvCxnSpPr>
          <p:nvPr/>
        </p:nvCxnSpPr>
        <p:spPr>
          <a:xfrm>
            <a:off x="7543800" y="1752600"/>
            <a:ext cx="0" cy="2406535"/>
          </a:xfrm>
          <a:prstGeom prst="straightConnector1">
            <a:avLst/>
          </a:prstGeom>
          <a:ln w="762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3111D772-5532-4351-A8CD-A34AAC707213}"/>
              </a:ext>
            </a:extLst>
          </p:cNvPr>
          <p:cNvGrpSpPr/>
          <p:nvPr/>
        </p:nvGrpSpPr>
        <p:grpSpPr>
          <a:xfrm>
            <a:off x="10690962" y="2962444"/>
            <a:ext cx="1120775" cy="1406020"/>
            <a:chOff x="4968880" y="1376365"/>
            <a:chExt cx="704850" cy="884239"/>
          </a:xfrm>
        </p:grpSpPr>
        <p:sp>
          <p:nvSpPr>
            <p:cNvPr id="13" name="Freeform 11">
              <a:extLst>
                <a:ext uri="{FF2B5EF4-FFF2-40B4-BE49-F238E27FC236}">
                  <a16:creationId xmlns:a16="http://schemas.microsoft.com/office/drawing/2014/main" id="{187A6F67-A34F-4D13-A239-1FBD434ADD53}"/>
                </a:ext>
              </a:extLst>
            </p:cNvPr>
            <p:cNvSpPr>
              <a:spLocks noEditPoints="1"/>
            </p:cNvSpPr>
            <p:nvPr/>
          </p:nvSpPr>
          <p:spPr bwMode="auto">
            <a:xfrm>
              <a:off x="5362580" y="1544640"/>
              <a:ext cx="301625" cy="303213"/>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rgbClr val="EA40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14" name="Freeform 12">
              <a:extLst>
                <a:ext uri="{FF2B5EF4-FFF2-40B4-BE49-F238E27FC236}">
                  <a16:creationId xmlns:a16="http://schemas.microsoft.com/office/drawing/2014/main" id="{1174F750-8431-47AD-BB90-A9E918981745}"/>
                </a:ext>
              </a:extLst>
            </p:cNvPr>
            <p:cNvSpPr>
              <a:spLocks noEditPoints="1"/>
            </p:cNvSpPr>
            <p:nvPr/>
          </p:nvSpPr>
          <p:spPr bwMode="auto">
            <a:xfrm>
              <a:off x="5372105" y="1957391"/>
              <a:ext cx="301625" cy="303213"/>
            </a:xfrm>
            <a:custGeom>
              <a:avLst/>
              <a:gdLst>
                <a:gd name="T0" fmla="*/ 78 w 88"/>
                <a:gd name="T1" fmla="*/ 43 h 89"/>
                <a:gd name="T2" fmla="*/ 79 w 88"/>
                <a:gd name="T3" fmla="*/ 33 h 89"/>
                <a:gd name="T4" fmla="*/ 74 w 88"/>
                <a:gd name="T5" fmla="*/ 22 h 89"/>
                <a:gd name="T6" fmla="*/ 65 w 88"/>
                <a:gd name="T7" fmla="*/ 17 h 89"/>
                <a:gd name="T8" fmla="*/ 64 w 88"/>
                <a:gd name="T9" fmla="*/ 5 h 89"/>
                <a:gd name="T10" fmla="*/ 54 w 88"/>
                <a:gd name="T11" fmla="*/ 11 h 89"/>
                <a:gd name="T12" fmla="*/ 44 w 88"/>
                <a:gd name="T13" fmla="*/ 7 h 89"/>
                <a:gd name="T14" fmla="*/ 32 w 88"/>
                <a:gd name="T15" fmla="*/ 9 h 89"/>
                <a:gd name="T16" fmla="*/ 25 w 88"/>
                <a:gd name="T17" fmla="*/ 16 h 89"/>
                <a:gd name="T18" fmla="*/ 12 w 88"/>
                <a:gd name="T19" fmla="*/ 13 h 89"/>
                <a:gd name="T20" fmla="*/ 16 w 88"/>
                <a:gd name="T21" fmla="*/ 25 h 89"/>
                <a:gd name="T22" fmla="*/ 9 w 88"/>
                <a:gd name="T23" fmla="*/ 32 h 89"/>
                <a:gd name="T24" fmla="*/ 7 w 88"/>
                <a:gd name="T25" fmla="*/ 44 h 89"/>
                <a:gd name="T26" fmla="*/ 11 w 88"/>
                <a:gd name="T27" fmla="*/ 54 h 89"/>
                <a:gd name="T28" fmla="*/ 5 w 88"/>
                <a:gd name="T29" fmla="*/ 64 h 89"/>
                <a:gd name="T30" fmla="*/ 17 w 88"/>
                <a:gd name="T31" fmla="*/ 65 h 89"/>
                <a:gd name="T32" fmla="*/ 22 w 88"/>
                <a:gd name="T33" fmla="*/ 74 h 89"/>
                <a:gd name="T34" fmla="*/ 33 w 88"/>
                <a:gd name="T35" fmla="*/ 79 h 89"/>
                <a:gd name="T36" fmla="*/ 43 w 88"/>
                <a:gd name="T37" fmla="*/ 78 h 89"/>
                <a:gd name="T38" fmla="*/ 51 w 88"/>
                <a:gd name="T39" fmla="*/ 88 h 89"/>
                <a:gd name="T40" fmla="*/ 55 w 88"/>
                <a:gd name="T41" fmla="*/ 76 h 89"/>
                <a:gd name="T42" fmla="*/ 65 w 88"/>
                <a:gd name="T43" fmla="*/ 74 h 89"/>
                <a:gd name="T44" fmla="*/ 74 w 88"/>
                <a:gd name="T45" fmla="*/ 65 h 89"/>
                <a:gd name="T46" fmla="*/ 76 w 88"/>
                <a:gd name="T47" fmla="*/ 55 h 89"/>
                <a:gd name="T48" fmla="*/ 88 w 88"/>
                <a:gd name="T49" fmla="*/ 51 h 89"/>
                <a:gd name="T50" fmla="*/ 60 w 88"/>
                <a:gd name="T51" fmla="*/ 60 h 89"/>
                <a:gd name="T52" fmla="*/ 41 w 88"/>
                <a:gd name="T53" fmla="*/ 66 h 89"/>
                <a:gd name="T54" fmla="*/ 28 w 88"/>
                <a:gd name="T55" fmla="*/ 59 h 89"/>
                <a:gd name="T56" fmla="*/ 22 w 88"/>
                <a:gd name="T57" fmla="*/ 47 h 89"/>
                <a:gd name="T58" fmla="*/ 33 w 88"/>
                <a:gd name="T59" fmla="*/ 24 h 89"/>
                <a:gd name="T60" fmla="*/ 59 w 88"/>
                <a:gd name="T61" fmla="*/ 28 h 89"/>
                <a:gd name="T62" fmla="*/ 64 w 88"/>
                <a:gd name="T63" fmla="*/ 54 h 89"/>
                <a:gd name="T64" fmla="*/ 60 w 88"/>
                <a:gd name="T65"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4"/>
                  </a:moveTo>
                  <a:cubicBezTo>
                    <a:pt x="78" y="43"/>
                    <a:pt x="78" y="43"/>
                    <a:pt x="78" y="43"/>
                  </a:cubicBezTo>
                  <a:cubicBezTo>
                    <a:pt x="78" y="40"/>
                    <a:pt x="78" y="37"/>
                    <a:pt x="77" y="34"/>
                  </a:cubicBezTo>
                  <a:cubicBezTo>
                    <a:pt x="79" y="33"/>
                    <a:pt x="79" y="33"/>
                    <a:pt x="79" y="33"/>
                  </a:cubicBezTo>
                  <a:cubicBezTo>
                    <a:pt x="83" y="31"/>
                    <a:pt x="86" y="28"/>
                    <a:pt x="83" y="24"/>
                  </a:cubicBezTo>
                  <a:cubicBezTo>
                    <a:pt x="81" y="20"/>
                    <a:pt x="77" y="20"/>
                    <a:pt x="74" y="22"/>
                  </a:cubicBezTo>
                  <a:cubicBezTo>
                    <a:pt x="71" y="23"/>
                    <a:pt x="71" y="23"/>
                    <a:pt x="71" y="23"/>
                  </a:cubicBezTo>
                  <a:cubicBezTo>
                    <a:pt x="70" y="21"/>
                    <a:pt x="67" y="19"/>
                    <a:pt x="65" y="17"/>
                  </a:cubicBezTo>
                  <a:cubicBezTo>
                    <a:pt x="66" y="15"/>
                    <a:pt x="66" y="15"/>
                    <a:pt x="66" y="15"/>
                  </a:cubicBezTo>
                  <a:cubicBezTo>
                    <a:pt x="68" y="11"/>
                    <a:pt x="68" y="6"/>
                    <a:pt x="64" y="5"/>
                  </a:cubicBezTo>
                  <a:cubicBezTo>
                    <a:pt x="60" y="3"/>
                    <a:pt x="57" y="6"/>
                    <a:pt x="55" y="9"/>
                  </a:cubicBezTo>
                  <a:cubicBezTo>
                    <a:pt x="54" y="11"/>
                    <a:pt x="54" y="11"/>
                    <a:pt x="54" y="11"/>
                  </a:cubicBezTo>
                  <a:cubicBezTo>
                    <a:pt x="51" y="10"/>
                    <a:pt x="48" y="10"/>
                    <a:pt x="45" y="10"/>
                  </a:cubicBezTo>
                  <a:cubicBezTo>
                    <a:pt x="44" y="7"/>
                    <a:pt x="44" y="7"/>
                    <a:pt x="44" y="7"/>
                  </a:cubicBezTo>
                  <a:cubicBezTo>
                    <a:pt x="44" y="3"/>
                    <a:pt x="41" y="0"/>
                    <a:pt x="37" y="1"/>
                  </a:cubicBezTo>
                  <a:cubicBezTo>
                    <a:pt x="33" y="1"/>
                    <a:pt x="32" y="6"/>
                    <a:pt x="32" y="9"/>
                  </a:cubicBezTo>
                  <a:cubicBezTo>
                    <a:pt x="33" y="12"/>
                    <a:pt x="33" y="12"/>
                    <a:pt x="33" y="12"/>
                  </a:cubicBezTo>
                  <a:cubicBezTo>
                    <a:pt x="30" y="13"/>
                    <a:pt x="27" y="14"/>
                    <a:pt x="25" y="16"/>
                  </a:cubicBezTo>
                  <a:cubicBezTo>
                    <a:pt x="23" y="14"/>
                    <a:pt x="23" y="14"/>
                    <a:pt x="23" y="14"/>
                  </a:cubicBezTo>
                  <a:cubicBezTo>
                    <a:pt x="20" y="11"/>
                    <a:pt x="15" y="10"/>
                    <a:pt x="12" y="13"/>
                  </a:cubicBezTo>
                  <a:cubicBezTo>
                    <a:pt x="10" y="16"/>
                    <a:pt x="12" y="20"/>
                    <a:pt x="14" y="23"/>
                  </a:cubicBezTo>
                  <a:cubicBezTo>
                    <a:pt x="16" y="25"/>
                    <a:pt x="16" y="25"/>
                    <a:pt x="16" y="25"/>
                  </a:cubicBezTo>
                  <a:cubicBezTo>
                    <a:pt x="14" y="27"/>
                    <a:pt x="13" y="30"/>
                    <a:pt x="12" y="33"/>
                  </a:cubicBezTo>
                  <a:cubicBezTo>
                    <a:pt x="9" y="32"/>
                    <a:pt x="9" y="32"/>
                    <a:pt x="9" y="32"/>
                  </a:cubicBezTo>
                  <a:cubicBezTo>
                    <a:pt x="5" y="32"/>
                    <a:pt x="1" y="33"/>
                    <a:pt x="0" y="37"/>
                  </a:cubicBezTo>
                  <a:cubicBezTo>
                    <a:pt x="0" y="42"/>
                    <a:pt x="4" y="44"/>
                    <a:pt x="7" y="44"/>
                  </a:cubicBezTo>
                  <a:cubicBezTo>
                    <a:pt x="10" y="45"/>
                    <a:pt x="10" y="45"/>
                    <a:pt x="10" y="45"/>
                  </a:cubicBezTo>
                  <a:cubicBezTo>
                    <a:pt x="10" y="48"/>
                    <a:pt x="10" y="51"/>
                    <a:pt x="11" y="54"/>
                  </a:cubicBezTo>
                  <a:cubicBezTo>
                    <a:pt x="9" y="55"/>
                    <a:pt x="9" y="55"/>
                    <a:pt x="9" y="55"/>
                  </a:cubicBezTo>
                  <a:cubicBezTo>
                    <a:pt x="6" y="57"/>
                    <a:pt x="3" y="60"/>
                    <a:pt x="5" y="64"/>
                  </a:cubicBezTo>
                  <a:cubicBezTo>
                    <a:pt x="7" y="68"/>
                    <a:pt x="11" y="68"/>
                    <a:pt x="14" y="66"/>
                  </a:cubicBezTo>
                  <a:cubicBezTo>
                    <a:pt x="17" y="65"/>
                    <a:pt x="17" y="65"/>
                    <a:pt x="17" y="65"/>
                  </a:cubicBezTo>
                  <a:cubicBezTo>
                    <a:pt x="19" y="67"/>
                    <a:pt x="21" y="69"/>
                    <a:pt x="23" y="71"/>
                  </a:cubicBezTo>
                  <a:cubicBezTo>
                    <a:pt x="22" y="74"/>
                    <a:pt x="22" y="74"/>
                    <a:pt x="22" y="74"/>
                  </a:cubicBezTo>
                  <a:cubicBezTo>
                    <a:pt x="20" y="77"/>
                    <a:pt x="20" y="82"/>
                    <a:pt x="24" y="84"/>
                  </a:cubicBezTo>
                  <a:cubicBezTo>
                    <a:pt x="28" y="85"/>
                    <a:pt x="31" y="82"/>
                    <a:pt x="33" y="79"/>
                  </a:cubicBezTo>
                  <a:cubicBezTo>
                    <a:pt x="34" y="77"/>
                    <a:pt x="34" y="77"/>
                    <a:pt x="34" y="77"/>
                  </a:cubicBezTo>
                  <a:cubicBezTo>
                    <a:pt x="37" y="78"/>
                    <a:pt x="40" y="78"/>
                    <a:pt x="43" y="78"/>
                  </a:cubicBezTo>
                  <a:cubicBezTo>
                    <a:pt x="44" y="81"/>
                    <a:pt x="44" y="81"/>
                    <a:pt x="44" y="81"/>
                  </a:cubicBezTo>
                  <a:cubicBezTo>
                    <a:pt x="44" y="85"/>
                    <a:pt x="47" y="89"/>
                    <a:pt x="51" y="88"/>
                  </a:cubicBezTo>
                  <a:cubicBezTo>
                    <a:pt x="55" y="87"/>
                    <a:pt x="56" y="83"/>
                    <a:pt x="56" y="79"/>
                  </a:cubicBezTo>
                  <a:cubicBezTo>
                    <a:pt x="55" y="76"/>
                    <a:pt x="55" y="76"/>
                    <a:pt x="55" y="76"/>
                  </a:cubicBezTo>
                  <a:cubicBezTo>
                    <a:pt x="58" y="75"/>
                    <a:pt x="61" y="74"/>
                    <a:pt x="64" y="72"/>
                  </a:cubicBezTo>
                  <a:cubicBezTo>
                    <a:pt x="65" y="74"/>
                    <a:pt x="65" y="74"/>
                    <a:pt x="65" y="74"/>
                  </a:cubicBezTo>
                  <a:cubicBezTo>
                    <a:pt x="68" y="77"/>
                    <a:pt x="73" y="78"/>
                    <a:pt x="76" y="75"/>
                  </a:cubicBezTo>
                  <a:cubicBezTo>
                    <a:pt x="78" y="72"/>
                    <a:pt x="77" y="68"/>
                    <a:pt x="74" y="65"/>
                  </a:cubicBezTo>
                  <a:cubicBezTo>
                    <a:pt x="72" y="64"/>
                    <a:pt x="72" y="64"/>
                    <a:pt x="72" y="64"/>
                  </a:cubicBezTo>
                  <a:cubicBezTo>
                    <a:pt x="74" y="61"/>
                    <a:pt x="75" y="58"/>
                    <a:pt x="76" y="55"/>
                  </a:cubicBezTo>
                  <a:cubicBezTo>
                    <a:pt x="79" y="56"/>
                    <a:pt x="79" y="56"/>
                    <a:pt x="79" y="56"/>
                  </a:cubicBezTo>
                  <a:cubicBezTo>
                    <a:pt x="83" y="56"/>
                    <a:pt x="87" y="55"/>
                    <a:pt x="88" y="51"/>
                  </a:cubicBezTo>
                  <a:cubicBezTo>
                    <a:pt x="88" y="47"/>
                    <a:pt x="85" y="44"/>
                    <a:pt x="81" y="44"/>
                  </a:cubicBezTo>
                  <a:close/>
                  <a:moveTo>
                    <a:pt x="60" y="60"/>
                  </a:moveTo>
                  <a:cubicBezTo>
                    <a:pt x="58" y="61"/>
                    <a:pt x="57" y="63"/>
                    <a:pt x="55" y="64"/>
                  </a:cubicBezTo>
                  <a:cubicBezTo>
                    <a:pt x="51" y="66"/>
                    <a:pt x="46" y="67"/>
                    <a:pt x="41" y="66"/>
                  </a:cubicBezTo>
                  <a:cubicBezTo>
                    <a:pt x="37" y="66"/>
                    <a:pt x="32" y="64"/>
                    <a:pt x="29" y="60"/>
                  </a:cubicBezTo>
                  <a:cubicBezTo>
                    <a:pt x="28" y="60"/>
                    <a:pt x="28" y="60"/>
                    <a:pt x="28" y="59"/>
                  </a:cubicBezTo>
                  <a:cubicBezTo>
                    <a:pt x="25" y="56"/>
                    <a:pt x="23" y="52"/>
                    <a:pt x="22" y="48"/>
                  </a:cubicBezTo>
                  <a:cubicBezTo>
                    <a:pt x="22" y="48"/>
                    <a:pt x="22" y="47"/>
                    <a:pt x="22" y="47"/>
                  </a:cubicBezTo>
                  <a:cubicBezTo>
                    <a:pt x="21" y="42"/>
                    <a:pt x="22" y="37"/>
                    <a:pt x="24" y="33"/>
                  </a:cubicBezTo>
                  <a:cubicBezTo>
                    <a:pt x="26" y="30"/>
                    <a:pt x="29" y="26"/>
                    <a:pt x="33" y="24"/>
                  </a:cubicBezTo>
                  <a:cubicBezTo>
                    <a:pt x="34" y="24"/>
                    <a:pt x="34" y="24"/>
                    <a:pt x="35" y="24"/>
                  </a:cubicBezTo>
                  <a:cubicBezTo>
                    <a:pt x="43" y="20"/>
                    <a:pt x="53" y="21"/>
                    <a:pt x="59" y="28"/>
                  </a:cubicBezTo>
                  <a:cubicBezTo>
                    <a:pt x="60" y="28"/>
                    <a:pt x="60" y="28"/>
                    <a:pt x="61" y="29"/>
                  </a:cubicBezTo>
                  <a:cubicBezTo>
                    <a:pt x="67" y="35"/>
                    <a:pt x="68" y="45"/>
                    <a:pt x="64" y="54"/>
                  </a:cubicBezTo>
                  <a:cubicBezTo>
                    <a:pt x="64" y="56"/>
                    <a:pt x="62" y="58"/>
                    <a:pt x="60" y="60"/>
                  </a:cubicBezTo>
                  <a:cubicBezTo>
                    <a:pt x="58" y="61"/>
                    <a:pt x="62" y="58"/>
                    <a:pt x="60" y="6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15" name="Freeform 13">
              <a:extLst>
                <a:ext uri="{FF2B5EF4-FFF2-40B4-BE49-F238E27FC236}">
                  <a16:creationId xmlns:a16="http://schemas.microsoft.com/office/drawing/2014/main" id="{1F2A8121-8652-4733-AFD7-5E8472DE0241}"/>
                </a:ext>
              </a:extLst>
            </p:cNvPr>
            <p:cNvSpPr>
              <a:spLocks/>
            </p:cNvSpPr>
            <p:nvPr/>
          </p:nvSpPr>
          <p:spPr bwMode="auto">
            <a:xfrm>
              <a:off x="4968880" y="1724028"/>
              <a:ext cx="452438" cy="450851"/>
            </a:xfrm>
            <a:custGeom>
              <a:avLst/>
              <a:gdLst>
                <a:gd name="T0" fmla="*/ 124 w 132"/>
                <a:gd name="T1" fmla="*/ 65 h 132"/>
                <a:gd name="T2" fmla="*/ 125 w 132"/>
                <a:gd name="T3" fmla="*/ 57 h 132"/>
                <a:gd name="T4" fmla="*/ 122 w 132"/>
                <a:gd name="T5" fmla="*/ 45 h 132"/>
                <a:gd name="T6" fmla="*/ 117 w 132"/>
                <a:gd name="T7" fmla="*/ 38 h 132"/>
                <a:gd name="T8" fmla="*/ 120 w 132"/>
                <a:gd name="T9" fmla="*/ 28 h 132"/>
                <a:gd name="T10" fmla="*/ 110 w 132"/>
                <a:gd name="T11" fmla="*/ 28 h 132"/>
                <a:gd name="T12" fmla="*/ 104 w 132"/>
                <a:gd name="T13" fmla="*/ 23 h 132"/>
                <a:gd name="T14" fmla="*/ 104 w 132"/>
                <a:gd name="T15" fmla="*/ 12 h 132"/>
                <a:gd name="T16" fmla="*/ 94 w 132"/>
                <a:gd name="T17" fmla="*/ 15 h 132"/>
                <a:gd name="T18" fmla="*/ 88 w 132"/>
                <a:gd name="T19" fmla="*/ 10 h 132"/>
                <a:gd name="T20" fmla="*/ 75 w 132"/>
                <a:gd name="T21" fmla="*/ 7 h 132"/>
                <a:gd name="T22" fmla="*/ 67 w 132"/>
                <a:gd name="T23" fmla="*/ 8 h 132"/>
                <a:gd name="T24" fmla="*/ 60 w 132"/>
                <a:gd name="T25" fmla="*/ 0 h 132"/>
                <a:gd name="T26" fmla="*/ 55 w 132"/>
                <a:gd name="T27" fmla="*/ 9 h 132"/>
                <a:gd name="T28" fmla="*/ 47 w 132"/>
                <a:gd name="T29" fmla="*/ 9 h 132"/>
                <a:gd name="T30" fmla="*/ 35 w 132"/>
                <a:gd name="T31" fmla="*/ 15 h 132"/>
                <a:gd name="T32" fmla="*/ 30 w 132"/>
                <a:gd name="T33" fmla="*/ 21 h 132"/>
                <a:gd name="T34" fmla="*/ 19 w 132"/>
                <a:gd name="T35" fmla="*/ 20 h 132"/>
                <a:gd name="T36" fmla="*/ 21 w 132"/>
                <a:gd name="T37" fmla="*/ 30 h 132"/>
                <a:gd name="T38" fmla="*/ 15 w 132"/>
                <a:gd name="T39" fmla="*/ 35 h 132"/>
                <a:gd name="T40" fmla="*/ 9 w 132"/>
                <a:gd name="T41" fmla="*/ 47 h 132"/>
                <a:gd name="T42" fmla="*/ 9 w 132"/>
                <a:gd name="T43" fmla="*/ 55 h 132"/>
                <a:gd name="T44" fmla="*/ 0 w 132"/>
                <a:gd name="T45" fmla="*/ 60 h 132"/>
                <a:gd name="T46" fmla="*/ 8 w 132"/>
                <a:gd name="T47" fmla="*/ 68 h 132"/>
                <a:gd name="T48" fmla="*/ 7 w 132"/>
                <a:gd name="T49" fmla="*/ 76 h 132"/>
                <a:gd name="T50" fmla="*/ 10 w 132"/>
                <a:gd name="T51" fmla="*/ 88 h 132"/>
                <a:gd name="T52" fmla="*/ 15 w 132"/>
                <a:gd name="T53" fmla="*/ 94 h 132"/>
                <a:gd name="T54" fmla="*/ 12 w 132"/>
                <a:gd name="T55" fmla="*/ 104 h 132"/>
                <a:gd name="T56" fmla="*/ 23 w 132"/>
                <a:gd name="T57" fmla="*/ 104 h 132"/>
                <a:gd name="T58" fmla="*/ 28 w 132"/>
                <a:gd name="T59" fmla="*/ 110 h 132"/>
                <a:gd name="T60" fmla="*/ 28 w 132"/>
                <a:gd name="T61" fmla="*/ 120 h 132"/>
                <a:gd name="T62" fmla="*/ 38 w 132"/>
                <a:gd name="T63" fmla="*/ 117 h 132"/>
                <a:gd name="T64" fmla="*/ 44 w 132"/>
                <a:gd name="T65" fmla="*/ 122 h 132"/>
                <a:gd name="T66" fmla="*/ 57 w 132"/>
                <a:gd name="T67" fmla="*/ 125 h 132"/>
                <a:gd name="T68" fmla="*/ 65 w 132"/>
                <a:gd name="T69" fmla="*/ 124 h 132"/>
                <a:gd name="T70" fmla="*/ 72 w 132"/>
                <a:gd name="T71" fmla="*/ 132 h 132"/>
                <a:gd name="T72" fmla="*/ 77 w 132"/>
                <a:gd name="T73" fmla="*/ 123 h 132"/>
                <a:gd name="T74" fmla="*/ 85 w 132"/>
                <a:gd name="T75" fmla="*/ 123 h 132"/>
                <a:gd name="T76" fmla="*/ 97 w 132"/>
                <a:gd name="T77" fmla="*/ 118 h 132"/>
                <a:gd name="T78" fmla="*/ 102 w 132"/>
                <a:gd name="T79" fmla="*/ 111 h 132"/>
                <a:gd name="T80" fmla="*/ 113 w 132"/>
                <a:gd name="T81" fmla="*/ 113 h 132"/>
                <a:gd name="T82" fmla="*/ 111 w 132"/>
                <a:gd name="T83" fmla="*/ 102 h 132"/>
                <a:gd name="T84" fmla="*/ 117 w 132"/>
                <a:gd name="T85" fmla="*/ 97 h 132"/>
                <a:gd name="T86" fmla="*/ 123 w 132"/>
                <a:gd name="T87" fmla="*/ 86 h 132"/>
                <a:gd name="T88" fmla="*/ 123 w 132"/>
                <a:gd name="T89" fmla="*/ 78 h 132"/>
                <a:gd name="T90" fmla="*/ 132 w 132"/>
                <a:gd name="T91"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2">
                  <a:moveTo>
                    <a:pt x="126" y="65"/>
                  </a:moveTo>
                  <a:cubicBezTo>
                    <a:pt x="124" y="65"/>
                    <a:pt x="124" y="65"/>
                    <a:pt x="124" y="65"/>
                  </a:cubicBezTo>
                  <a:cubicBezTo>
                    <a:pt x="124" y="62"/>
                    <a:pt x="124" y="60"/>
                    <a:pt x="123" y="57"/>
                  </a:cubicBezTo>
                  <a:cubicBezTo>
                    <a:pt x="125" y="57"/>
                    <a:pt x="125" y="57"/>
                    <a:pt x="125" y="57"/>
                  </a:cubicBezTo>
                  <a:cubicBezTo>
                    <a:pt x="130" y="56"/>
                    <a:pt x="131" y="53"/>
                    <a:pt x="130" y="49"/>
                  </a:cubicBezTo>
                  <a:cubicBezTo>
                    <a:pt x="129" y="46"/>
                    <a:pt x="127" y="43"/>
                    <a:pt x="122" y="45"/>
                  </a:cubicBezTo>
                  <a:cubicBezTo>
                    <a:pt x="120" y="45"/>
                    <a:pt x="120" y="45"/>
                    <a:pt x="120" y="45"/>
                  </a:cubicBezTo>
                  <a:cubicBezTo>
                    <a:pt x="119" y="43"/>
                    <a:pt x="118" y="41"/>
                    <a:pt x="117" y="38"/>
                  </a:cubicBezTo>
                  <a:cubicBezTo>
                    <a:pt x="119" y="37"/>
                    <a:pt x="119" y="37"/>
                    <a:pt x="119" y="37"/>
                  </a:cubicBezTo>
                  <a:cubicBezTo>
                    <a:pt x="123" y="34"/>
                    <a:pt x="122" y="31"/>
                    <a:pt x="120" y="28"/>
                  </a:cubicBezTo>
                  <a:cubicBezTo>
                    <a:pt x="118" y="25"/>
                    <a:pt x="115" y="24"/>
                    <a:pt x="111" y="27"/>
                  </a:cubicBezTo>
                  <a:cubicBezTo>
                    <a:pt x="110" y="28"/>
                    <a:pt x="110" y="28"/>
                    <a:pt x="110" y="28"/>
                  </a:cubicBezTo>
                  <a:cubicBezTo>
                    <a:pt x="109" y="27"/>
                    <a:pt x="108" y="26"/>
                    <a:pt x="107" y="25"/>
                  </a:cubicBezTo>
                  <a:cubicBezTo>
                    <a:pt x="106" y="24"/>
                    <a:pt x="105" y="24"/>
                    <a:pt x="104" y="23"/>
                  </a:cubicBezTo>
                  <a:cubicBezTo>
                    <a:pt x="105" y="21"/>
                    <a:pt x="105" y="21"/>
                    <a:pt x="105" y="21"/>
                  </a:cubicBezTo>
                  <a:cubicBezTo>
                    <a:pt x="108" y="17"/>
                    <a:pt x="107" y="14"/>
                    <a:pt x="104" y="12"/>
                  </a:cubicBezTo>
                  <a:cubicBezTo>
                    <a:pt x="101" y="10"/>
                    <a:pt x="98" y="10"/>
                    <a:pt x="95" y="14"/>
                  </a:cubicBezTo>
                  <a:cubicBezTo>
                    <a:pt x="94" y="15"/>
                    <a:pt x="94" y="15"/>
                    <a:pt x="94" y="15"/>
                  </a:cubicBezTo>
                  <a:cubicBezTo>
                    <a:pt x="92" y="14"/>
                    <a:pt x="89" y="13"/>
                    <a:pt x="87" y="12"/>
                  </a:cubicBezTo>
                  <a:cubicBezTo>
                    <a:pt x="88" y="10"/>
                    <a:pt x="88" y="10"/>
                    <a:pt x="88" y="10"/>
                  </a:cubicBezTo>
                  <a:cubicBezTo>
                    <a:pt x="89" y="6"/>
                    <a:pt x="87" y="3"/>
                    <a:pt x="83" y="2"/>
                  </a:cubicBezTo>
                  <a:cubicBezTo>
                    <a:pt x="80" y="2"/>
                    <a:pt x="77" y="2"/>
                    <a:pt x="75" y="7"/>
                  </a:cubicBezTo>
                  <a:cubicBezTo>
                    <a:pt x="75" y="9"/>
                    <a:pt x="75" y="9"/>
                    <a:pt x="75" y="9"/>
                  </a:cubicBezTo>
                  <a:cubicBezTo>
                    <a:pt x="72" y="9"/>
                    <a:pt x="70" y="8"/>
                    <a:pt x="67" y="8"/>
                  </a:cubicBezTo>
                  <a:cubicBezTo>
                    <a:pt x="67" y="6"/>
                    <a:pt x="67" y="6"/>
                    <a:pt x="67" y="6"/>
                  </a:cubicBezTo>
                  <a:cubicBezTo>
                    <a:pt x="67" y="1"/>
                    <a:pt x="64" y="0"/>
                    <a:pt x="60" y="0"/>
                  </a:cubicBezTo>
                  <a:cubicBezTo>
                    <a:pt x="57" y="1"/>
                    <a:pt x="54" y="2"/>
                    <a:pt x="55" y="7"/>
                  </a:cubicBezTo>
                  <a:cubicBezTo>
                    <a:pt x="55" y="9"/>
                    <a:pt x="55" y="9"/>
                    <a:pt x="55" y="9"/>
                  </a:cubicBezTo>
                  <a:cubicBezTo>
                    <a:pt x="52" y="10"/>
                    <a:pt x="50" y="11"/>
                    <a:pt x="47" y="11"/>
                  </a:cubicBezTo>
                  <a:cubicBezTo>
                    <a:pt x="47" y="9"/>
                    <a:pt x="47" y="9"/>
                    <a:pt x="47" y="9"/>
                  </a:cubicBezTo>
                  <a:cubicBezTo>
                    <a:pt x="45" y="5"/>
                    <a:pt x="41" y="5"/>
                    <a:pt x="38" y="6"/>
                  </a:cubicBezTo>
                  <a:cubicBezTo>
                    <a:pt x="35" y="8"/>
                    <a:pt x="33" y="10"/>
                    <a:pt x="35" y="15"/>
                  </a:cubicBezTo>
                  <a:cubicBezTo>
                    <a:pt x="36" y="17"/>
                    <a:pt x="36" y="17"/>
                    <a:pt x="36" y="17"/>
                  </a:cubicBezTo>
                  <a:cubicBezTo>
                    <a:pt x="34" y="18"/>
                    <a:pt x="32" y="19"/>
                    <a:pt x="30" y="21"/>
                  </a:cubicBezTo>
                  <a:cubicBezTo>
                    <a:pt x="28" y="20"/>
                    <a:pt x="28" y="20"/>
                    <a:pt x="28" y="20"/>
                  </a:cubicBezTo>
                  <a:cubicBezTo>
                    <a:pt x="25" y="16"/>
                    <a:pt x="22" y="17"/>
                    <a:pt x="19" y="20"/>
                  </a:cubicBezTo>
                  <a:cubicBezTo>
                    <a:pt x="17" y="22"/>
                    <a:pt x="16" y="25"/>
                    <a:pt x="19" y="29"/>
                  </a:cubicBezTo>
                  <a:cubicBezTo>
                    <a:pt x="21" y="30"/>
                    <a:pt x="21" y="30"/>
                    <a:pt x="21" y="30"/>
                  </a:cubicBezTo>
                  <a:cubicBezTo>
                    <a:pt x="19" y="32"/>
                    <a:pt x="18" y="34"/>
                    <a:pt x="17" y="36"/>
                  </a:cubicBezTo>
                  <a:cubicBezTo>
                    <a:pt x="15" y="35"/>
                    <a:pt x="15" y="35"/>
                    <a:pt x="15" y="35"/>
                  </a:cubicBezTo>
                  <a:cubicBezTo>
                    <a:pt x="10" y="33"/>
                    <a:pt x="8" y="35"/>
                    <a:pt x="6" y="38"/>
                  </a:cubicBezTo>
                  <a:cubicBezTo>
                    <a:pt x="5" y="41"/>
                    <a:pt x="5" y="45"/>
                    <a:pt x="9" y="47"/>
                  </a:cubicBezTo>
                  <a:cubicBezTo>
                    <a:pt x="11" y="48"/>
                    <a:pt x="11" y="48"/>
                    <a:pt x="11" y="48"/>
                  </a:cubicBezTo>
                  <a:cubicBezTo>
                    <a:pt x="10" y="50"/>
                    <a:pt x="10" y="52"/>
                    <a:pt x="9" y="55"/>
                  </a:cubicBezTo>
                  <a:cubicBezTo>
                    <a:pt x="7" y="55"/>
                    <a:pt x="7" y="55"/>
                    <a:pt x="7" y="55"/>
                  </a:cubicBezTo>
                  <a:cubicBezTo>
                    <a:pt x="2" y="54"/>
                    <a:pt x="1" y="57"/>
                    <a:pt x="0" y="60"/>
                  </a:cubicBezTo>
                  <a:cubicBezTo>
                    <a:pt x="0" y="64"/>
                    <a:pt x="1" y="67"/>
                    <a:pt x="6" y="67"/>
                  </a:cubicBezTo>
                  <a:cubicBezTo>
                    <a:pt x="8" y="68"/>
                    <a:pt x="8" y="68"/>
                    <a:pt x="8" y="68"/>
                  </a:cubicBezTo>
                  <a:cubicBezTo>
                    <a:pt x="8" y="70"/>
                    <a:pt x="8" y="73"/>
                    <a:pt x="9" y="75"/>
                  </a:cubicBezTo>
                  <a:cubicBezTo>
                    <a:pt x="7" y="76"/>
                    <a:pt x="7" y="76"/>
                    <a:pt x="7" y="76"/>
                  </a:cubicBezTo>
                  <a:cubicBezTo>
                    <a:pt x="2" y="77"/>
                    <a:pt x="1" y="80"/>
                    <a:pt x="2" y="83"/>
                  </a:cubicBezTo>
                  <a:cubicBezTo>
                    <a:pt x="3" y="87"/>
                    <a:pt x="5" y="89"/>
                    <a:pt x="10" y="88"/>
                  </a:cubicBezTo>
                  <a:cubicBezTo>
                    <a:pt x="12" y="87"/>
                    <a:pt x="12" y="87"/>
                    <a:pt x="12" y="87"/>
                  </a:cubicBezTo>
                  <a:cubicBezTo>
                    <a:pt x="13" y="90"/>
                    <a:pt x="14" y="92"/>
                    <a:pt x="15" y="94"/>
                  </a:cubicBezTo>
                  <a:cubicBezTo>
                    <a:pt x="14" y="95"/>
                    <a:pt x="14" y="95"/>
                    <a:pt x="14" y="95"/>
                  </a:cubicBezTo>
                  <a:cubicBezTo>
                    <a:pt x="10" y="98"/>
                    <a:pt x="10" y="101"/>
                    <a:pt x="12" y="104"/>
                  </a:cubicBezTo>
                  <a:cubicBezTo>
                    <a:pt x="14" y="107"/>
                    <a:pt x="17" y="108"/>
                    <a:pt x="21" y="106"/>
                  </a:cubicBezTo>
                  <a:cubicBezTo>
                    <a:pt x="23" y="104"/>
                    <a:pt x="23" y="104"/>
                    <a:pt x="23" y="104"/>
                  </a:cubicBezTo>
                  <a:cubicBezTo>
                    <a:pt x="23" y="105"/>
                    <a:pt x="24" y="106"/>
                    <a:pt x="25" y="107"/>
                  </a:cubicBezTo>
                  <a:cubicBezTo>
                    <a:pt x="26" y="108"/>
                    <a:pt x="27" y="109"/>
                    <a:pt x="28" y="110"/>
                  </a:cubicBezTo>
                  <a:cubicBezTo>
                    <a:pt x="27" y="111"/>
                    <a:pt x="27" y="111"/>
                    <a:pt x="27" y="111"/>
                  </a:cubicBezTo>
                  <a:cubicBezTo>
                    <a:pt x="24" y="115"/>
                    <a:pt x="25" y="118"/>
                    <a:pt x="28" y="120"/>
                  </a:cubicBezTo>
                  <a:cubicBezTo>
                    <a:pt x="31" y="122"/>
                    <a:pt x="34" y="123"/>
                    <a:pt x="37" y="119"/>
                  </a:cubicBezTo>
                  <a:cubicBezTo>
                    <a:pt x="38" y="117"/>
                    <a:pt x="38" y="117"/>
                    <a:pt x="38" y="117"/>
                  </a:cubicBezTo>
                  <a:cubicBezTo>
                    <a:pt x="40" y="118"/>
                    <a:pt x="43" y="119"/>
                    <a:pt x="45" y="120"/>
                  </a:cubicBezTo>
                  <a:cubicBezTo>
                    <a:pt x="44" y="122"/>
                    <a:pt x="44" y="122"/>
                    <a:pt x="44" y="122"/>
                  </a:cubicBezTo>
                  <a:cubicBezTo>
                    <a:pt x="43" y="127"/>
                    <a:pt x="46" y="129"/>
                    <a:pt x="49" y="130"/>
                  </a:cubicBezTo>
                  <a:cubicBezTo>
                    <a:pt x="52" y="131"/>
                    <a:pt x="55" y="130"/>
                    <a:pt x="57" y="125"/>
                  </a:cubicBezTo>
                  <a:cubicBezTo>
                    <a:pt x="57" y="123"/>
                    <a:pt x="57" y="123"/>
                    <a:pt x="57" y="123"/>
                  </a:cubicBezTo>
                  <a:cubicBezTo>
                    <a:pt x="60" y="124"/>
                    <a:pt x="62" y="124"/>
                    <a:pt x="65" y="124"/>
                  </a:cubicBezTo>
                  <a:cubicBezTo>
                    <a:pt x="65" y="126"/>
                    <a:pt x="65" y="126"/>
                    <a:pt x="65" y="126"/>
                  </a:cubicBezTo>
                  <a:cubicBezTo>
                    <a:pt x="65" y="131"/>
                    <a:pt x="68" y="132"/>
                    <a:pt x="72" y="132"/>
                  </a:cubicBezTo>
                  <a:cubicBezTo>
                    <a:pt x="75" y="132"/>
                    <a:pt x="78" y="130"/>
                    <a:pt x="78" y="125"/>
                  </a:cubicBezTo>
                  <a:cubicBezTo>
                    <a:pt x="77" y="123"/>
                    <a:pt x="77" y="123"/>
                    <a:pt x="77" y="123"/>
                  </a:cubicBezTo>
                  <a:cubicBezTo>
                    <a:pt x="80" y="123"/>
                    <a:pt x="82" y="122"/>
                    <a:pt x="85" y="121"/>
                  </a:cubicBezTo>
                  <a:cubicBezTo>
                    <a:pt x="85" y="123"/>
                    <a:pt x="85" y="123"/>
                    <a:pt x="85" y="123"/>
                  </a:cubicBezTo>
                  <a:cubicBezTo>
                    <a:pt x="88" y="127"/>
                    <a:pt x="91" y="128"/>
                    <a:pt x="94" y="126"/>
                  </a:cubicBezTo>
                  <a:cubicBezTo>
                    <a:pt x="97" y="125"/>
                    <a:pt x="99" y="122"/>
                    <a:pt x="97" y="118"/>
                  </a:cubicBezTo>
                  <a:cubicBezTo>
                    <a:pt x="96" y="116"/>
                    <a:pt x="96" y="116"/>
                    <a:pt x="96" y="116"/>
                  </a:cubicBezTo>
                  <a:cubicBezTo>
                    <a:pt x="98" y="114"/>
                    <a:pt x="100" y="113"/>
                    <a:pt x="102" y="111"/>
                  </a:cubicBezTo>
                  <a:cubicBezTo>
                    <a:pt x="104" y="113"/>
                    <a:pt x="104" y="113"/>
                    <a:pt x="104" y="113"/>
                  </a:cubicBezTo>
                  <a:cubicBezTo>
                    <a:pt x="107" y="116"/>
                    <a:pt x="110" y="115"/>
                    <a:pt x="113" y="113"/>
                  </a:cubicBezTo>
                  <a:cubicBezTo>
                    <a:pt x="115" y="110"/>
                    <a:pt x="116" y="107"/>
                    <a:pt x="113" y="104"/>
                  </a:cubicBezTo>
                  <a:cubicBezTo>
                    <a:pt x="111" y="102"/>
                    <a:pt x="111" y="102"/>
                    <a:pt x="111" y="102"/>
                  </a:cubicBezTo>
                  <a:cubicBezTo>
                    <a:pt x="113" y="100"/>
                    <a:pt x="114" y="98"/>
                    <a:pt x="116" y="96"/>
                  </a:cubicBezTo>
                  <a:cubicBezTo>
                    <a:pt x="117" y="97"/>
                    <a:pt x="117" y="97"/>
                    <a:pt x="117" y="97"/>
                  </a:cubicBezTo>
                  <a:cubicBezTo>
                    <a:pt x="122" y="99"/>
                    <a:pt x="124" y="97"/>
                    <a:pt x="126" y="94"/>
                  </a:cubicBezTo>
                  <a:cubicBezTo>
                    <a:pt x="127" y="91"/>
                    <a:pt x="127" y="88"/>
                    <a:pt x="123" y="86"/>
                  </a:cubicBezTo>
                  <a:cubicBezTo>
                    <a:pt x="121" y="85"/>
                    <a:pt x="121" y="85"/>
                    <a:pt x="121" y="85"/>
                  </a:cubicBezTo>
                  <a:cubicBezTo>
                    <a:pt x="122" y="82"/>
                    <a:pt x="122" y="80"/>
                    <a:pt x="123" y="78"/>
                  </a:cubicBezTo>
                  <a:cubicBezTo>
                    <a:pt x="125" y="78"/>
                    <a:pt x="125" y="78"/>
                    <a:pt x="125" y="78"/>
                  </a:cubicBezTo>
                  <a:cubicBezTo>
                    <a:pt x="130" y="78"/>
                    <a:pt x="131" y="75"/>
                    <a:pt x="132" y="72"/>
                  </a:cubicBezTo>
                  <a:cubicBezTo>
                    <a:pt x="132" y="68"/>
                    <a:pt x="131" y="66"/>
                    <a:pt x="126" y="65"/>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16" name="Freeform 14">
              <a:extLst>
                <a:ext uri="{FF2B5EF4-FFF2-40B4-BE49-F238E27FC236}">
                  <a16:creationId xmlns:a16="http://schemas.microsoft.com/office/drawing/2014/main" id="{5E69F80F-EA37-4FF7-8320-8B624063008A}"/>
                </a:ext>
              </a:extLst>
            </p:cNvPr>
            <p:cNvSpPr>
              <a:spLocks/>
            </p:cNvSpPr>
            <p:nvPr/>
          </p:nvSpPr>
          <p:spPr bwMode="auto">
            <a:xfrm>
              <a:off x="5048255" y="1376365"/>
              <a:ext cx="296863" cy="296863"/>
            </a:xfrm>
            <a:custGeom>
              <a:avLst/>
              <a:gdLst>
                <a:gd name="T0" fmla="*/ 81 w 87"/>
                <a:gd name="T1" fmla="*/ 43 h 87"/>
                <a:gd name="T2" fmla="*/ 82 w 87"/>
                <a:gd name="T3" fmla="*/ 37 h 87"/>
                <a:gd name="T4" fmla="*/ 80 w 87"/>
                <a:gd name="T5" fmla="*/ 29 h 87"/>
                <a:gd name="T6" fmla="*/ 76 w 87"/>
                <a:gd name="T7" fmla="*/ 25 h 87"/>
                <a:gd name="T8" fmla="*/ 79 w 87"/>
                <a:gd name="T9" fmla="*/ 19 h 87"/>
                <a:gd name="T10" fmla="*/ 72 w 87"/>
                <a:gd name="T11" fmla="*/ 18 h 87"/>
                <a:gd name="T12" fmla="*/ 68 w 87"/>
                <a:gd name="T13" fmla="*/ 15 h 87"/>
                <a:gd name="T14" fmla="*/ 68 w 87"/>
                <a:gd name="T15" fmla="*/ 8 h 87"/>
                <a:gd name="T16" fmla="*/ 61 w 87"/>
                <a:gd name="T17" fmla="*/ 10 h 87"/>
                <a:gd name="T18" fmla="*/ 57 w 87"/>
                <a:gd name="T19" fmla="*/ 7 h 87"/>
                <a:gd name="T20" fmla="*/ 49 w 87"/>
                <a:gd name="T21" fmla="*/ 5 h 87"/>
                <a:gd name="T22" fmla="*/ 44 w 87"/>
                <a:gd name="T23" fmla="*/ 5 h 87"/>
                <a:gd name="T24" fmla="*/ 39 w 87"/>
                <a:gd name="T25" fmla="*/ 0 h 87"/>
                <a:gd name="T26" fmla="*/ 36 w 87"/>
                <a:gd name="T27" fmla="*/ 6 h 87"/>
                <a:gd name="T28" fmla="*/ 30 w 87"/>
                <a:gd name="T29" fmla="*/ 6 h 87"/>
                <a:gd name="T30" fmla="*/ 23 w 87"/>
                <a:gd name="T31" fmla="*/ 10 h 87"/>
                <a:gd name="T32" fmla="*/ 19 w 87"/>
                <a:gd name="T33" fmla="*/ 14 h 87"/>
                <a:gd name="T34" fmla="*/ 12 w 87"/>
                <a:gd name="T35" fmla="*/ 13 h 87"/>
                <a:gd name="T36" fmla="*/ 13 w 87"/>
                <a:gd name="T37" fmla="*/ 20 h 87"/>
                <a:gd name="T38" fmla="*/ 9 w 87"/>
                <a:gd name="T39" fmla="*/ 23 h 87"/>
                <a:gd name="T40" fmla="*/ 6 w 87"/>
                <a:gd name="T41" fmla="*/ 31 h 87"/>
                <a:gd name="T42" fmla="*/ 6 w 87"/>
                <a:gd name="T43" fmla="*/ 36 h 87"/>
                <a:gd name="T44" fmla="*/ 0 w 87"/>
                <a:gd name="T45" fmla="*/ 40 h 87"/>
                <a:gd name="T46" fmla="*/ 5 w 87"/>
                <a:gd name="T47" fmla="*/ 44 h 87"/>
                <a:gd name="T48" fmla="*/ 4 w 87"/>
                <a:gd name="T49" fmla="*/ 50 h 87"/>
                <a:gd name="T50" fmla="*/ 6 w 87"/>
                <a:gd name="T51" fmla="*/ 58 h 87"/>
                <a:gd name="T52" fmla="*/ 10 w 87"/>
                <a:gd name="T53" fmla="*/ 62 h 87"/>
                <a:gd name="T54" fmla="*/ 7 w 87"/>
                <a:gd name="T55" fmla="*/ 68 h 87"/>
                <a:gd name="T56" fmla="*/ 14 w 87"/>
                <a:gd name="T57" fmla="*/ 69 h 87"/>
                <a:gd name="T58" fmla="*/ 18 w 87"/>
                <a:gd name="T59" fmla="*/ 72 h 87"/>
                <a:gd name="T60" fmla="*/ 18 w 87"/>
                <a:gd name="T61" fmla="*/ 79 h 87"/>
                <a:gd name="T62" fmla="*/ 25 w 87"/>
                <a:gd name="T63" fmla="*/ 77 h 87"/>
                <a:gd name="T64" fmla="*/ 29 w 87"/>
                <a:gd name="T65" fmla="*/ 80 h 87"/>
                <a:gd name="T66" fmla="*/ 37 w 87"/>
                <a:gd name="T67" fmla="*/ 83 h 87"/>
                <a:gd name="T68" fmla="*/ 42 w 87"/>
                <a:gd name="T69" fmla="*/ 82 h 87"/>
                <a:gd name="T70" fmla="*/ 47 w 87"/>
                <a:gd name="T71" fmla="*/ 87 h 87"/>
                <a:gd name="T72" fmla="*/ 50 w 87"/>
                <a:gd name="T73" fmla="*/ 81 h 87"/>
                <a:gd name="T74" fmla="*/ 56 w 87"/>
                <a:gd name="T75" fmla="*/ 81 h 87"/>
                <a:gd name="T76" fmla="*/ 63 w 87"/>
                <a:gd name="T77" fmla="*/ 77 h 87"/>
                <a:gd name="T78" fmla="*/ 67 w 87"/>
                <a:gd name="T79" fmla="*/ 73 h 87"/>
                <a:gd name="T80" fmla="*/ 74 w 87"/>
                <a:gd name="T81" fmla="*/ 74 h 87"/>
                <a:gd name="T82" fmla="*/ 73 w 87"/>
                <a:gd name="T83" fmla="*/ 67 h 87"/>
                <a:gd name="T84" fmla="*/ 77 w 87"/>
                <a:gd name="T85" fmla="*/ 64 h 87"/>
                <a:gd name="T86" fmla="*/ 80 w 87"/>
                <a:gd name="T87" fmla="*/ 56 h 87"/>
                <a:gd name="T88" fmla="*/ 80 w 87"/>
                <a:gd name="T89" fmla="*/ 51 h 87"/>
                <a:gd name="T90" fmla="*/ 86 w 87"/>
                <a:gd name="T91" fmla="*/ 4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87">
                  <a:moveTo>
                    <a:pt x="83" y="43"/>
                  </a:moveTo>
                  <a:cubicBezTo>
                    <a:pt x="81" y="43"/>
                    <a:pt x="81" y="43"/>
                    <a:pt x="81" y="43"/>
                  </a:cubicBezTo>
                  <a:cubicBezTo>
                    <a:pt x="81" y="41"/>
                    <a:pt x="81" y="39"/>
                    <a:pt x="81" y="38"/>
                  </a:cubicBezTo>
                  <a:cubicBezTo>
                    <a:pt x="82" y="37"/>
                    <a:pt x="82" y="37"/>
                    <a:pt x="82" y="37"/>
                  </a:cubicBezTo>
                  <a:cubicBezTo>
                    <a:pt x="85" y="37"/>
                    <a:pt x="86" y="35"/>
                    <a:pt x="85" y="32"/>
                  </a:cubicBezTo>
                  <a:cubicBezTo>
                    <a:pt x="84" y="30"/>
                    <a:pt x="83" y="29"/>
                    <a:pt x="80" y="29"/>
                  </a:cubicBezTo>
                  <a:cubicBezTo>
                    <a:pt x="79" y="30"/>
                    <a:pt x="79" y="30"/>
                    <a:pt x="79" y="30"/>
                  </a:cubicBezTo>
                  <a:cubicBezTo>
                    <a:pt x="78" y="28"/>
                    <a:pt x="77" y="27"/>
                    <a:pt x="76" y="25"/>
                  </a:cubicBezTo>
                  <a:cubicBezTo>
                    <a:pt x="78" y="24"/>
                    <a:pt x="78" y="24"/>
                    <a:pt x="78" y="24"/>
                  </a:cubicBezTo>
                  <a:cubicBezTo>
                    <a:pt x="80" y="23"/>
                    <a:pt x="80" y="20"/>
                    <a:pt x="79" y="19"/>
                  </a:cubicBezTo>
                  <a:cubicBezTo>
                    <a:pt x="77" y="17"/>
                    <a:pt x="75" y="16"/>
                    <a:pt x="73" y="18"/>
                  </a:cubicBezTo>
                  <a:cubicBezTo>
                    <a:pt x="72" y="18"/>
                    <a:pt x="72" y="18"/>
                    <a:pt x="72" y="18"/>
                  </a:cubicBezTo>
                  <a:cubicBezTo>
                    <a:pt x="71" y="18"/>
                    <a:pt x="71" y="17"/>
                    <a:pt x="70" y="17"/>
                  </a:cubicBezTo>
                  <a:cubicBezTo>
                    <a:pt x="69" y="16"/>
                    <a:pt x="69" y="15"/>
                    <a:pt x="68" y="15"/>
                  </a:cubicBezTo>
                  <a:cubicBezTo>
                    <a:pt x="69" y="14"/>
                    <a:pt x="69" y="14"/>
                    <a:pt x="69" y="14"/>
                  </a:cubicBezTo>
                  <a:cubicBezTo>
                    <a:pt x="71" y="11"/>
                    <a:pt x="70" y="9"/>
                    <a:pt x="68" y="8"/>
                  </a:cubicBezTo>
                  <a:cubicBezTo>
                    <a:pt x="66" y="7"/>
                    <a:pt x="64" y="6"/>
                    <a:pt x="62" y="9"/>
                  </a:cubicBezTo>
                  <a:cubicBezTo>
                    <a:pt x="61" y="10"/>
                    <a:pt x="61" y="10"/>
                    <a:pt x="61" y="10"/>
                  </a:cubicBezTo>
                  <a:cubicBezTo>
                    <a:pt x="60" y="9"/>
                    <a:pt x="58" y="9"/>
                    <a:pt x="57" y="8"/>
                  </a:cubicBezTo>
                  <a:cubicBezTo>
                    <a:pt x="57" y="7"/>
                    <a:pt x="57" y="7"/>
                    <a:pt x="57" y="7"/>
                  </a:cubicBezTo>
                  <a:cubicBezTo>
                    <a:pt x="58" y="4"/>
                    <a:pt x="57" y="2"/>
                    <a:pt x="54" y="2"/>
                  </a:cubicBezTo>
                  <a:cubicBezTo>
                    <a:pt x="52" y="1"/>
                    <a:pt x="50" y="1"/>
                    <a:pt x="49" y="5"/>
                  </a:cubicBezTo>
                  <a:cubicBezTo>
                    <a:pt x="49" y="6"/>
                    <a:pt x="49" y="6"/>
                    <a:pt x="49" y="6"/>
                  </a:cubicBezTo>
                  <a:cubicBezTo>
                    <a:pt x="47" y="6"/>
                    <a:pt x="46" y="5"/>
                    <a:pt x="44" y="5"/>
                  </a:cubicBezTo>
                  <a:cubicBezTo>
                    <a:pt x="44" y="4"/>
                    <a:pt x="44" y="4"/>
                    <a:pt x="44" y="4"/>
                  </a:cubicBezTo>
                  <a:cubicBezTo>
                    <a:pt x="43" y="1"/>
                    <a:pt x="42" y="0"/>
                    <a:pt x="39" y="0"/>
                  </a:cubicBezTo>
                  <a:cubicBezTo>
                    <a:pt x="37" y="0"/>
                    <a:pt x="35" y="2"/>
                    <a:pt x="35" y="5"/>
                  </a:cubicBezTo>
                  <a:cubicBezTo>
                    <a:pt x="36" y="6"/>
                    <a:pt x="36" y="6"/>
                    <a:pt x="36" y="6"/>
                  </a:cubicBezTo>
                  <a:cubicBezTo>
                    <a:pt x="34" y="6"/>
                    <a:pt x="32" y="7"/>
                    <a:pt x="31" y="7"/>
                  </a:cubicBezTo>
                  <a:cubicBezTo>
                    <a:pt x="30" y="6"/>
                    <a:pt x="30" y="6"/>
                    <a:pt x="30" y="6"/>
                  </a:cubicBezTo>
                  <a:cubicBezTo>
                    <a:pt x="29" y="3"/>
                    <a:pt x="27" y="3"/>
                    <a:pt x="25" y="4"/>
                  </a:cubicBezTo>
                  <a:cubicBezTo>
                    <a:pt x="23" y="5"/>
                    <a:pt x="21" y="7"/>
                    <a:pt x="23" y="10"/>
                  </a:cubicBezTo>
                  <a:cubicBezTo>
                    <a:pt x="23" y="11"/>
                    <a:pt x="23" y="11"/>
                    <a:pt x="23" y="11"/>
                  </a:cubicBezTo>
                  <a:cubicBezTo>
                    <a:pt x="22" y="12"/>
                    <a:pt x="20" y="13"/>
                    <a:pt x="19" y="14"/>
                  </a:cubicBezTo>
                  <a:cubicBezTo>
                    <a:pt x="18" y="13"/>
                    <a:pt x="18" y="13"/>
                    <a:pt x="18" y="13"/>
                  </a:cubicBezTo>
                  <a:cubicBezTo>
                    <a:pt x="16" y="11"/>
                    <a:pt x="14" y="11"/>
                    <a:pt x="12" y="13"/>
                  </a:cubicBezTo>
                  <a:cubicBezTo>
                    <a:pt x="11" y="14"/>
                    <a:pt x="10" y="16"/>
                    <a:pt x="12" y="19"/>
                  </a:cubicBezTo>
                  <a:cubicBezTo>
                    <a:pt x="13" y="20"/>
                    <a:pt x="13" y="20"/>
                    <a:pt x="13" y="20"/>
                  </a:cubicBezTo>
                  <a:cubicBezTo>
                    <a:pt x="12" y="21"/>
                    <a:pt x="11" y="22"/>
                    <a:pt x="10" y="24"/>
                  </a:cubicBezTo>
                  <a:cubicBezTo>
                    <a:pt x="9" y="23"/>
                    <a:pt x="9" y="23"/>
                    <a:pt x="9" y="23"/>
                  </a:cubicBezTo>
                  <a:cubicBezTo>
                    <a:pt x="6" y="22"/>
                    <a:pt x="5" y="23"/>
                    <a:pt x="4" y="25"/>
                  </a:cubicBezTo>
                  <a:cubicBezTo>
                    <a:pt x="3" y="27"/>
                    <a:pt x="3" y="29"/>
                    <a:pt x="6" y="31"/>
                  </a:cubicBezTo>
                  <a:cubicBezTo>
                    <a:pt x="7" y="31"/>
                    <a:pt x="7" y="31"/>
                    <a:pt x="7" y="31"/>
                  </a:cubicBezTo>
                  <a:cubicBezTo>
                    <a:pt x="6" y="33"/>
                    <a:pt x="6" y="34"/>
                    <a:pt x="6" y="36"/>
                  </a:cubicBezTo>
                  <a:cubicBezTo>
                    <a:pt x="4" y="36"/>
                    <a:pt x="4" y="36"/>
                    <a:pt x="4" y="36"/>
                  </a:cubicBezTo>
                  <a:cubicBezTo>
                    <a:pt x="1" y="36"/>
                    <a:pt x="0" y="37"/>
                    <a:pt x="0" y="40"/>
                  </a:cubicBezTo>
                  <a:cubicBezTo>
                    <a:pt x="0" y="42"/>
                    <a:pt x="0" y="44"/>
                    <a:pt x="4" y="44"/>
                  </a:cubicBezTo>
                  <a:cubicBezTo>
                    <a:pt x="5" y="44"/>
                    <a:pt x="5" y="44"/>
                    <a:pt x="5" y="44"/>
                  </a:cubicBezTo>
                  <a:cubicBezTo>
                    <a:pt x="5" y="46"/>
                    <a:pt x="5" y="48"/>
                    <a:pt x="5" y="49"/>
                  </a:cubicBezTo>
                  <a:cubicBezTo>
                    <a:pt x="4" y="50"/>
                    <a:pt x="4" y="50"/>
                    <a:pt x="4" y="50"/>
                  </a:cubicBezTo>
                  <a:cubicBezTo>
                    <a:pt x="1" y="51"/>
                    <a:pt x="0" y="53"/>
                    <a:pt x="1" y="55"/>
                  </a:cubicBezTo>
                  <a:cubicBezTo>
                    <a:pt x="2" y="57"/>
                    <a:pt x="3" y="59"/>
                    <a:pt x="6" y="58"/>
                  </a:cubicBezTo>
                  <a:cubicBezTo>
                    <a:pt x="7" y="57"/>
                    <a:pt x="7" y="57"/>
                    <a:pt x="7" y="57"/>
                  </a:cubicBezTo>
                  <a:cubicBezTo>
                    <a:pt x="8" y="59"/>
                    <a:pt x="9" y="60"/>
                    <a:pt x="10" y="62"/>
                  </a:cubicBezTo>
                  <a:cubicBezTo>
                    <a:pt x="8" y="63"/>
                    <a:pt x="8" y="63"/>
                    <a:pt x="8" y="63"/>
                  </a:cubicBezTo>
                  <a:cubicBezTo>
                    <a:pt x="6" y="65"/>
                    <a:pt x="6" y="67"/>
                    <a:pt x="7" y="68"/>
                  </a:cubicBezTo>
                  <a:cubicBezTo>
                    <a:pt x="9" y="70"/>
                    <a:pt x="11" y="71"/>
                    <a:pt x="13" y="69"/>
                  </a:cubicBezTo>
                  <a:cubicBezTo>
                    <a:pt x="14" y="69"/>
                    <a:pt x="14" y="69"/>
                    <a:pt x="14" y="69"/>
                  </a:cubicBezTo>
                  <a:cubicBezTo>
                    <a:pt x="15" y="69"/>
                    <a:pt x="15" y="70"/>
                    <a:pt x="16" y="71"/>
                  </a:cubicBezTo>
                  <a:cubicBezTo>
                    <a:pt x="17" y="71"/>
                    <a:pt x="17" y="72"/>
                    <a:pt x="18" y="72"/>
                  </a:cubicBezTo>
                  <a:cubicBezTo>
                    <a:pt x="17" y="73"/>
                    <a:pt x="17" y="73"/>
                    <a:pt x="17" y="73"/>
                  </a:cubicBezTo>
                  <a:cubicBezTo>
                    <a:pt x="15" y="76"/>
                    <a:pt x="16" y="78"/>
                    <a:pt x="18" y="79"/>
                  </a:cubicBezTo>
                  <a:cubicBezTo>
                    <a:pt x="20" y="80"/>
                    <a:pt x="22" y="81"/>
                    <a:pt x="24" y="78"/>
                  </a:cubicBezTo>
                  <a:cubicBezTo>
                    <a:pt x="25" y="77"/>
                    <a:pt x="25" y="77"/>
                    <a:pt x="25" y="77"/>
                  </a:cubicBezTo>
                  <a:cubicBezTo>
                    <a:pt x="26" y="78"/>
                    <a:pt x="28" y="79"/>
                    <a:pt x="29" y="79"/>
                  </a:cubicBezTo>
                  <a:cubicBezTo>
                    <a:pt x="29" y="80"/>
                    <a:pt x="29" y="80"/>
                    <a:pt x="29" y="80"/>
                  </a:cubicBezTo>
                  <a:cubicBezTo>
                    <a:pt x="28" y="84"/>
                    <a:pt x="30" y="85"/>
                    <a:pt x="32" y="86"/>
                  </a:cubicBezTo>
                  <a:cubicBezTo>
                    <a:pt x="34" y="86"/>
                    <a:pt x="36" y="86"/>
                    <a:pt x="37" y="83"/>
                  </a:cubicBezTo>
                  <a:cubicBezTo>
                    <a:pt x="37" y="81"/>
                    <a:pt x="37" y="81"/>
                    <a:pt x="37" y="81"/>
                  </a:cubicBezTo>
                  <a:cubicBezTo>
                    <a:pt x="39" y="81"/>
                    <a:pt x="41" y="82"/>
                    <a:pt x="42" y="82"/>
                  </a:cubicBezTo>
                  <a:cubicBezTo>
                    <a:pt x="42" y="83"/>
                    <a:pt x="42" y="83"/>
                    <a:pt x="42" y="83"/>
                  </a:cubicBezTo>
                  <a:cubicBezTo>
                    <a:pt x="43" y="86"/>
                    <a:pt x="45" y="87"/>
                    <a:pt x="47" y="87"/>
                  </a:cubicBezTo>
                  <a:cubicBezTo>
                    <a:pt x="49" y="87"/>
                    <a:pt x="51" y="86"/>
                    <a:pt x="51" y="82"/>
                  </a:cubicBezTo>
                  <a:cubicBezTo>
                    <a:pt x="50" y="81"/>
                    <a:pt x="50" y="81"/>
                    <a:pt x="50" y="81"/>
                  </a:cubicBezTo>
                  <a:cubicBezTo>
                    <a:pt x="52" y="81"/>
                    <a:pt x="54" y="80"/>
                    <a:pt x="55" y="80"/>
                  </a:cubicBezTo>
                  <a:cubicBezTo>
                    <a:pt x="56" y="81"/>
                    <a:pt x="56" y="81"/>
                    <a:pt x="56" y="81"/>
                  </a:cubicBezTo>
                  <a:cubicBezTo>
                    <a:pt x="57" y="84"/>
                    <a:pt x="59" y="84"/>
                    <a:pt x="61" y="83"/>
                  </a:cubicBezTo>
                  <a:cubicBezTo>
                    <a:pt x="63" y="82"/>
                    <a:pt x="65" y="80"/>
                    <a:pt x="63" y="77"/>
                  </a:cubicBezTo>
                  <a:cubicBezTo>
                    <a:pt x="63" y="76"/>
                    <a:pt x="63" y="76"/>
                    <a:pt x="63" y="76"/>
                  </a:cubicBezTo>
                  <a:cubicBezTo>
                    <a:pt x="64" y="75"/>
                    <a:pt x="66" y="74"/>
                    <a:pt x="67" y="73"/>
                  </a:cubicBezTo>
                  <a:cubicBezTo>
                    <a:pt x="68" y="74"/>
                    <a:pt x="68" y="74"/>
                    <a:pt x="68" y="74"/>
                  </a:cubicBezTo>
                  <a:cubicBezTo>
                    <a:pt x="70" y="77"/>
                    <a:pt x="72" y="76"/>
                    <a:pt x="74" y="74"/>
                  </a:cubicBezTo>
                  <a:cubicBezTo>
                    <a:pt x="75" y="73"/>
                    <a:pt x="76" y="71"/>
                    <a:pt x="74" y="68"/>
                  </a:cubicBezTo>
                  <a:cubicBezTo>
                    <a:pt x="73" y="67"/>
                    <a:pt x="73" y="67"/>
                    <a:pt x="73" y="67"/>
                  </a:cubicBezTo>
                  <a:cubicBezTo>
                    <a:pt x="74" y="66"/>
                    <a:pt x="75" y="65"/>
                    <a:pt x="76" y="63"/>
                  </a:cubicBezTo>
                  <a:cubicBezTo>
                    <a:pt x="77" y="64"/>
                    <a:pt x="77" y="64"/>
                    <a:pt x="77" y="64"/>
                  </a:cubicBezTo>
                  <a:cubicBezTo>
                    <a:pt x="80" y="65"/>
                    <a:pt x="81" y="64"/>
                    <a:pt x="82" y="62"/>
                  </a:cubicBezTo>
                  <a:cubicBezTo>
                    <a:pt x="83" y="60"/>
                    <a:pt x="83" y="58"/>
                    <a:pt x="80" y="56"/>
                  </a:cubicBezTo>
                  <a:cubicBezTo>
                    <a:pt x="79" y="56"/>
                    <a:pt x="79" y="56"/>
                    <a:pt x="79" y="56"/>
                  </a:cubicBezTo>
                  <a:cubicBezTo>
                    <a:pt x="80" y="54"/>
                    <a:pt x="80" y="53"/>
                    <a:pt x="80" y="51"/>
                  </a:cubicBezTo>
                  <a:cubicBezTo>
                    <a:pt x="82" y="51"/>
                    <a:pt x="82" y="51"/>
                    <a:pt x="82" y="51"/>
                  </a:cubicBezTo>
                  <a:cubicBezTo>
                    <a:pt x="85" y="51"/>
                    <a:pt x="86" y="50"/>
                    <a:pt x="86" y="47"/>
                  </a:cubicBezTo>
                  <a:cubicBezTo>
                    <a:pt x="87" y="45"/>
                    <a:pt x="86" y="43"/>
                    <a:pt x="83" y="43"/>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grpSp>
      <p:cxnSp>
        <p:nvCxnSpPr>
          <p:cNvPr id="17" name="Straight Arrow Connector 16">
            <a:extLst>
              <a:ext uri="{FF2B5EF4-FFF2-40B4-BE49-F238E27FC236}">
                <a16:creationId xmlns:a16="http://schemas.microsoft.com/office/drawing/2014/main" id="{47819C6A-0411-4DAA-9FF4-E8D2F08CC8BC}"/>
              </a:ext>
            </a:extLst>
          </p:cNvPr>
          <p:cNvCxnSpPr>
            <a:cxnSpLocks/>
          </p:cNvCxnSpPr>
          <p:nvPr/>
        </p:nvCxnSpPr>
        <p:spPr>
          <a:xfrm flipH="1">
            <a:off x="7696200" y="3665454"/>
            <a:ext cx="1600200" cy="469904"/>
          </a:xfrm>
          <a:prstGeom prst="straightConnector1">
            <a:avLst/>
          </a:prstGeom>
          <a:ln w="762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60DD558-8E34-4F61-9948-1FF141B750D9}"/>
              </a:ext>
            </a:extLst>
          </p:cNvPr>
          <p:cNvCxnSpPr>
            <a:cxnSpLocks/>
          </p:cNvCxnSpPr>
          <p:nvPr/>
        </p:nvCxnSpPr>
        <p:spPr>
          <a:xfrm>
            <a:off x="7696200" y="1752600"/>
            <a:ext cx="1600200" cy="1758835"/>
          </a:xfrm>
          <a:prstGeom prst="straightConnector1">
            <a:avLst/>
          </a:prstGeom>
          <a:ln w="762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7752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ED7F19-2BC6-49E7-B509-1D6867AB32E2}"/>
              </a:ext>
            </a:extLst>
          </p:cNvPr>
          <p:cNvSpPr>
            <a:spLocks noGrp="1"/>
          </p:cNvSpPr>
          <p:nvPr>
            <p:ph type="title"/>
          </p:nvPr>
        </p:nvSpPr>
        <p:spPr/>
        <p:txBody>
          <a:bodyPr>
            <a:normAutofit/>
          </a:bodyPr>
          <a:lstStyle/>
          <a:p>
            <a:r>
              <a:rPr lang="en-US" dirty="0"/>
              <a:t>Identity Broker Pattern – Trusted Party</a:t>
            </a:r>
          </a:p>
        </p:txBody>
      </p:sp>
      <p:sp>
        <p:nvSpPr>
          <p:cNvPr id="6" name="Text Placeholder 5">
            <a:extLst>
              <a:ext uri="{FF2B5EF4-FFF2-40B4-BE49-F238E27FC236}">
                <a16:creationId xmlns:a16="http://schemas.microsoft.com/office/drawing/2014/main" id="{716654AB-29AF-4C7C-8F58-460A5D5C81E2}"/>
              </a:ext>
            </a:extLst>
          </p:cNvPr>
          <p:cNvSpPr>
            <a:spLocks noGrp="1"/>
          </p:cNvSpPr>
          <p:nvPr>
            <p:ph type="body" sz="quarter" idx="13"/>
          </p:nvPr>
        </p:nvSpPr>
        <p:spPr>
          <a:xfrm>
            <a:off x="402336" y="1143000"/>
            <a:ext cx="5769864" cy="4956048"/>
          </a:xfrm>
        </p:spPr>
        <p:txBody>
          <a:bodyPr>
            <a:normAutofit fontScale="92500" lnSpcReduction="10000"/>
          </a:bodyPr>
          <a:lstStyle/>
          <a:p>
            <a:r>
              <a:rPr lang="en-US" dirty="0"/>
              <a:t>The Trusted party or Identity Provider is the source of truth for user Identities</a:t>
            </a:r>
          </a:p>
          <a:p>
            <a:r>
              <a:rPr lang="en-US" dirty="0"/>
              <a:t>A separate service from your applications</a:t>
            </a:r>
          </a:p>
          <a:p>
            <a:r>
              <a:rPr lang="en-US" dirty="0"/>
              <a:t>Can be hosted/managed or custom made</a:t>
            </a:r>
          </a:p>
          <a:p>
            <a:endParaRPr lang="en-US" dirty="0"/>
          </a:p>
          <a:p>
            <a:r>
              <a:rPr lang="en-US" dirty="0"/>
              <a:t>Allow Single Sign On (SSO)</a:t>
            </a:r>
          </a:p>
          <a:p>
            <a:r>
              <a:rPr lang="en-US" dirty="0"/>
              <a:t>Allows Identity to be “as a service”</a:t>
            </a:r>
          </a:p>
          <a:p>
            <a:endParaRPr lang="en-US" dirty="0"/>
          </a:p>
          <a:p>
            <a:r>
              <a:rPr lang="en-US" dirty="0"/>
              <a:t>“Sign in with…” </a:t>
            </a:r>
          </a:p>
          <a:p>
            <a:pPr lvl="1"/>
            <a:r>
              <a:rPr lang="en-US" dirty="0"/>
              <a:t>Microsoft Account</a:t>
            </a:r>
          </a:p>
          <a:p>
            <a:pPr lvl="1"/>
            <a:r>
              <a:rPr lang="en-US" dirty="0"/>
              <a:t>Work or School Account</a:t>
            </a:r>
          </a:p>
          <a:p>
            <a:pPr lvl="1"/>
            <a:r>
              <a:rPr lang="en-US" dirty="0"/>
              <a:t>Facebook</a:t>
            </a:r>
          </a:p>
          <a:p>
            <a:pPr lvl="1"/>
            <a:r>
              <a:rPr lang="en-US" dirty="0"/>
              <a:t>Google</a:t>
            </a:r>
          </a:p>
          <a:p>
            <a:pPr lvl="1"/>
            <a:r>
              <a:rPr lang="en-US" dirty="0"/>
              <a:t>Etc.</a:t>
            </a:r>
          </a:p>
        </p:txBody>
      </p:sp>
      <p:sp>
        <p:nvSpPr>
          <p:cNvPr id="4" name="Freeform 435">
            <a:extLst>
              <a:ext uri="{FF2B5EF4-FFF2-40B4-BE49-F238E27FC236}">
                <a16:creationId xmlns:a16="http://schemas.microsoft.com/office/drawing/2014/main" id="{072B5D28-2511-43E8-B226-8838D3DD1DB1}"/>
              </a:ext>
            </a:extLst>
          </p:cNvPr>
          <p:cNvSpPr>
            <a:spLocks/>
          </p:cNvSpPr>
          <p:nvPr/>
        </p:nvSpPr>
        <p:spPr bwMode="auto">
          <a:xfrm>
            <a:off x="6324600" y="2133600"/>
            <a:ext cx="5127773" cy="2070037"/>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dirty="0">
              <a:solidFill>
                <a:srgbClr val="505050"/>
              </a:solidFill>
              <a:latin typeface="Segoe UI"/>
            </a:endParaRPr>
          </a:p>
        </p:txBody>
      </p:sp>
      <p:grpSp>
        <p:nvGrpSpPr>
          <p:cNvPr id="7" name="Group 6">
            <a:extLst>
              <a:ext uri="{FF2B5EF4-FFF2-40B4-BE49-F238E27FC236}">
                <a16:creationId xmlns:a16="http://schemas.microsoft.com/office/drawing/2014/main" id="{75E67F6B-AFB6-47E1-9E6D-79C6723344B2}"/>
              </a:ext>
            </a:extLst>
          </p:cNvPr>
          <p:cNvGrpSpPr/>
          <p:nvPr/>
        </p:nvGrpSpPr>
        <p:grpSpPr>
          <a:xfrm>
            <a:off x="10108614" y="2885858"/>
            <a:ext cx="1375977" cy="1648638"/>
            <a:chOff x="7158044" y="4316420"/>
            <a:chExt cx="344488" cy="412751"/>
          </a:xfrm>
        </p:grpSpPr>
        <p:sp>
          <p:nvSpPr>
            <p:cNvPr id="8" name="Freeform 161">
              <a:extLst>
                <a:ext uri="{FF2B5EF4-FFF2-40B4-BE49-F238E27FC236}">
                  <a16:creationId xmlns:a16="http://schemas.microsoft.com/office/drawing/2014/main" id="{044200E5-0BD1-4354-8053-D26F36347722}"/>
                </a:ext>
              </a:extLst>
            </p:cNvPr>
            <p:cNvSpPr>
              <a:spLocks/>
            </p:cNvSpPr>
            <p:nvPr/>
          </p:nvSpPr>
          <p:spPr bwMode="auto">
            <a:xfrm>
              <a:off x="7158044" y="4316420"/>
              <a:ext cx="344488" cy="412751"/>
            </a:xfrm>
            <a:custGeom>
              <a:avLst/>
              <a:gdLst>
                <a:gd name="T0" fmla="*/ 0 w 101"/>
                <a:gd name="T1" fmla="*/ 0 h 121"/>
                <a:gd name="T2" fmla="*/ 0 w 101"/>
                <a:gd name="T3" fmla="*/ 49 h 121"/>
                <a:gd name="T4" fmla="*/ 50 w 101"/>
                <a:gd name="T5" fmla="*/ 121 h 121"/>
                <a:gd name="T6" fmla="*/ 101 w 101"/>
                <a:gd name="T7" fmla="*/ 49 h 121"/>
                <a:gd name="T8" fmla="*/ 101 w 101"/>
                <a:gd name="T9" fmla="*/ 0 h 121"/>
                <a:gd name="T10" fmla="*/ 0 w 101"/>
                <a:gd name="T11" fmla="*/ 0 h 121"/>
              </a:gdLst>
              <a:ahLst/>
              <a:cxnLst>
                <a:cxn ang="0">
                  <a:pos x="T0" y="T1"/>
                </a:cxn>
                <a:cxn ang="0">
                  <a:pos x="T2" y="T3"/>
                </a:cxn>
                <a:cxn ang="0">
                  <a:pos x="T4" y="T5"/>
                </a:cxn>
                <a:cxn ang="0">
                  <a:pos x="T6" y="T7"/>
                </a:cxn>
                <a:cxn ang="0">
                  <a:pos x="T8" y="T9"/>
                </a:cxn>
                <a:cxn ang="0">
                  <a:pos x="T10" y="T11"/>
                </a:cxn>
              </a:cxnLst>
              <a:rect l="0" t="0" r="r" b="b"/>
              <a:pathLst>
                <a:path w="101" h="121">
                  <a:moveTo>
                    <a:pt x="0" y="0"/>
                  </a:moveTo>
                  <a:cubicBezTo>
                    <a:pt x="0" y="49"/>
                    <a:pt x="0" y="49"/>
                    <a:pt x="0" y="49"/>
                  </a:cubicBezTo>
                  <a:cubicBezTo>
                    <a:pt x="0" y="82"/>
                    <a:pt x="21" y="110"/>
                    <a:pt x="50" y="121"/>
                  </a:cubicBezTo>
                  <a:cubicBezTo>
                    <a:pt x="80" y="110"/>
                    <a:pt x="101" y="82"/>
                    <a:pt x="101" y="49"/>
                  </a:cubicBezTo>
                  <a:cubicBezTo>
                    <a:pt x="101" y="0"/>
                    <a:pt x="101" y="0"/>
                    <a:pt x="101" y="0"/>
                  </a:cubicBezTo>
                  <a:lnTo>
                    <a:pt x="0"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62">
              <a:extLst>
                <a:ext uri="{FF2B5EF4-FFF2-40B4-BE49-F238E27FC236}">
                  <a16:creationId xmlns:a16="http://schemas.microsoft.com/office/drawing/2014/main" id="{6D4EE69B-364B-4C18-BAC9-EB341079C1CF}"/>
                </a:ext>
              </a:extLst>
            </p:cNvPr>
            <p:cNvSpPr>
              <a:spLocks/>
            </p:cNvSpPr>
            <p:nvPr/>
          </p:nvSpPr>
          <p:spPr bwMode="auto">
            <a:xfrm>
              <a:off x="7273932" y="4391032"/>
              <a:ext cx="109538" cy="193675"/>
            </a:xfrm>
            <a:custGeom>
              <a:avLst/>
              <a:gdLst>
                <a:gd name="T0" fmla="*/ 32 w 32"/>
                <a:gd name="T1" fmla="*/ 16 h 57"/>
                <a:gd name="T2" fmla="*/ 16 w 32"/>
                <a:gd name="T3" fmla="*/ 0 h 57"/>
                <a:gd name="T4" fmla="*/ 0 w 32"/>
                <a:gd name="T5" fmla="*/ 16 h 57"/>
                <a:gd name="T6" fmla="*/ 7 w 32"/>
                <a:gd name="T7" fmla="*/ 29 h 57"/>
                <a:gd name="T8" fmla="*/ 0 w 32"/>
                <a:gd name="T9" fmla="*/ 57 h 57"/>
                <a:gd name="T10" fmla="*/ 32 w 32"/>
                <a:gd name="T11" fmla="*/ 57 h 57"/>
                <a:gd name="T12" fmla="*/ 25 w 32"/>
                <a:gd name="T13" fmla="*/ 29 h 57"/>
                <a:gd name="T14" fmla="*/ 32 w 32"/>
                <a:gd name="T15" fmla="*/ 16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7">
                  <a:moveTo>
                    <a:pt x="32" y="16"/>
                  </a:moveTo>
                  <a:cubicBezTo>
                    <a:pt x="32" y="7"/>
                    <a:pt x="25" y="0"/>
                    <a:pt x="16" y="0"/>
                  </a:cubicBezTo>
                  <a:cubicBezTo>
                    <a:pt x="8" y="0"/>
                    <a:pt x="0" y="7"/>
                    <a:pt x="0" y="16"/>
                  </a:cubicBezTo>
                  <a:cubicBezTo>
                    <a:pt x="0" y="21"/>
                    <a:pt x="3" y="26"/>
                    <a:pt x="7" y="29"/>
                  </a:cubicBezTo>
                  <a:cubicBezTo>
                    <a:pt x="0" y="57"/>
                    <a:pt x="0" y="57"/>
                    <a:pt x="0" y="57"/>
                  </a:cubicBezTo>
                  <a:cubicBezTo>
                    <a:pt x="32" y="57"/>
                    <a:pt x="32" y="57"/>
                    <a:pt x="32" y="57"/>
                  </a:cubicBezTo>
                  <a:cubicBezTo>
                    <a:pt x="25" y="29"/>
                    <a:pt x="25" y="29"/>
                    <a:pt x="25" y="29"/>
                  </a:cubicBezTo>
                  <a:cubicBezTo>
                    <a:pt x="30" y="26"/>
                    <a:pt x="32" y="21"/>
                    <a:pt x="32" y="16"/>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080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ED7F19-2BC6-49E7-B509-1D6867AB32E2}"/>
              </a:ext>
            </a:extLst>
          </p:cNvPr>
          <p:cNvSpPr>
            <a:spLocks noGrp="1"/>
          </p:cNvSpPr>
          <p:nvPr>
            <p:ph type="title"/>
          </p:nvPr>
        </p:nvSpPr>
        <p:spPr/>
        <p:txBody>
          <a:bodyPr>
            <a:normAutofit/>
          </a:bodyPr>
          <a:lstStyle/>
          <a:p>
            <a:r>
              <a:rPr lang="en-US" dirty="0"/>
              <a:t>Identity Broker Pattern – Reliant Party</a:t>
            </a:r>
          </a:p>
        </p:txBody>
      </p:sp>
      <p:sp>
        <p:nvSpPr>
          <p:cNvPr id="6" name="Text Placeholder 5">
            <a:extLst>
              <a:ext uri="{FF2B5EF4-FFF2-40B4-BE49-F238E27FC236}">
                <a16:creationId xmlns:a16="http://schemas.microsoft.com/office/drawing/2014/main" id="{716654AB-29AF-4C7C-8F58-460A5D5C81E2}"/>
              </a:ext>
            </a:extLst>
          </p:cNvPr>
          <p:cNvSpPr>
            <a:spLocks noGrp="1"/>
          </p:cNvSpPr>
          <p:nvPr>
            <p:ph type="body" sz="quarter" idx="13"/>
          </p:nvPr>
        </p:nvSpPr>
        <p:spPr>
          <a:xfrm>
            <a:off x="402336" y="1143000"/>
            <a:ext cx="5769864" cy="4956048"/>
          </a:xfrm>
        </p:spPr>
        <p:txBody>
          <a:bodyPr>
            <a:normAutofit/>
          </a:bodyPr>
          <a:lstStyle/>
          <a:p>
            <a:r>
              <a:rPr lang="en-US" dirty="0"/>
              <a:t>Your applications </a:t>
            </a:r>
            <a:r>
              <a:rPr lang="en-US" i="1" dirty="0"/>
              <a:t>rely</a:t>
            </a:r>
            <a:r>
              <a:rPr lang="en-US" dirty="0"/>
              <a:t> on the identity provider to verify user identities</a:t>
            </a:r>
          </a:p>
          <a:p>
            <a:r>
              <a:rPr lang="en-US" dirty="0"/>
              <a:t>Applications need to be registered with the Identity Provider in order to be reliant</a:t>
            </a:r>
          </a:p>
          <a:p>
            <a:r>
              <a:rPr lang="en-US" dirty="0"/>
              <a:t>Every application is uniquely identified by a Client ID or Application ID</a:t>
            </a:r>
          </a:p>
          <a:p>
            <a:r>
              <a:rPr lang="en-US" dirty="0"/>
              <a:t>Every application is verified via a public/private or shared key </a:t>
            </a:r>
          </a:p>
          <a:p>
            <a:endParaRPr lang="en-US" dirty="0"/>
          </a:p>
          <a:p>
            <a:r>
              <a:rPr lang="en-US" dirty="0"/>
              <a:t>Redirect authentication flows to the Identity Provider</a:t>
            </a:r>
          </a:p>
        </p:txBody>
      </p:sp>
      <p:sp>
        <p:nvSpPr>
          <p:cNvPr id="4" name="Freeform 435">
            <a:extLst>
              <a:ext uri="{FF2B5EF4-FFF2-40B4-BE49-F238E27FC236}">
                <a16:creationId xmlns:a16="http://schemas.microsoft.com/office/drawing/2014/main" id="{072B5D28-2511-43E8-B226-8838D3DD1DB1}"/>
              </a:ext>
            </a:extLst>
          </p:cNvPr>
          <p:cNvSpPr>
            <a:spLocks/>
          </p:cNvSpPr>
          <p:nvPr/>
        </p:nvSpPr>
        <p:spPr bwMode="auto">
          <a:xfrm>
            <a:off x="6324600" y="2133600"/>
            <a:ext cx="5127773" cy="2070037"/>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dirty="0">
              <a:solidFill>
                <a:srgbClr val="505050"/>
              </a:solidFill>
              <a:latin typeface="Segoe UI"/>
            </a:endParaRPr>
          </a:p>
        </p:txBody>
      </p:sp>
      <p:grpSp>
        <p:nvGrpSpPr>
          <p:cNvPr id="10" name="Group 9">
            <a:extLst>
              <a:ext uri="{FF2B5EF4-FFF2-40B4-BE49-F238E27FC236}">
                <a16:creationId xmlns:a16="http://schemas.microsoft.com/office/drawing/2014/main" id="{C1D8C587-2322-4312-89EF-F98D1EBB2E3B}"/>
              </a:ext>
            </a:extLst>
          </p:cNvPr>
          <p:cNvGrpSpPr/>
          <p:nvPr/>
        </p:nvGrpSpPr>
        <p:grpSpPr>
          <a:xfrm>
            <a:off x="9746014" y="2571561"/>
            <a:ext cx="1673108" cy="2098926"/>
            <a:chOff x="4968880" y="1376365"/>
            <a:chExt cx="704850" cy="884239"/>
          </a:xfrm>
        </p:grpSpPr>
        <p:sp>
          <p:nvSpPr>
            <p:cNvPr id="11" name="Freeform 11">
              <a:extLst>
                <a:ext uri="{FF2B5EF4-FFF2-40B4-BE49-F238E27FC236}">
                  <a16:creationId xmlns:a16="http://schemas.microsoft.com/office/drawing/2014/main" id="{F4E0798E-555C-4EC1-ABE9-108041F4217B}"/>
                </a:ext>
              </a:extLst>
            </p:cNvPr>
            <p:cNvSpPr>
              <a:spLocks noEditPoints="1"/>
            </p:cNvSpPr>
            <p:nvPr/>
          </p:nvSpPr>
          <p:spPr bwMode="auto">
            <a:xfrm>
              <a:off x="5362580" y="1544640"/>
              <a:ext cx="301625" cy="303213"/>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rgbClr val="EA40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12" name="Freeform 12">
              <a:extLst>
                <a:ext uri="{FF2B5EF4-FFF2-40B4-BE49-F238E27FC236}">
                  <a16:creationId xmlns:a16="http://schemas.microsoft.com/office/drawing/2014/main" id="{12F092B0-A02E-43E5-8AE2-0D921D379CBD}"/>
                </a:ext>
              </a:extLst>
            </p:cNvPr>
            <p:cNvSpPr>
              <a:spLocks noEditPoints="1"/>
            </p:cNvSpPr>
            <p:nvPr/>
          </p:nvSpPr>
          <p:spPr bwMode="auto">
            <a:xfrm>
              <a:off x="5372105" y="1957391"/>
              <a:ext cx="301625" cy="303213"/>
            </a:xfrm>
            <a:custGeom>
              <a:avLst/>
              <a:gdLst>
                <a:gd name="T0" fmla="*/ 78 w 88"/>
                <a:gd name="T1" fmla="*/ 43 h 89"/>
                <a:gd name="T2" fmla="*/ 79 w 88"/>
                <a:gd name="T3" fmla="*/ 33 h 89"/>
                <a:gd name="T4" fmla="*/ 74 w 88"/>
                <a:gd name="T5" fmla="*/ 22 h 89"/>
                <a:gd name="T6" fmla="*/ 65 w 88"/>
                <a:gd name="T7" fmla="*/ 17 h 89"/>
                <a:gd name="T8" fmla="*/ 64 w 88"/>
                <a:gd name="T9" fmla="*/ 5 h 89"/>
                <a:gd name="T10" fmla="*/ 54 w 88"/>
                <a:gd name="T11" fmla="*/ 11 h 89"/>
                <a:gd name="T12" fmla="*/ 44 w 88"/>
                <a:gd name="T13" fmla="*/ 7 h 89"/>
                <a:gd name="T14" fmla="*/ 32 w 88"/>
                <a:gd name="T15" fmla="*/ 9 h 89"/>
                <a:gd name="T16" fmla="*/ 25 w 88"/>
                <a:gd name="T17" fmla="*/ 16 h 89"/>
                <a:gd name="T18" fmla="*/ 12 w 88"/>
                <a:gd name="T19" fmla="*/ 13 h 89"/>
                <a:gd name="T20" fmla="*/ 16 w 88"/>
                <a:gd name="T21" fmla="*/ 25 h 89"/>
                <a:gd name="T22" fmla="*/ 9 w 88"/>
                <a:gd name="T23" fmla="*/ 32 h 89"/>
                <a:gd name="T24" fmla="*/ 7 w 88"/>
                <a:gd name="T25" fmla="*/ 44 h 89"/>
                <a:gd name="T26" fmla="*/ 11 w 88"/>
                <a:gd name="T27" fmla="*/ 54 h 89"/>
                <a:gd name="T28" fmla="*/ 5 w 88"/>
                <a:gd name="T29" fmla="*/ 64 h 89"/>
                <a:gd name="T30" fmla="*/ 17 w 88"/>
                <a:gd name="T31" fmla="*/ 65 h 89"/>
                <a:gd name="T32" fmla="*/ 22 w 88"/>
                <a:gd name="T33" fmla="*/ 74 h 89"/>
                <a:gd name="T34" fmla="*/ 33 w 88"/>
                <a:gd name="T35" fmla="*/ 79 h 89"/>
                <a:gd name="T36" fmla="*/ 43 w 88"/>
                <a:gd name="T37" fmla="*/ 78 h 89"/>
                <a:gd name="T38" fmla="*/ 51 w 88"/>
                <a:gd name="T39" fmla="*/ 88 h 89"/>
                <a:gd name="T40" fmla="*/ 55 w 88"/>
                <a:gd name="T41" fmla="*/ 76 h 89"/>
                <a:gd name="T42" fmla="*/ 65 w 88"/>
                <a:gd name="T43" fmla="*/ 74 h 89"/>
                <a:gd name="T44" fmla="*/ 74 w 88"/>
                <a:gd name="T45" fmla="*/ 65 h 89"/>
                <a:gd name="T46" fmla="*/ 76 w 88"/>
                <a:gd name="T47" fmla="*/ 55 h 89"/>
                <a:gd name="T48" fmla="*/ 88 w 88"/>
                <a:gd name="T49" fmla="*/ 51 h 89"/>
                <a:gd name="T50" fmla="*/ 60 w 88"/>
                <a:gd name="T51" fmla="*/ 60 h 89"/>
                <a:gd name="T52" fmla="*/ 41 w 88"/>
                <a:gd name="T53" fmla="*/ 66 h 89"/>
                <a:gd name="T54" fmla="*/ 28 w 88"/>
                <a:gd name="T55" fmla="*/ 59 h 89"/>
                <a:gd name="T56" fmla="*/ 22 w 88"/>
                <a:gd name="T57" fmla="*/ 47 h 89"/>
                <a:gd name="T58" fmla="*/ 33 w 88"/>
                <a:gd name="T59" fmla="*/ 24 h 89"/>
                <a:gd name="T60" fmla="*/ 59 w 88"/>
                <a:gd name="T61" fmla="*/ 28 h 89"/>
                <a:gd name="T62" fmla="*/ 64 w 88"/>
                <a:gd name="T63" fmla="*/ 54 h 89"/>
                <a:gd name="T64" fmla="*/ 60 w 88"/>
                <a:gd name="T65"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4"/>
                  </a:moveTo>
                  <a:cubicBezTo>
                    <a:pt x="78" y="43"/>
                    <a:pt x="78" y="43"/>
                    <a:pt x="78" y="43"/>
                  </a:cubicBezTo>
                  <a:cubicBezTo>
                    <a:pt x="78" y="40"/>
                    <a:pt x="78" y="37"/>
                    <a:pt x="77" y="34"/>
                  </a:cubicBezTo>
                  <a:cubicBezTo>
                    <a:pt x="79" y="33"/>
                    <a:pt x="79" y="33"/>
                    <a:pt x="79" y="33"/>
                  </a:cubicBezTo>
                  <a:cubicBezTo>
                    <a:pt x="83" y="31"/>
                    <a:pt x="86" y="28"/>
                    <a:pt x="83" y="24"/>
                  </a:cubicBezTo>
                  <a:cubicBezTo>
                    <a:pt x="81" y="20"/>
                    <a:pt x="77" y="20"/>
                    <a:pt x="74" y="22"/>
                  </a:cubicBezTo>
                  <a:cubicBezTo>
                    <a:pt x="71" y="23"/>
                    <a:pt x="71" y="23"/>
                    <a:pt x="71" y="23"/>
                  </a:cubicBezTo>
                  <a:cubicBezTo>
                    <a:pt x="70" y="21"/>
                    <a:pt x="67" y="19"/>
                    <a:pt x="65" y="17"/>
                  </a:cubicBezTo>
                  <a:cubicBezTo>
                    <a:pt x="66" y="15"/>
                    <a:pt x="66" y="15"/>
                    <a:pt x="66" y="15"/>
                  </a:cubicBezTo>
                  <a:cubicBezTo>
                    <a:pt x="68" y="11"/>
                    <a:pt x="68" y="6"/>
                    <a:pt x="64" y="5"/>
                  </a:cubicBezTo>
                  <a:cubicBezTo>
                    <a:pt x="60" y="3"/>
                    <a:pt x="57" y="6"/>
                    <a:pt x="55" y="9"/>
                  </a:cubicBezTo>
                  <a:cubicBezTo>
                    <a:pt x="54" y="11"/>
                    <a:pt x="54" y="11"/>
                    <a:pt x="54" y="11"/>
                  </a:cubicBezTo>
                  <a:cubicBezTo>
                    <a:pt x="51" y="10"/>
                    <a:pt x="48" y="10"/>
                    <a:pt x="45" y="10"/>
                  </a:cubicBezTo>
                  <a:cubicBezTo>
                    <a:pt x="44" y="7"/>
                    <a:pt x="44" y="7"/>
                    <a:pt x="44" y="7"/>
                  </a:cubicBezTo>
                  <a:cubicBezTo>
                    <a:pt x="44" y="3"/>
                    <a:pt x="41" y="0"/>
                    <a:pt x="37" y="1"/>
                  </a:cubicBezTo>
                  <a:cubicBezTo>
                    <a:pt x="33" y="1"/>
                    <a:pt x="32" y="6"/>
                    <a:pt x="32" y="9"/>
                  </a:cubicBezTo>
                  <a:cubicBezTo>
                    <a:pt x="33" y="12"/>
                    <a:pt x="33" y="12"/>
                    <a:pt x="33" y="12"/>
                  </a:cubicBezTo>
                  <a:cubicBezTo>
                    <a:pt x="30" y="13"/>
                    <a:pt x="27" y="14"/>
                    <a:pt x="25" y="16"/>
                  </a:cubicBezTo>
                  <a:cubicBezTo>
                    <a:pt x="23" y="14"/>
                    <a:pt x="23" y="14"/>
                    <a:pt x="23" y="14"/>
                  </a:cubicBezTo>
                  <a:cubicBezTo>
                    <a:pt x="20" y="11"/>
                    <a:pt x="15" y="10"/>
                    <a:pt x="12" y="13"/>
                  </a:cubicBezTo>
                  <a:cubicBezTo>
                    <a:pt x="10" y="16"/>
                    <a:pt x="12" y="20"/>
                    <a:pt x="14" y="23"/>
                  </a:cubicBezTo>
                  <a:cubicBezTo>
                    <a:pt x="16" y="25"/>
                    <a:pt x="16" y="25"/>
                    <a:pt x="16" y="25"/>
                  </a:cubicBezTo>
                  <a:cubicBezTo>
                    <a:pt x="14" y="27"/>
                    <a:pt x="13" y="30"/>
                    <a:pt x="12" y="33"/>
                  </a:cubicBezTo>
                  <a:cubicBezTo>
                    <a:pt x="9" y="32"/>
                    <a:pt x="9" y="32"/>
                    <a:pt x="9" y="32"/>
                  </a:cubicBezTo>
                  <a:cubicBezTo>
                    <a:pt x="5" y="32"/>
                    <a:pt x="1" y="33"/>
                    <a:pt x="0" y="37"/>
                  </a:cubicBezTo>
                  <a:cubicBezTo>
                    <a:pt x="0" y="42"/>
                    <a:pt x="4" y="44"/>
                    <a:pt x="7" y="44"/>
                  </a:cubicBezTo>
                  <a:cubicBezTo>
                    <a:pt x="10" y="45"/>
                    <a:pt x="10" y="45"/>
                    <a:pt x="10" y="45"/>
                  </a:cubicBezTo>
                  <a:cubicBezTo>
                    <a:pt x="10" y="48"/>
                    <a:pt x="10" y="51"/>
                    <a:pt x="11" y="54"/>
                  </a:cubicBezTo>
                  <a:cubicBezTo>
                    <a:pt x="9" y="55"/>
                    <a:pt x="9" y="55"/>
                    <a:pt x="9" y="55"/>
                  </a:cubicBezTo>
                  <a:cubicBezTo>
                    <a:pt x="6" y="57"/>
                    <a:pt x="3" y="60"/>
                    <a:pt x="5" y="64"/>
                  </a:cubicBezTo>
                  <a:cubicBezTo>
                    <a:pt x="7" y="68"/>
                    <a:pt x="11" y="68"/>
                    <a:pt x="14" y="66"/>
                  </a:cubicBezTo>
                  <a:cubicBezTo>
                    <a:pt x="17" y="65"/>
                    <a:pt x="17" y="65"/>
                    <a:pt x="17" y="65"/>
                  </a:cubicBezTo>
                  <a:cubicBezTo>
                    <a:pt x="19" y="67"/>
                    <a:pt x="21" y="69"/>
                    <a:pt x="23" y="71"/>
                  </a:cubicBezTo>
                  <a:cubicBezTo>
                    <a:pt x="22" y="74"/>
                    <a:pt x="22" y="74"/>
                    <a:pt x="22" y="74"/>
                  </a:cubicBezTo>
                  <a:cubicBezTo>
                    <a:pt x="20" y="77"/>
                    <a:pt x="20" y="82"/>
                    <a:pt x="24" y="84"/>
                  </a:cubicBezTo>
                  <a:cubicBezTo>
                    <a:pt x="28" y="85"/>
                    <a:pt x="31" y="82"/>
                    <a:pt x="33" y="79"/>
                  </a:cubicBezTo>
                  <a:cubicBezTo>
                    <a:pt x="34" y="77"/>
                    <a:pt x="34" y="77"/>
                    <a:pt x="34" y="77"/>
                  </a:cubicBezTo>
                  <a:cubicBezTo>
                    <a:pt x="37" y="78"/>
                    <a:pt x="40" y="78"/>
                    <a:pt x="43" y="78"/>
                  </a:cubicBezTo>
                  <a:cubicBezTo>
                    <a:pt x="44" y="81"/>
                    <a:pt x="44" y="81"/>
                    <a:pt x="44" y="81"/>
                  </a:cubicBezTo>
                  <a:cubicBezTo>
                    <a:pt x="44" y="85"/>
                    <a:pt x="47" y="89"/>
                    <a:pt x="51" y="88"/>
                  </a:cubicBezTo>
                  <a:cubicBezTo>
                    <a:pt x="55" y="87"/>
                    <a:pt x="56" y="83"/>
                    <a:pt x="56" y="79"/>
                  </a:cubicBezTo>
                  <a:cubicBezTo>
                    <a:pt x="55" y="76"/>
                    <a:pt x="55" y="76"/>
                    <a:pt x="55" y="76"/>
                  </a:cubicBezTo>
                  <a:cubicBezTo>
                    <a:pt x="58" y="75"/>
                    <a:pt x="61" y="74"/>
                    <a:pt x="64" y="72"/>
                  </a:cubicBezTo>
                  <a:cubicBezTo>
                    <a:pt x="65" y="74"/>
                    <a:pt x="65" y="74"/>
                    <a:pt x="65" y="74"/>
                  </a:cubicBezTo>
                  <a:cubicBezTo>
                    <a:pt x="68" y="77"/>
                    <a:pt x="73" y="78"/>
                    <a:pt x="76" y="75"/>
                  </a:cubicBezTo>
                  <a:cubicBezTo>
                    <a:pt x="78" y="72"/>
                    <a:pt x="77" y="68"/>
                    <a:pt x="74" y="65"/>
                  </a:cubicBezTo>
                  <a:cubicBezTo>
                    <a:pt x="72" y="64"/>
                    <a:pt x="72" y="64"/>
                    <a:pt x="72" y="64"/>
                  </a:cubicBezTo>
                  <a:cubicBezTo>
                    <a:pt x="74" y="61"/>
                    <a:pt x="75" y="58"/>
                    <a:pt x="76" y="55"/>
                  </a:cubicBezTo>
                  <a:cubicBezTo>
                    <a:pt x="79" y="56"/>
                    <a:pt x="79" y="56"/>
                    <a:pt x="79" y="56"/>
                  </a:cubicBezTo>
                  <a:cubicBezTo>
                    <a:pt x="83" y="56"/>
                    <a:pt x="87" y="55"/>
                    <a:pt x="88" y="51"/>
                  </a:cubicBezTo>
                  <a:cubicBezTo>
                    <a:pt x="88" y="47"/>
                    <a:pt x="85" y="44"/>
                    <a:pt x="81" y="44"/>
                  </a:cubicBezTo>
                  <a:close/>
                  <a:moveTo>
                    <a:pt x="60" y="60"/>
                  </a:moveTo>
                  <a:cubicBezTo>
                    <a:pt x="58" y="61"/>
                    <a:pt x="57" y="63"/>
                    <a:pt x="55" y="64"/>
                  </a:cubicBezTo>
                  <a:cubicBezTo>
                    <a:pt x="51" y="66"/>
                    <a:pt x="46" y="67"/>
                    <a:pt x="41" y="66"/>
                  </a:cubicBezTo>
                  <a:cubicBezTo>
                    <a:pt x="37" y="66"/>
                    <a:pt x="32" y="64"/>
                    <a:pt x="29" y="60"/>
                  </a:cubicBezTo>
                  <a:cubicBezTo>
                    <a:pt x="28" y="60"/>
                    <a:pt x="28" y="60"/>
                    <a:pt x="28" y="59"/>
                  </a:cubicBezTo>
                  <a:cubicBezTo>
                    <a:pt x="25" y="56"/>
                    <a:pt x="23" y="52"/>
                    <a:pt x="22" y="48"/>
                  </a:cubicBezTo>
                  <a:cubicBezTo>
                    <a:pt x="22" y="48"/>
                    <a:pt x="22" y="47"/>
                    <a:pt x="22" y="47"/>
                  </a:cubicBezTo>
                  <a:cubicBezTo>
                    <a:pt x="21" y="42"/>
                    <a:pt x="22" y="37"/>
                    <a:pt x="24" y="33"/>
                  </a:cubicBezTo>
                  <a:cubicBezTo>
                    <a:pt x="26" y="30"/>
                    <a:pt x="29" y="26"/>
                    <a:pt x="33" y="24"/>
                  </a:cubicBezTo>
                  <a:cubicBezTo>
                    <a:pt x="34" y="24"/>
                    <a:pt x="34" y="24"/>
                    <a:pt x="35" y="24"/>
                  </a:cubicBezTo>
                  <a:cubicBezTo>
                    <a:pt x="43" y="20"/>
                    <a:pt x="53" y="21"/>
                    <a:pt x="59" y="28"/>
                  </a:cubicBezTo>
                  <a:cubicBezTo>
                    <a:pt x="60" y="28"/>
                    <a:pt x="60" y="28"/>
                    <a:pt x="61" y="29"/>
                  </a:cubicBezTo>
                  <a:cubicBezTo>
                    <a:pt x="67" y="35"/>
                    <a:pt x="68" y="45"/>
                    <a:pt x="64" y="54"/>
                  </a:cubicBezTo>
                  <a:cubicBezTo>
                    <a:pt x="64" y="56"/>
                    <a:pt x="62" y="58"/>
                    <a:pt x="60" y="60"/>
                  </a:cubicBezTo>
                  <a:cubicBezTo>
                    <a:pt x="58" y="61"/>
                    <a:pt x="62" y="58"/>
                    <a:pt x="60" y="6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13" name="Freeform 13">
              <a:extLst>
                <a:ext uri="{FF2B5EF4-FFF2-40B4-BE49-F238E27FC236}">
                  <a16:creationId xmlns:a16="http://schemas.microsoft.com/office/drawing/2014/main" id="{A629A115-7A5B-4BAE-8950-F5A2F8220194}"/>
                </a:ext>
              </a:extLst>
            </p:cNvPr>
            <p:cNvSpPr>
              <a:spLocks/>
            </p:cNvSpPr>
            <p:nvPr/>
          </p:nvSpPr>
          <p:spPr bwMode="auto">
            <a:xfrm>
              <a:off x="4968880" y="1724028"/>
              <a:ext cx="452438" cy="450851"/>
            </a:xfrm>
            <a:custGeom>
              <a:avLst/>
              <a:gdLst>
                <a:gd name="T0" fmla="*/ 124 w 132"/>
                <a:gd name="T1" fmla="*/ 65 h 132"/>
                <a:gd name="T2" fmla="*/ 125 w 132"/>
                <a:gd name="T3" fmla="*/ 57 h 132"/>
                <a:gd name="T4" fmla="*/ 122 w 132"/>
                <a:gd name="T5" fmla="*/ 45 h 132"/>
                <a:gd name="T6" fmla="*/ 117 w 132"/>
                <a:gd name="T7" fmla="*/ 38 h 132"/>
                <a:gd name="T8" fmla="*/ 120 w 132"/>
                <a:gd name="T9" fmla="*/ 28 h 132"/>
                <a:gd name="T10" fmla="*/ 110 w 132"/>
                <a:gd name="T11" fmla="*/ 28 h 132"/>
                <a:gd name="T12" fmla="*/ 104 w 132"/>
                <a:gd name="T13" fmla="*/ 23 h 132"/>
                <a:gd name="T14" fmla="*/ 104 w 132"/>
                <a:gd name="T15" fmla="*/ 12 h 132"/>
                <a:gd name="T16" fmla="*/ 94 w 132"/>
                <a:gd name="T17" fmla="*/ 15 h 132"/>
                <a:gd name="T18" fmla="*/ 88 w 132"/>
                <a:gd name="T19" fmla="*/ 10 h 132"/>
                <a:gd name="T20" fmla="*/ 75 w 132"/>
                <a:gd name="T21" fmla="*/ 7 h 132"/>
                <a:gd name="T22" fmla="*/ 67 w 132"/>
                <a:gd name="T23" fmla="*/ 8 h 132"/>
                <a:gd name="T24" fmla="*/ 60 w 132"/>
                <a:gd name="T25" fmla="*/ 0 h 132"/>
                <a:gd name="T26" fmla="*/ 55 w 132"/>
                <a:gd name="T27" fmla="*/ 9 h 132"/>
                <a:gd name="T28" fmla="*/ 47 w 132"/>
                <a:gd name="T29" fmla="*/ 9 h 132"/>
                <a:gd name="T30" fmla="*/ 35 w 132"/>
                <a:gd name="T31" fmla="*/ 15 h 132"/>
                <a:gd name="T32" fmla="*/ 30 w 132"/>
                <a:gd name="T33" fmla="*/ 21 h 132"/>
                <a:gd name="T34" fmla="*/ 19 w 132"/>
                <a:gd name="T35" fmla="*/ 20 h 132"/>
                <a:gd name="T36" fmla="*/ 21 w 132"/>
                <a:gd name="T37" fmla="*/ 30 h 132"/>
                <a:gd name="T38" fmla="*/ 15 w 132"/>
                <a:gd name="T39" fmla="*/ 35 h 132"/>
                <a:gd name="T40" fmla="*/ 9 w 132"/>
                <a:gd name="T41" fmla="*/ 47 h 132"/>
                <a:gd name="T42" fmla="*/ 9 w 132"/>
                <a:gd name="T43" fmla="*/ 55 h 132"/>
                <a:gd name="T44" fmla="*/ 0 w 132"/>
                <a:gd name="T45" fmla="*/ 60 h 132"/>
                <a:gd name="T46" fmla="*/ 8 w 132"/>
                <a:gd name="T47" fmla="*/ 68 h 132"/>
                <a:gd name="T48" fmla="*/ 7 w 132"/>
                <a:gd name="T49" fmla="*/ 76 h 132"/>
                <a:gd name="T50" fmla="*/ 10 w 132"/>
                <a:gd name="T51" fmla="*/ 88 h 132"/>
                <a:gd name="T52" fmla="*/ 15 w 132"/>
                <a:gd name="T53" fmla="*/ 94 h 132"/>
                <a:gd name="T54" fmla="*/ 12 w 132"/>
                <a:gd name="T55" fmla="*/ 104 h 132"/>
                <a:gd name="T56" fmla="*/ 23 w 132"/>
                <a:gd name="T57" fmla="*/ 104 h 132"/>
                <a:gd name="T58" fmla="*/ 28 w 132"/>
                <a:gd name="T59" fmla="*/ 110 h 132"/>
                <a:gd name="T60" fmla="*/ 28 w 132"/>
                <a:gd name="T61" fmla="*/ 120 h 132"/>
                <a:gd name="T62" fmla="*/ 38 w 132"/>
                <a:gd name="T63" fmla="*/ 117 h 132"/>
                <a:gd name="T64" fmla="*/ 44 w 132"/>
                <a:gd name="T65" fmla="*/ 122 h 132"/>
                <a:gd name="T66" fmla="*/ 57 w 132"/>
                <a:gd name="T67" fmla="*/ 125 h 132"/>
                <a:gd name="T68" fmla="*/ 65 w 132"/>
                <a:gd name="T69" fmla="*/ 124 h 132"/>
                <a:gd name="T70" fmla="*/ 72 w 132"/>
                <a:gd name="T71" fmla="*/ 132 h 132"/>
                <a:gd name="T72" fmla="*/ 77 w 132"/>
                <a:gd name="T73" fmla="*/ 123 h 132"/>
                <a:gd name="T74" fmla="*/ 85 w 132"/>
                <a:gd name="T75" fmla="*/ 123 h 132"/>
                <a:gd name="T76" fmla="*/ 97 w 132"/>
                <a:gd name="T77" fmla="*/ 118 h 132"/>
                <a:gd name="T78" fmla="*/ 102 w 132"/>
                <a:gd name="T79" fmla="*/ 111 h 132"/>
                <a:gd name="T80" fmla="*/ 113 w 132"/>
                <a:gd name="T81" fmla="*/ 113 h 132"/>
                <a:gd name="T82" fmla="*/ 111 w 132"/>
                <a:gd name="T83" fmla="*/ 102 h 132"/>
                <a:gd name="T84" fmla="*/ 117 w 132"/>
                <a:gd name="T85" fmla="*/ 97 h 132"/>
                <a:gd name="T86" fmla="*/ 123 w 132"/>
                <a:gd name="T87" fmla="*/ 86 h 132"/>
                <a:gd name="T88" fmla="*/ 123 w 132"/>
                <a:gd name="T89" fmla="*/ 78 h 132"/>
                <a:gd name="T90" fmla="*/ 132 w 132"/>
                <a:gd name="T91"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2">
                  <a:moveTo>
                    <a:pt x="126" y="65"/>
                  </a:moveTo>
                  <a:cubicBezTo>
                    <a:pt x="124" y="65"/>
                    <a:pt x="124" y="65"/>
                    <a:pt x="124" y="65"/>
                  </a:cubicBezTo>
                  <a:cubicBezTo>
                    <a:pt x="124" y="62"/>
                    <a:pt x="124" y="60"/>
                    <a:pt x="123" y="57"/>
                  </a:cubicBezTo>
                  <a:cubicBezTo>
                    <a:pt x="125" y="57"/>
                    <a:pt x="125" y="57"/>
                    <a:pt x="125" y="57"/>
                  </a:cubicBezTo>
                  <a:cubicBezTo>
                    <a:pt x="130" y="56"/>
                    <a:pt x="131" y="53"/>
                    <a:pt x="130" y="49"/>
                  </a:cubicBezTo>
                  <a:cubicBezTo>
                    <a:pt x="129" y="46"/>
                    <a:pt x="127" y="43"/>
                    <a:pt x="122" y="45"/>
                  </a:cubicBezTo>
                  <a:cubicBezTo>
                    <a:pt x="120" y="45"/>
                    <a:pt x="120" y="45"/>
                    <a:pt x="120" y="45"/>
                  </a:cubicBezTo>
                  <a:cubicBezTo>
                    <a:pt x="119" y="43"/>
                    <a:pt x="118" y="41"/>
                    <a:pt x="117" y="38"/>
                  </a:cubicBezTo>
                  <a:cubicBezTo>
                    <a:pt x="119" y="37"/>
                    <a:pt x="119" y="37"/>
                    <a:pt x="119" y="37"/>
                  </a:cubicBezTo>
                  <a:cubicBezTo>
                    <a:pt x="123" y="34"/>
                    <a:pt x="122" y="31"/>
                    <a:pt x="120" y="28"/>
                  </a:cubicBezTo>
                  <a:cubicBezTo>
                    <a:pt x="118" y="25"/>
                    <a:pt x="115" y="24"/>
                    <a:pt x="111" y="27"/>
                  </a:cubicBezTo>
                  <a:cubicBezTo>
                    <a:pt x="110" y="28"/>
                    <a:pt x="110" y="28"/>
                    <a:pt x="110" y="28"/>
                  </a:cubicBezTo>
                  <a:cubicBezTo>
                    <a:pt x="109" y="27"/>
                    <a:pt x="108" y="26"/>
                    <a:pt x="107" y="25"/>
                  </a:cubicBezTo>
                  <a:cubicBezTo>
                    <a:pt x="106" y="24"/>
                    <a:pt x="105" y="24"/>
                    <a:pt x="104" y="23"/>
                  </a:cubicBezTo>
                  <a:cubicBezTo>
                    <a:pt x="105" y="21"/>
                    <a:pt x="105" y="21"/>
                    <a:pt x="105" y="21"/>
                  </a:cubicBezTo>
                  <a:cubicBezTo>
                    <a:pt x="108" y="17"/>
                    <a:pt x="107" y="14"/>
                    <a:pt x="104" y="12"/>
                  </a:cubicBezTo>
                  <a:cubicBezTo>
                    <a:pt x="101" y="10"/>
                    <a:pt x="98" y="10"/>
                    <a:pt x="95" y="14"/>
                  </a:cubicBezTo>
                  <a:cubicBezTo>
                    <a:pt x="94" y="15"/>
                    <a:pt x="94" y="15"/>
                    <a:pt x="94" y="15"/>
                  </a:cubicBezTo>
                  <a:cubicBezTo>
                    <a:pt x="92" y="14"/>
                    <a:pt x="89" y="13"/>
                    <a:pt x="87" y="12"/>
                  </a:cubicBezTo>
                  <a:cubicBezTo>
                    <a:pt x="88" y="10"/>
                    <a:pt x="88" y="10"/>
                    <a:pt x="88" y="10"/>
                  </a:cubicBezTo>
                  <a:cubicBezTo>
                    <a:pt x="89" y="6"/>
                    <a:pt x="87" y="3"/>
                    <a:pt x="83" y="2"/>
                  </a:cubicBezTo>
                  <a:cubicBezTo>
                    <a:pt x="80" y="2"/>
                    <a:pt x="77" y="2"/>
                    <a:pt x="75" y="7"/>
                  </a:cubicBezTo>
                  <a:cubicBezTo>
                    <a:pt x="75" y="9"/>
                    <a:pt x="75" y="9"/>
                    <a:pt x="75" y="9"/>
                  </a:cubicBezTo>
                  <a:cubicBezTo>
                    <a:pt x="72" y="9"/>
                    <a:pt x="70" y="8"/>
                    <a:pt x="67" y="8"/>
                  </a:cubicBezTo>
                  <a:cubicBezTo>
                    <a:pt x="67" y="6"/>
                    <a:pt x="67" y="6"/>
                    <a:pt x="67" y="6"/>
                  </a:cubicBezTo>
                  <a:cubicBezTo>
                    <a:pt x="67" y="1"/>
                    <a:pt x="64" y="0"/>
                    <a:pt x="60" y="0"/>
                  </a:cubicBezTo>
                  <a:cubicBezTo>
                    <a:pt x="57" y="1"/>
                    <a:pt x="54" y="2"/>
                    <a:pt x="55" y="7"/>
                  </a:cubicBezTo>
                  <a:cubicBezTo>
                    <a:pt x="55" y="9"/>
                    <a:pt x="55" y="9"/>
                    <a:pt x="55" y="9"/>
                  </a:cubicBezTo>
                  <a:cubicBezTo>
                    <a:pt x="52" y="10"/>
                    <a:pt x="50" y="11"/>
                    <a:pt x="47" y="11"/>
                  </a:cubicBezTo>
                  <a:cubicBezTo>
                    <a:pt x="47" y="9"/>
                    <a:pt x="47" y="9"/>
                    <a:pt x="47" y="9"/>
                  </a:cubicBezTo>
                  <a:cubicBezTo>
                    <a:pt x="45" y="5"/>
                    <a:pt x="41" y="5"/>
                    <a:pt x="38" y="6"/>
                  </a:cubicBezTo>
                  <a:cubicBezTo>
                    <a:pt x="35" y="8"/>
                    <a:pt x="33" y="10"/>
                    <a:pt x="35" y="15"/>
                  </a:cubicBezTo>
                  <a:cubicBezTo>
                    <a:pt x="36" y="17"/>
                    <a:pt x="36" y="17"/>
                    <a:pt x="36" y="17"/>
                  </a:cubicBezTo>
                  <a:cubicBezTo>
                    <a:pt x="34" y="18"/>
                    <a:pt x="32" y="19"/>
                    <a:pt x="30" y="21"/>
                  </a:cubicBezTo>
                  <a:cubicBezTo>
                    <a:pt x="28" y="20"/>
                    <a:pt x="28" y="20"/>
                    <a:pt x="28" y="20"/>
                  </a:cubicBezTo>
                  <a:cubicBezTo>
                    <a:pt x="25" y="16"/>
                    <a:pt x="22" y="17"/>
                    <a:pt x="19" y="20"/>
                  </a:cubicBezTo>
                  <a:cubicBezTo>
                    <a:pt x="17" y="22"/>
                    <a:pt x="16" y="25"/>
                    <a:pt x="19" y="29"/>
                  </a:cubicBezTo>
                  <a:cubicBezTo>
                    <a:pt x="21" y="30"/>
                    <a:pt x="21" y="30"/>
                    <a:pt x="21" y="30"/>
                  </a:cubicBezTo>
                  <a:cubicBezTo>
                    <a:pt x="19" y="32"/>
                    <a:pt x="18" y="34"/>
                    <a:pt x="17" y="36"/>
                  </a:cubicBezTo>
                  <a:cubicBezTo>
                    <a:pt x="15" y="35"/>
                    <a:pt x="15" y="35"/>
                    <a:pt x="15" y="35"/>
                  </a:cubicBezTo>
                  <a:cubicBezTo>
                    <a:pt x="10" y="33"/>
                    <a:pt x="8" y="35"/>
                    <a:pt x="6" y="38"/>
                  </a:cubicBezTo>
                  <a:cubicBezTo>
                    <a:pt x="5" y="41"/>
                    <a:pt x="5" y="45"/>
                    <a:pt x="9" y="47"/>
                  </a:cubicBezTo>
                  <a:cubicBezTo>
                    <a:pt x="11" y="48"/>
                    <a:pt x="11" y="48"/>
                    <a:pt x="11" y="48"/>
                  </a:cubicBezTo>
                  <a:cubicBezTo>
                    <a:pt x="10" y="50"/>
                    <a:pt x="10" y="52"/>
                    <a:pt x="9" y="55"/>
                  </a:cubicBezTo>
                  <a:cubicBezTo>
                    <a:pt x="7" y="55"/>
                    <a:pt x="7" y="55"/>
                    <a:pt x="7" y="55"/>
                  </a:cubicBezTo>
                  <a:cubicBezTo>
                    <a:pt x="2" y="54"/>
                    <a:pt x="1" y="57"/>
                    <a:pt x="0" y="60"/>
                  </a:cubicBezTo>
                  <a:cubicBezTo>
                    <a:pt x="0" y="64"/>
                    <a:pt x="1" y="67"/>
                    <a:pt x="6" y="67"/>
                  </a:cubicBezTo>
                  <a:cubicBezTo>
                    <a:pt x="8" y="68"/>
                    <a:pt x="8" y="68"/>
                    <a:pt x="8" y="68"/>
                  </a:cubicBezTo>
                  <a:cubicBezTo>
                    <a:pt x="8" y="70"/>
                    <a:pt x="8" y="73"/>
                    <a:pt x="9" y="75"/>
                  </a:cubicBezTo>
                  <a:cubicBezTo>
                    <a:pt x="7" y="76"/>
                    <a:pt x="7" y="76"/>
                    <a:pt x="7" y="76"/>
                  </a:cubicBezTo>
                  <a:cubicBezTo>
                    <a:pt x="2" y="77"/>
                    <a:pt x="1" y="80"/>
                    <a:pt x="2" y="83"/>
                  </a:cubicBezTo>
                  <a:cubicBezTo>
                    <a:pt x="3" y="87"/>
                    <a:pt x="5" y="89"/>
                    <a:pt x="10" y="88"/>
                  </a:cubicBezTo>
                  <a:cubicBezTo>
                    <a:pt x="12" y="87"/>
                    <a:pt x="12" y="87"/>
                    <a:pt x="12" y="87"/>
                  </a:cubicBezTo>
                  <a:cubicBezTo>
                    <a:pt x="13" y="90"/>
                    <a:pt x="14" y="92"/>
                    <a:pt x="15" y="94"/>
                  </a:cubicBezTo>
                  <a:cubicBezTo>
                    <a:pt x="14" y="95"/>
                    <a:pt x="14" y="95"/>
                    <a:pt x="14" y="95"/>
                  </a:cubicBezTo>
                  <a:cubicBezTo>
                    <a:pt x="10" y="98"/>
                    <a:pt x="10" y="101"/>
                    <a:pt x="12" y="104"/>
                  </a:cubicBezTo>
                  <a:cubicBezTo>
                    <a:pt x="14" y="107"/>
                    <a:pt x="17" y="108"/>
                    <a:pt x="21" y="106"/>
                  </a:cubicBezTo>
                  <a:cubicBezTo>
                    <a:pt x="23" y="104"/>
                    <a:pt x="23" y="104"/>
                    <a:pt x="23" y="104"/>
                  </a:cubicBezTo>
                  <a:cubicBezTo>
                    <a:pt x="23" y="105"/>
                    <a:pt x="24" y="106"/>
                    <a:pt x="25" y="107"/>
                  </a:cubicBezTo>
                  <a:cubicBezTo>
                    <a:pt x="26" y="108"/>
                    <a:pt x="27" y="109"/>
                    <a:pt x="28" y="110"/>
                  </a:cubicBezTo>
                  <a:cubicBezTo>
                    <a:pt x="27" y="111"/>
                    <a:pt x="27" y="111"/>
                    <a:pt x="27" y="111"/>
                  </a:cubicBezTo>
                  <a:cubicBezTo>
                    <a:pt x="24" y="115"/>
                    <a:pt x="25" y="118"/>
                    <a:pt x="28" y="120"/>
                  </a:cubicBezTo>
                  <a:cubicBezTo>
                    <a:pt x="31" y="122"/>
                    <a:pt x="34" y="123"/>
                    <a:pt x="37" y="119"/>
                  </a:cubicBezTo>
                  <a:cubicBezTo>
                    <a:pt x="38" y="117"/>
                    <a:pt x="38" y="117"/>
                    <a:pt x="38" y="117"/>
                  </a:cubicBezTo>
                  <a:cubicBezTo>
                    <a:pt x="40" y="118"/>
                    <a:pt x="43" y="119"/>
                    <a:pt x="45" y="120"/>
                  </a:cubicBezTo>
                  <a:cubicBezTo>
                    <a:pt x="44" y="122"/>
                    <a:pt x="44" y="122"/>
                    <a:pt x="44" y="122"/>
                  </a:cubicBezTo>
                  <a:cubicBezTo>
                    <a:pt x="43" y="127"/>
                    <a:pt x="46" y="129"/>
                    <a:pt x="49" y="130"/>
                  </a:cubicBezTo>
                  <a:cubicBezTo>
                    <a:pt x="52" y="131"/>
                    <a:pt x="55" y="130"/>
                    <a:pt x="57" y="125"/>
                  </a:cubicBezTo>
                  <a:cubicBezTo>
                    <a:pt x="57" y="123"/>
                    <a:pt x="57" y="123"/>
                    <a:pt x="57" y="123"/>
                  </a:cubicBezTo>
                  <a:cubicBezTo>
                    <a:pt x="60" y="124"/>
                    <a:pt x="62" y="124"/>
                    <a:pt x="65" y="124"/>
                  </a:cubicBezTo>
                  <a:cubicBezTo>
                    <a:pt x="65" y="126"/>
                    <a:pt x="65" y="126"/>
                    <a:pt x="65" y="126"/>
                  </a:cubicBezTo>
                  <a:cubicBezTo>
                    <a:pt x="65" y="131"/>
                    <a:pt x="68" y="132"/>
                    <a:pt x="72" y="132"/>
                  </a:cubicBezTo>
                  <a:cubicBezTo>
                    <a:pt x="75" y="132"/>
                    <a:pt x="78" y="130"/>
                    <a:pt x="78" y="125"/>
                  </a:cubicBezTo>
                  <a:cubicBezTo>
                    <a:pt x="77" y="123"/>
                    <a:pt x="77" y="123"/>
                    <a:pt x="77" y="123"/>
                  </a:cubicBezTo>
                  <a:cubicBezTo>
                    <a:pt x="80" y="123"/>
                    <a:pt x="82" y="122"/>
                    <a:pt x="85" y="121"/>
                  </a:cubicBezTo>
                  <a:cubicBezTo>
                    <a:pt x="85" y="123"/>
                    <a:pt x="85" y="123"/>
                    <a:pt x="85" y="123"/>
                  </a:cubicBezTo>
                  <a:cubicBezTo>
                    <a:pt x="88" y="127"/>
                    <a:pt x="91" y="128"/>
                    <a:pt x="94" y="126"/>
                  </a:cubicBezTo>
                  <a:cubicBezTo>
                    <a:pt x="97" y="125"/>
                    <a:pt x="99" y="122"/>
                    <a:pt x="97" y="118"/>
                  </a:cubicBezTo>
                  <a:cubicBezTo>
                    <a:pt x="96" y="116"/>
                    <a:pt x="96" y="116"/>
                    <a:pt x="96" y="116"/>
                  </a:cubicBezTo>
                  <a:cubicBezTo>
                    <a:pt x="98" y="114"/>
                    <a:pt x="100" y="113"/>
                    <a:pt x="102" y="111"/>
                  </a:cubicBezTo>
                  <a:cubicBezTo>
                    <a:pt x="104" y="113"/>
                    <a:pt x="104" y="113"/>
                    <a:pt x="104" y="113"/>
                  </a:cubicBezTo>
                  <a:cubicBezTo>
                    <a:pt x="107" y="116"/>
                    <a:pt x="110" y="115"/>
                    <a:pt x="113" y="113"/>
                  </a:cubicBezTo>
                  <a:cubicBezTo>
                    <a:pt x="115" y="110"/>
                    <a:pt x="116" y="107"/>
                    <a:pt x="113" y="104"/>
                  </a:cubicBezTo>
                  <a:cubicBezTo>
                    <a:pt x="111" y="102"/>
                    <a:pt x="111" y="102"/>
                    <a:pt x="111" y="102"/>
                  </a:cubicBezTo>
                  <a:cubicBezTo>
                    <a:pt x="113" y="100"/>
                    <a:pt x="114" y="98"/>
                    <a:pt x="116" y="96"/>
                  </a:cubicBezTo>
                  <a:cubicBezTo>
                    <a:pt x="117" y="97"/>
                    <a:pt x="117" y="97"/>
                    <a:pt x="117" y="97"/>
                  </a:cubicBezTo>
                  <a:cubicBezTo>
                    <a:pt x="122" y="99"/>
                    <a:pt x="124" y="97"/>
                    <a:pt x="126" y="94"/>
                  </a:cubicBezTo>
                  <a:cubicBezTo>
                    <a:pt x="127" y="91"/>
                    <a:pt x="127" y="88"/>
                    <a:pt x="123" y="86"/>
                  </a:cubicBezTo>
                  <a:cubicBezTo>
                    <a:pt x="121" y="85"/>
                    <a:pt x="121" y="85"/>
                    <a:pt x="121" y="85"/>
                  </a:cubicBezTo>
                  <a:cubicBezTo>
                    <a:pt x="122" y="82"/>
                    <a:pt x="122" y="80"/>
                    <a:pt x="123" y="78"/>
                  </a:cubicBezTo>
                  <a:cubicBezTo>
                    <a:pt x="125" y="78"/>
                    <a:pt x="125" y="78"/>
                    <a:pt x="125" y="78"/>
                  </a:cubicBezTo>
                  <a:cubicBezTo>
                    <a:pt x="130" y="78"/>
                    <a:pt x="131" y="75"/>
                    <a:pt x="132" y="72"/>
                  </a:cubicBezTo>
                  <a:cubicBezTo>
                    <a:pt x="132" y="68"/>
                    <a:pt x="131" y="66"/>
                    <a:pt x="126" y="65"/>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14" name="Freeform 14">
              <a:extLst>
                <a:ext uri="{FF2B5EF4-FFF2-40B4-BE49-F238E27FC236}">
                  <a16:creationId xmlns:a16="http://schemas.microsoft.com/office/drawing/2014/main" id="{6B8F892D-8194-47BD-814B-10B038193649}"/>
                </a:ext>
              </a:extLst>
            </p:cNvPr>
            <p:cNvSpPr>
              <a:spLocks/>
            </p:cNvSpPr>
            <p:nvPr/>
          </p:nvSpPr>
          <p:spPr bwMode="auto">
            <a:xfrm>
              <a:off x="5048255" y="1376365"/>
              <a:ext cx="296863" cy="296863"/>
            </a:xfrm>
            <a:custGeom>
              <a:avLst/>
              <a:gdLst>
                <a:gd name="T0" fmla="*/ 81 w 87"/>
                <a:gd name="T1" fmla="*/ 43 h 87"/>
                <a:gd name="T2" fmla="*/ 82 w 87"/>
                <a:gd name="T3" fmla="*/ 37 h 87"/>
                <a:gd name="T4" fmla="*/ 80 w 87"/>
                <a:gd name="T5" fmla="*/ 29 h 87"/>
                <a:gd name="T6" fmla="*/ 76 w 87"/>
                <a:gd name="T7" fmla="*/ 25 h 87"/>
                <a:gd name="T8" fmla="*/ 79 w 87"/>
                <a:gd name="T9" fmla="*/ 19 h 87"/>
                <a:gd name="T10" fmla="*/ 72 w 87"/>
                <a:gd name="T11" fmla="*/ 18 h 87"/>
                <a:gd name="T12" fmla="*/ 68 w 87"/>
                <a:gd name="T13" fmla="*/ 15 h 87"/>
                <a:gd name="T14" fmla="*/ 68 w 87"/>
                <a:gd name="T15" fmla="*/ 8 h 87"/>
                <a:gd name="T16" fmla="*/ 61 w 87"/>
                <a:gd name="T17" fmla="*/ 10 h 87"/>
                <a:gd name="T18" fmla="*/ 57 w 87"/>
                <a:gd name="T19" fmla="*/ 7 h 87"/>
                <a:gd name="T20" fmla="*/ 49 w 87"/>
                <a:gd name="T21" fmla="*/ 5 h 87"/>
                <a:gd name="T22" fmla="*/ 44 w 87"/>
                <a:gd name="T23" fmla="*/ 5 h 87"/>
                <a:gd name="T24" fmla="*/ 39 w 87"/>
                <a:gd name="T25" fmla="*/ 0 h 87"/>
                <a:gd name="T26" fmla="*/ 36 w 87"/>
                <a:gd name="T27" fmla="*/ 6 h 87"/>
                <a:gd name="T28" fmla="*/ 30 w 87"/>
                <a:gd name="T29" fmla="*/ 6 h 87"/>
                <a:gd name="T30" fmla="*/ 23 w 87"/>
                <a:gd name="T31" fmla="*/ 10 h 87"/>
                <a:gd name="T32" fmla="*/ 19 w 87"/>
                <a:gd name="T33" fmla="*/ 14 h 87"/>
                <a:gd name="T34" fmla="*/ 12 w 87"/>
                <a:gd name="T35" fmla="*/ 13 h 87"/>
                <a:gd name="T36" fmla="*/ 13 w 87"/>
                <a:gd name="T37" fmla="*/ 20 h 87"/>
                <a:gd name="T38" fmla="*/ 9 w 87"/>
                <a:gd name="T39" fmla="*/ 23 h 87"/>
                <a:gd name="T40" fmla="*/ 6 w 87"/>
                <a:gd name="T41" fmla="*/ 31 h 87"/>
                <a:gd name="T42" fmla="*/ 6 w 87"/>
                <a:gd name="T43" fmla="*/ 36 h 87"/>
                <a:gd name="T44" fmla="*/ 0 w 87"/>
                <a:gd name="T45" fmla="*/ 40 h 87"/>
                <a:gd name="T46" fmla="*/ 5 w 87"/>
                <a:gd name="T47" fmla="*/ 44 h 87"/>
                <a:gd name="T48" fmla="*/ 4 w 87"/>
                <a:gd name="T49" fmla="*/ 50 h 87"/>
                <a:gd name="T50" fmla="*/ 6 w 87"/>
                <a:gd name="T51" fmla="*/ 58 h 87"/>
                <a:gd name="T52" fmla="*/ 10 w 87"/>
                <a:gd name="T53" fmla="*/ 62 h 87"/>
                <a:gd name="T54" fmla="*/ 7 w 87"/>
                <a:gd name="T55" fmla="*/ 68 h 87"/>
                <a:gd name="T56" fmla="*/ 14 w 87"/>
                <a:gd name="T57" fmla="*/ 69 h 87"/>
                <a:gd name="T58" fmla="*/ 18 w 87"/>
                <a:gd name="T59" fmla="*/ 72 h 87"/>
                <a:gd name="T60" fmla="*/ 18 w 87"/>
                <a:gd name="T61" fmla="*/ 79 h 87"/>
                <a:gd name="T62" fmla="*/ 25 w 87"/>
                <a:gd name="T63" fmla="*/ 77 h 87"/>
                <a:gd name="T64" fmla="*/ 29 w 87"/>
                <a:gd name="T65" fmla="*/ 80 h 87"/>
                <a:gd name="T66" fmla="*/ 37 w 87"/>
                <a:gd name="T67" fmla="*/ 83 h 87"/>
                <a:gd name="T68" fmla="*/ 42 w 87"/>
                <a:gd name="T69" fmla="*/ 82 h 87"/>
                <a:gd name="T70" fmla="*/ 47 w 87"/>
                <a:gd name="T71" fmla="*/ 87 h 87"/>
                <a:gd name="T72" fmla="*/ 50 w 87"/>
                <a:gd name="T73" fmla="*/ 81 h 87"/>
                <a:gd name="T74" fmla="*/ 56 w 87"/>
                <a:gd name="T75" fmla="*/ 81 h 87"/>
                <a:gd name="T76" fmla="*/ 63 w 87"/>
                <a:gd name="T77" fmla="*/ 77 h 87"/>
                <a:gd name="T78" fmla="*/ 67 w 87"/>
                <a:gd name="T79" fmla="*/ 73 h 87"/>
                <a:gd name="T80" fmla="*/ 74 w 87"/>
                <a:gd name="T81" fmla="*/ 74 h 87"/>
                <a:gd name="T82" fmla="*/ 73 w 87"/>
                <a:gd name="T83" fmla="*/ 67 h 87"/>
                <a:gd name="T84" fmla="*/ 77 w 87"/>
                <a:gd name="T85" fmla="*/ 64 h 87"/>
                <a:gd name="T86" fmla="*/ 80 w 87"/>
                <a:gd name="T87" fmla="*/ 56 h 87"/>
                <a:gd name="T88" fmla="*/ 80 w 87"/>
                <a:gd name="T89" fmla="*/ 51 h 87"/>
                <a:gd name="T90" fmla="*/ 86 w 87"/>
                <a:gd name="T91" fmla="*/ 4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87">
                  <a:moveTo>
                    <a:pt x="83" y="43"/>
                  </a:moveTo>
                  <a:cubicBezTo>
                    <a:pt x="81" y="43"/>
                    <a:pt x="81" y="43"/>
                    <a:pt x="81" y="43"/>
                  </a:cubicBezTo>
                  <a:cubicBezTo>
                    <a:pt x="81" y="41"/>
                    <a:pt x="81" y="39"/>
                    <a:pt x="81" y="38"/>
                  </a:cubicBezTo>
                  <a:cubicBezTo>
                    <a:pt x="82" y="37"/>
                    <a:pt x="82" y="37"/>
                    <a:pt x="82" y="37"/>
                  </a:cubicBezTo>
                  <a:cubicBezTo>
                    <a:pt x="85" y="37"/>
                    <a:pt x="86" y="35"/>
                    <a:pt x="85" y="32"/>
                  </a:cubicBezTo>
                  <a:cubicBezTo>
                    <a:pt x="84" y="30"/>
                    <a:pt x="83" y="29"/>
                    <a:pt x="80" y="29"/>
                  </a:cubicBezTo>
                  <a:cubicBezTo>
                    <a:pt x="79" y="30"/>
                    <a:pt x="79" y="30"/>
                    <a:pt x="79" y="30"/>
                  </a:cubicBezTo>
                  <a:cubicBezTo>
                    <a:pt x="78" y="28"/>
                    <a:pt x="77" y="27"/>
                    <a:pt x="76" y="25"/>
                  </a:cubicBezTo>
                  <a:cubicBezTo>
                    <a:pt x="78" y="24"/>
                    <a:pt x="78" y="24"/>
                    <a:pt x="78" y="24"/>
                  </a:cubicBezTo>
                  <a:cubicBezTo>
                    <a:pt x="80" y="23"/>
                    <a:pt x="80" y="20"/>
                    <a:pt x="79" y="19"/>
                  </a:cubicBezTo>
                  <a:cubicBezTo>
                    <a:pt x="77" y="17"/>
                    <a:pt x="75" y="16"/>
                    <a:pt x="73" y="18"/>
                  </a:cubicBezTo>
                  <a:cubicBezTo>
                    <a:pt x="72" y="18"/>
                    <a:pt x="72" y="18"/>
                    <a:pt x="72" y="18"/>
                  </a:cubicBezTo>
                  <a:cubicBezTo>
                    <a:pt x="71" y="18"/>
                    <a:pt x="71" y="17"/>
                    <a:pt x="70" y="17"/>
                  </a:cubicBezTo>
                  <a:cubicBezTo>
                    <a:pt x="69" y="16"/>
                    <a:pt x="69" y="15"/>
                    <a:pt x="68" y="15"/>
                  </a:cubicBezTo>
                  <a:cubicBezTo>
                    <a:pt x="69" y="14"/>
                    <a:pt x="69" y="14"/>
                    <a:pt x="69" y="14"/>
                  </a:cubicBezTo>
                  <a:cubicBezTo>
                    <a:pt x="71" y="11"/>
                    <a:pt x="70" y="9"/>
                    <a:pt x="68" y="8"/>
                  </a:cubicBezTo>
                  <a:cubicBezTo>
                    <a:pt x="66" y="7"/>
                    <a:pt x="64" y="6"/>
                    <a:pt x="62" y="9"/>
                  </a:cubicBezTo>
                  <a:cubicBezTo>
                    <a:pt x="61" y="10"/>
                    <a:pt x="61" y="10"/>
                    <a:pt x="61" y="10"/>
                  </a:cubicBezTo>
                  <a:cubicBezTo>
                    <a:pt x="60" y="9"/>
                    <a:pt x="58" y="9"/>
                    <a:pt x="57" y="8"/>
                  </a:cubicBezTo>
                  <a:cubicBezTo>
                    <a:pt x="57" y="7"/>
                    <a:pt x="57" y="7"/>
                    <a:pt x="57" y="7"/>
                  </a:cubicBezTo>
                  <a:cubicBezTo>
                    <a:pt x="58" y="4"/>
                    <a:pt x="57" y="2"/>
                    <a:pt x="54" y="2"/>
                  </a:cubicBezTo>
                  <a:cubicBezTo>
                    <a:pt x="52" y="1"/>
                    <a:pt x="50" y="1"/>
                    <a:pt x="49" y="5"/>
                  </a:cubicBezTo>
                  <a:cubicBezTo>
                    <a:pt x="49" y="6"/>
                    <a:pt x="49" y="6"/>
                    <a:pt x="49" y="6"/>
                  </a:cubicBezTo>
                  <a:cubicBezTo>
                    <a:pt x="47" y="6"/>
                    <a:pt x="46" y="5"/>
                    <a:pt x="44" y="5"/>
                  </a:cubicBezTo>
                  <a:cubicBezTo>
                    <a:pt x="44" y="4"/>
                    <a:pt x="44" y="4"/>
                    <a:pt x="44" y="4"/>
                  </a:cubicBezTo>
                  <a:cubicBezTo>
                    <a:pt x="43" y="1"/>
                    <a:pt x="42" y="0"/>
                    <a:pt x="39" y="0"/>
                  </a:cubicBezTo>
                  <a:cubicBezTo>
                    <a:pt x="37" y="0"/>
                    <a:pt x="35" y="2"/>
                    <a:pt x="35" y="5"/>
                  </a:cubicBezTo>
                  <a:cubicBezTo>
                    <a:pt x="36" y="6"/>
                    <a:pt x="36" y="6"/>
                    <a:pt x="36" y="6"/>
                  </a:cubicBezTo>
                  <a:cubicBezTo>
                    <a:pt x="34" y="6"/>
                    <a:pt x="32" y="7"/>
                    <a:pt x="31" y="7"/>
                  </a:cubicBezTo>
                  <a:cubicBezTo>
                    <a:pt x="30" y="6"/>
                    <a:pt x="30" y="6"/>
                    <a:pt x="30" y="6"/>
                  </a:cubicBezTo>
                  <a:cubicBezTo>
                    <a:pt x="29" y="3"/>
                    <a:pt x="27" y="3"/>
                    <a:pt x="25" y="4"/>
                  </a:cubicBezTo>
                  <a:cubicBezTo>
                    <a:pt x="23" y="5"/>
                    <a:pt x="21" y="7"/>
                    <a:pt x="23" y="10"/>
                  </a:cubicBezTo>
                  <a:cubicBezTo>
                    <a:pt x="23" y="11"/>
                    <a:pt x="23" y="11"/>
                    <a:pt x="23" y="11"/>
                  </a:cubicBezTo>
                  <a:cubicBezTo>
                    <a:pt x="22" y="12"/>
                    <a:pt x="20" y="13"/>
                    <a:pt x="19" y="14"/>
                  </a:cubicBezTo>
                  <a:cubicBezTo>
                    <a:pt x="18" y="13"/>
                    <a:pt x="18" y="13"/>
                    <a:pt x="18" y="13"/>
                  </a:cubicBezTo>
                  <a:cubicBezTo>
                    <a:pt x="16" y="11"/>
                    <a:pt x="14" y="11"/>
                    <a:pt x="12" y="13"/>
                  </a:cubicBezTo>
                  <a:cubicBezTo>
                    <a:pt x="11" y="14"/>
                    <a:pt x="10" y="16"/>
                    <a:pt x="12" y="19"/>
                  </a:cubicBezTo>
                  <a:cubicBezTo>
                    <a:pt x="13" y="20"/>
                    <a:pt x="13" y="20"/>
                    <a:pt x="13" y="20"/>
                  </a:cubicBezTo>
                  <a:cubicBezTo>
                    <a:pt x="12" y="21"/>
                    <a:pt x="11" y="22"/>
                    <a:pt x="10" y="24"/>
                  </a:cubicBezTo>
                  <a:cubicBezTo>
                    <a:pt x="9" y="23"/>
                    <a:pt x="9" y="23"/>
                    <a:pt x="9" y="23"/>
                  </a:cubicBezTo>
                  <a:cubicBezTo>
                    <a:pt x="6" y="22"/>
                    <a:pt x="5" y="23"/>
                    <a:pt x="4" y="25"/>
                  </a:cubicBezTo>
                  <a:cubicBezTo>
                    <a:pt x="3" y="27"/>
                    <a:pt x="3" y="29"/>
                    <a:pt x="6" y="31"/>
                  </a:cubicBezTo>
                  <a:cubicBezTo>
                    <a:pt x="7" y="31"/>
                    <a:pt x="7" y="31"/>
                    <a:pt x="7" y="31"/>
                  </a:cubicBezTo>
                  <a:cubicBezTo>
                    <a:pt x="6" y="33"/>
                    <a:pt x="6" y="34"/>
                    <a:pt x="6" y="36"/>
                  </a:cubicBezTo>
                  <a:cubicBezTo>
                    <a:pt x="4" y="36"/>
                    <a:pt x="4" y="36"/>
                    <a:pt x="4" y="36"/>
                  </a:cubicBezTo>
                  <a:cubicBezTo>
                    <a:pt x="1" y="36"/>
                    <a:pt x="0" y="37"/>
                    <a:pt x="0" y="40"/>
                  </a:cubicBezTo>
                  <a:cubicBezTo>
                    <a:pt x="0" y="42"/>
                    <a:pt x="0" y="44"/>
                    <a:pt x="4" y="44"/>
                  </a:cubicBezTo>
                  <a:cubicBezTo>
                    <a:pt x="5" y="44"/>
                    <a:pt x="5" y="44"/>
                    <a:pt x="5" y="44"/>
                  </a:cubicBezTo>
                  <a:cubicBezTo>
                    <a:pt x="5" y="46"/>
                    <a:pt x="5" y="48"/>
                    <a:pt x="5" y="49"/>
                  </a:cubicBezTo>
                  <a:cubicBezTo>
                    <a:pt x="4" y="50"/>
                    <a:pt x="4" y="50"/>
                    <a:pt x="4" y="50"/>
                  </a:cubicBezTo>
                  <a:cubicBezTo>
                    <a:pt x="1" y="51"/>
                    <a:pt x="0" y="53"/>
                    <a:pt x="1" y="55"/>
                  </a:cubicBezTo>
                  <a:cubicBezTo>
                    <a:pt x="2" y="57"/>
                    <a:pt x="3" y="59"/>
                    <a:pt x="6" y="58"/>
                  </a:cubicBezTo>
                  <a:cubicBezTo>
                    <a:pt x="7" y="57"/>
                    <a:pt x="7" y="57"/>
                    <a:pt x="7" y="57"/>
                  </a:cubicBezTo>
                  <a:cubicBezTo>
                    <a:pt x="8" y="59"/>
                    <a:pt x="9" y="60"/>
                    <a:pt x="10" y="62"/>
                  </a:cubicBezTo>
                  <a:cubicBezTo>
                    <a:pt x="8" y="63"/>
                    <a:pt x="8" y="63"/>
                    <a:pt x="8" y="63"/>
                  </a:cubicBezTo>
                  <a:cubicBezTo>
                    <a:pt x="6" y="65"/>
                    <a:pt x="6" y="67"/>
                    <a:pt x="7" y="68"/>
                  </a:cubicBezTo>
                  <a:cubicBezTo>
                    <a:pt x="9" y="70"/>
                    <a:pt x="11" y="71"/>
                    <a:pt x="13" y="69"/>
                  </a:cubicBezTo>
                  <a:cubicBezTo>
                    <a:pt x="14" y="69"/>
                    <a:pt x="14" y="69"/>
                    <a:pt x="14" y="69"/>
                  </a:cubicBezTo>
                  <a:cubicBezTo>
                    <a:pt x="15" y="69"/>
                    <a:pt x="15" y="70"/>
                    <a:pt x="16" y="71"/>
                  </a:cubicBezTo>
                  <a:cubicBezTo>
                    <a:pt x="17" y="71"/>
                    <a:pt x="17" y="72"/>
                    <a:pt x="18" y="72"/>
                  </a:cubicBezTo>
                  <a:cubicBezTo>
                    <a:pt x="17" y="73"/>
                    <a:pt x="17" y="73"/>
                    <a:pt x="17" y="73"/>
                  </a:cubicBezTo>
                  <a:cubicBezTo>
                    <a:pt x="15" y="76"/>
                    <a:pt x="16" y="78"/>
                    <a:pt x="18" y="79"/>
                  </a:cubicBezTo>
                  <a:cubicBezTo>
                    <a:pt x="20" y="80"/>
                    <a:pt x="22" y="81"/>
                    <a:pt x="24" y="78"/>
                  </a:cubicBezTo>
                  <a:cubicBezTo>
                    <a:pt x="25" y="77"/>
                    <a:pt x="25" y="77"/>
                    <a:pt x="25" y="77"/>
                  </a:cubicBezTo>
                  <a:cubicBezTo>
                    <a:pt x="26" y="78"/>
                    <a:pt x="28" y="79"/>
                    <a:pt x="29" y="79"/>
                  </a:cubicBezTo>
                  <a:cubicBezTo>
                    <a:pt x="29" y="80"/>
                    <a:pt x="29" y="80"/>
                    <a:pt x="29" y="80"/>
                  </a:cubicBezTo>
                  <a:cubicBezTo>
                    <a:pt x="28" y="84"/>
                    <a:pt x="30" y="85"/>
                    <a:pt x="32" y="86"/>
                  </a:cubicBezTo>
                  <a:cubicBezTo>
                    <a:pt x="34" y="86"/>
                    <a:pt x="36" y="86"/>
                    <a:pt x="37" y="83"/>
                  </a:cubicBezTo>
                  <a:cubicBezTo>
                    <a:pt x="37" y="81"/>
                    <a:pt x="37" y="81"/>
                    <a:pt x="37" y="81"/>
                  </a:cubicBezTo>
                  <a:cubicBezTo>
                    <a:pt x="39" y="81"/>
                    <a:pt x="41" y="82"/>
                    <a:pt x="42" y="82"/>
                  </a:cubicBezTo>
                  <a:cubicBezTo>
                    <a:pt x="42" y="83"/>
                    <a:pt x="42" y="83"/>
                    <a:pt x="42" y="83"/>
                  </a:cubicBezTo>
                  <a:cubicBezTo>
                    <a:pt x="43" y="86"/>
                    <a:pt x="45" y="87"/>
                    <a:pt x="47" y="87"/>
                  </a:cubicBezTo>
                  <a:cubicBezTo>
                    <a:pt x="49" y="87"/>
                    <a:pt x="51" y="86"/>
                    <a:pt x="51" y="82"/>
                  </a:cubicBezTo>
                  <a:cubicBezTo>
                    <a:pt x="50" y="81"/>
                    <a:pt x="50" y="81"/>
                    <a:pt x="50" y="81"/>
                  </a:cubicBezTo>
                  <a:cubicBezTo>
                    <a:pt x="52" y="81"/>
                    <a:pt x="54" y="80"/>
                    <a:pt x="55" y="80"/>
                  </a:cubicBezTo>
                  <a:cubicBezTo>
                    <a:pt x="56" y="81"/>
                    <a:pt x="56" y="81"/>
                    <a:pt x="56" y="81"/>
                  </a:cubicBezTo>
                  <a:cubicBezTo>
                    <a:pt x="57" y="84"/>
                    <a:pt x="59" y="84"/>
                    <a:pt x="61" y="83"/>
                  </a:cubicBezTo>
                  <a:cubicBezTo>
                    <a:pt x="63" y="82"/>
                    <a:pt x="65" y="80"/>
                    <a:pt x="63" y="77"/>
                  </a:cubicBezTo>
                  <a:cubicBezTo>
                    <a:pt x="63" y="76"/>
                    <a:pt x="63" y="76"/>
                    <a:pt x="63" y="76"/>
                  </a:cubicBezTo>
                  <a:cubicBezTo>
                    <a:pt x="64" y="75"/>
                    <a:pt x="66" y="74"/>
                    <a:pt x="67" y="73"/>
                  </a:cubicBezTo>
                  <a:cubicBezTo>
                    <a:pt x="68" y="74"/>
                    <a:pt x="68" y="74"/>
                    <a:pt x="68" y="74"/>
                  </a:cubicBezTo>
                  <a:cubicBezTo>
                    <a:pt x="70" y="77"/>
                    <a:pt x="72" y="76"/>
                    <a:pt x="74" y="74"/>
                  </a:cubicBezTo>
                  <a:cubicBezTo>
                    <a:pt x="75" y="73"/>
                    <a:pt x="76" y="71"/>
                    <a:pt x="74" y="68"/>
                  </a:cubicBezTo>
                  <a:cubicBezTo>
                    <a:pt x="73" y="67"/>
                    <a:pt x="73" y="67"/>
                    <a:pt x="73" y="67"/>
                  </a:cubicBezTo>
                  <a:cubicBezTo>
                    <a:pt x="74" y="66"/>
                    <a:pt x="75" y="65"/>
                    <a:pt x="76" y="63"/>
                  </a:cubicBezTo>
                  <a:cubicBezTo>
                    <a:pt x="77" y="64"/>
                    <a:pt x="77" y="64"/>
                    <a:pt x="77" y="64"/>
                  </a:cubicBezTo>
                  <a:cubicBezTo>
                    <a:pt x="80" y="65"/>
                    <a:pt x="81" y="64"/>
                    <a:pt x="82" y="62"/>
                  </a:cubicBezTo>
                  <a:cubicBezTo>
                    <a:pt x="83" y="60"/>
                    <a:pt x="83" y="58"/>
                    <a:pt x="80" y="56"/>
                  </a:cubicBezTo>
                  <a:cubicBezTo>
                    <a:pt x="79" y="56"/>
                    <a:pt x="79" y="56"/>
                    <a:pt x="79" y="56"/>
                  </a:cubicBezTo>
                  <a:cubicBezTo>
                    <a:pt x="80" y="54"/>
                    <a:pt x="80" y="53"/>
                    <a:pt x="80" y="51"/>
                  </a:cubicBezTo>
                  <a:cubicBezTo>
                    <a:pt x="82" y="51"/>
                    <a:pt x="82" y="51"/>
                    <a:pt x="82" y="51"/>
                  </a:cubicBezTo>
                  <a:cubicBezTo>
                    <a:pt x="85" y="51"/>
                    <a:pt x="86" y="50"/>
                    <a:pt x="86" y="47"/>
                  </a:cubicBezTo>
                  <a:cubicBezTo>
                    <a:pt x="87" y="45"/>
                    <a:pt x="86" y="43"/>
                    <a:pt x="83" y="43"/>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9612048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ED7F19-2BC6-49E7-B509-1D6867AB32E2}"/>
              </a:ext>
            </a:extLst>
          </p:cNvPr>
          <p:cNvSpPr>
            <a:spLocks noGrp="1"/>
          </p:cNvSpPr>
          <p:nvPr>
            <p:ph type="title"/>
          </p:nvPr>
        </p:nvSpPr>
        <p:spPr/>
        <p:txBody>
          <a:bodyPr>
            <a:normAutofit/>
          </a:bodyPr>
          <a:lstStyle/>
          <a:p>
            <a:r>
              <a:rPr lang="en-US" dirty="0"/>
              <a:t>Identity Broker Pattern – User </a:t>
            </a:r>
          </a:p>
        </p:txBody>
      </p:sp>
      <p:sp>
        <p:nvSpPr>
          <p:cNvPr id="6" name="Text Placeholder 5">
            <a:extLst>
              <a:ext uri="{FF2B5EF4-FFF2-40B4-BE49-F238E27FC236}">
                <a16:creationId xmlns:a16="http://schemas.microsoft.com/office/drawing/2014/main" id="{716654AB-29AF-4C7C-8F58-460A5D5C81E2}"/>
              </a:ext>
            </a:extLst>
          </p:cNvPr>
          <p:cNvSpPr>
            <a:spLocks noGrp="1"/>
          </p:cNvSpPr>
          <p:nvPr>
            <p:ph type="body" sz="quarter" idx="13"/>
          </p:nvPr>
        </p:nvSpPr>
        <p:spPr>
          <a:xfrm>
            <a:off x="402336" y="1143000"/>
            <a:ext cx="5769864" cy="4956048"/>
          </a:xfrm>
        </p:spPr>
        <p:txBody>
          <a:bodyPr/>
          <a:lstStyle/>
          <a:p>
            <a:r>
              <a:rPr lang="en-US" dirty="0"/>
              <a:t>Users register with the Identity Provider (Trusted Party) </a:t>
            </a:r>
          </a:p>
          <a:p>
            <a:r>
              <a:rPr lang="en-US" dirty="0"/>
              <a:t>Attempts to access Reliant Party applications redirects the user to the Identity Provider for authentication</a:t>
            </a:r>
          </a:p>
          <a:p>
            <a:r>
              <a:rPr lang="en-US" dirty="0"/>
              <a:t>Once a user has a proof of Authentication, it can be used for all Reliant Party applications the user is authorized for</a:t>
            </a:r>
          </a:p>
          <a:p>
            <a:pPr lvl="1"/>
            <a:r>
              <a:rPr lang="en-US" dirty="0"/>
              <a:t>This creates Single Sign On!</a:t>
            </a:r>
          </a:p>
        </p:txBody>
      </p:sp>
      <p:pic>
        <p:nvPicPr>
          <p:cNvPr id="10" name="Picture 9">
            <a:extLst>
              <a:ext uri="{FF2B5EF4-FFF2-40B4-BE49-F238E27FC236}">
                <a16:creationId xmlns:a16="http://schemas.microsoft.com/office/drawing/2014/main" id="{DFCC1AF7-FEE8-4628-9AD5-BDABDF60EE13}"/>
              </a:ext>
            </a:extLst>
          </p:cNvPr>
          <p:cNvPicPr>
            <a:picLocks noChangeAspect="1"/>
          </p:cNvPicPr>
          <p:nvPr/>
        </p:nvPicPr>
        <p:blipFill>
          <a:blip r:embed="rId3"/>
          <a:stretch>
            <a:fillRect/>
          </a:stretch>
        </p:blipFill>
        <p:spPr>
          <a:xfrm>
            <a:off x="7476918" y="1416995"/>
            <a:ext cx="1895682" cy="3735619"/>
          </a:xfrm>
          <a:prstGeom prst="rect">
            <a:avLst/>
          </a:prstGeom>
        </p:spPr>
      </p:pic>
      <p:sp>
        <p:nvSpPr>
          <p:cNvPr id="11" name="TextBox 10">
            <a:extLst>
              <a:ext uri="{FF2B5EF4-FFF2-40B4-BE49-F238E27FC236}">
                <a16:creationId xmlns:a16="http://schemas.microsoft.com/office/drawing/2014/main" id="{9B7C2A17-B1FE-4F44-80D1-9D47F6D24F9D}"/>
              </a:ext>
            </a:extLst>
          </p:cNvPr>
          <p:cNvSpPr txBox="1"/>
          <p:nvPr/>
        </p:nvSpPr>
        <p:spPr>
          <a:xfrm>
            <a:off x="9372600" y="2561529"/>
            <a:ext cx="2074798" cy="1446550"/>
          </a:xfrm>
          <a:prstGeom prst="rect">
            <a:avLst/>
          </a:prstGeom>
          <a:noFill/>
        </p:spPr>
        <p:txBody>
          <a:bodyPr wrap="square" rtlCol="0">
            <a:spAutoFit/>
          </a:bodyPr>
          <a:lstStyle/>
          <a:p>
            <a:r>
              <a:rPr lang="en-US" sz="8800" dirty="0">
                <a:solidFill>
                  <a:schemeClr val="accent6"/>
                </a:solidFill>
              </a:rPr>
              <a:t>👦</a:t>
            </a:r>
          </a:p>
        </p:txBody>
      </p:sp>
    </p:spTree>
    <p:extLst>
      <p:ext uri="{BB962C8B-B14F-4D97-AF65-F5344CB8AC3E}">
        <p14:creationId xmlns:p14="http://schemas.microsoft.com/office/powerpoint/2010/main" val="32530241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ED7F19-2BC6-49E7-B509-1D6867AB32E2}"/>
              </a:ext>
            </a:extLst>
          </p:cNvPr>
          <p:cNvSpPr>
            <a:spLocks noGrp="1"/>
          </p:cNvSpPr>
          <p:nvPr>
            <p:ph type="title"/>
          </p:nvPr>
        </p:nvSpPr>
        <p:spPr/>
        <p:txBody>
          <a:bodyPr>
            <a:normAutofit/>
          </a:bodyPr>
          <a:lstStyle/>
          <a:p>
            <a:r>
              <a:rPr lang="en-US" dirty="0"/>
              <a:t>Identity Broker Pattern – OpenID</a:t>
            </a:r>
          </a:p>
        </p:txBody>
      </p:sp>
      <p:pic>
        <p:nvPicPr>
          <p:cNvPr id="3" name="Picture 2">
            <a:extLst>
              <a:ext uri="{FF2B5EF4-FFF2-40B4-BE49-F238E27FC236}">
                <a16:creationId xmlns:a16="http://schemas.microsoft.com/office/drawing/2014/main" id="{C915768F-21A6-4429-8053-F971A26AD888}"/>
              </a:ext>
            </a:extLst>
          </p:cNvPr>
          <p:cNvPicPr>
            <a:picLocks noChangeAspect="1"/>
          </p:cNvPicPr>
          <p:nvPr/>
        </p:nvPicPr>
        <p:blipFill>
          <a:blip r:embed="rId3"/>
          <a:stretch>
            <a:fillRect/>
          </a:stretch>
        </p:blipFill>
        <p:spPr>
          <a:xfrm>
            <a:off x="1866900" y="844524"/>
            <a:ext cx="8458200" cy="5914884"/>
          </a:xfrm>
          <a:prstGeom prst="rect">
            <a:avLst/>
          </a:prstGeom>
          <a:ln>
            <a:solidFill>
              <a:schemeClr val="tx1"/>
            </a:solidFill>
          </a:ln>
        </p:spPr>
      </p:pic>
    </p:spTree>
    <p:extLst>
      <p:ext uri="{BB962C8B-B14F-4D97-AF65-F5344CB8AC3E}">
        <p14:creationId xmlns:p14="http://schemas.microsoft.com/office/powerpoint/2010/main" val="17098044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with External Providers</a:t>
            </a:r>
          </a:p>
        </p:txBody>
      </p:sp>
      <p:sp>
        <p:nvSpPr>
          <p:cNvPr id="4" name="Slide Number Placeholder 3"/>
          <p:cNvSpPr>
            <a:spLocks noGrp="1"/>
          </p:cNvSpPr>
          <p:nvPr>
            <p:ph type="sldNum" sz="quarter" idx="12"/>
          </p:nvPr>
        </p:nvSpPr>
        <p:spPr/>
        <p:txBody>
          <a:bodyPr/>
          <a:lstStyle/>
          <a:p>
            <a:fld id="{A0AE9EC9-F182-4A35-8041-CBBE9CFA6E78}" type="slidenum">
              <a:rPr lang="en-US" smtClean="0"/>
              <a:pPr/>
              <a:t>58</a:t>
            </a:fld>
            <a:endParaRPr lang="en-US" dirty="0"/>
          </a:p>
        </p:txBody>
      </p:sp>
      <p:sp>
        <p:nvSpPr>
          <p:cNvPr id="3" name="Content Placeholder 2"/>
          <p:cNvSpPr>
            <a:spLocks noGrp="1"/>
          </p:cNvSpPr>
          <p:nvPr>
            <p:ph type="body" sz="quarter" idx="13"/>
          </p:nvPr>
        </p:nvSpPr>
        <p:spPr/>
        <p:txBody>
          <a:bodyPr/>
          <a:lstStyle/>
          <a:p>
            <a:r>
              <a:rPr lang="en-US" dirty="0"/>
              <a:t>External providers</a:t>
            </a:r>
          </a:p>
          <a:p>
            <a:pPr lvl="1"/>
            <a:r>
              <a:rPr lang="en-US" dirty="0"/>
              <a:t>Facebook, Twitter, Microsoft, Google, etc.</a:t>
            </a:r>
          </a:p>
          <a:p>
            <a:r>
              <a:rPr lang="en-US" dirty="0"/>
              <a:t>Configuration</a:t>
            </a:r>
          </a:p>
          <a:p>
            <a:pPr lvl="1"/>
            <a:r>
              <a:rPr lang="en-US" dirty="0"/>
              <a:t>Application ID</a:t>
            </a:r>
          </a:p>
          <a:p>
            <a:pPr lvl="1"/>
            <a:r>
              <a:rPr lang="en-US" dirty="0"/>
              <a:t>Application Secret</a:t>
            </a:r>
          </a:p>
          <a:p>
            <a:pPr lvl="1"/>
            <a:r>
              <a:rPr lang="en-US" dirty="0"/>
              <a:t>Website URL</a:t>
            </a:r>
          </a:p>
          <a:p>
            <a:r>
              <a:rPr lang="en-US" dirty="0"/>
              <a:t>Storage of App Secret</a:t>
            </a:r>
          </a:p>
          <a:p>
            <a:pPr lvl="1"/>
            <a:r>
              <a:rPr lang="en-US" b="1" dirty="0"/>
              <a:t>Do not </a:t>
            </a:r>
            <a:r>
              <a:rPr lang="en-US" dirty="0"/>
              <a:t>store in config file</a:t>
            </a:r>
          </a:p>
          <a:p>
            <a:pPr lvl="1"/>
            <a:r>
              <a:rPr lang="en-US" dirty="0"/>
              <a:t>[Best Practice] Secret Manger </a:t>
            </a:r>
          </a:p>
          <a:p>
            <a:pPr lvl="1"/>
            <a:r>
              <a:rPr lang="en-US" dirty="0"/>
              <a:t>[Best Practice] Application Settings in Azure</a:t>
            </a:r>
          </a:p>
        </p:txBody>
      </p:sp>
    </p:spTree>
    <p:extLst>
      <p:ext uri="{BB962C8B-B14F-4D97-AF65-F5344CB8AC3E}">
        <p14:creationId xmlns:p14="http://schemas.microsoft.com/office/powerpoint/2010/main" val="38945324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2D1FB-489E-43C9-B2A7-9BDB7FF4B1C4}"/>
              </a:ext>
            </a:extLst>
          </p:cNvPr>
          <p:cNvSpPr>
            <a:spLocks noGrp="1"/>
          </p:cNvSpPr>
          <p:nvPr>
            <p:ph type="title"/>
          </p:nvPr>
        </p:nvSpPr>
        <p:spPr/>
        <p:txBody>
          <a:bodyPr/>
          <a:lstStyle/>
          <a:p>
            <a:r>
              <a:rPr lang="en-US" dirty="0"/>
              <a:t>Authentication with Facebook</a:t>
            </a:r>
          </a:p>
        </p:txBody>
      </p:sp>
      <p:sp>
        <p:nvSpPr>
          <p:cNvPr id="3" name="Slide Number Placeholder 2">
            <a:extLst>
              <a:ext uri="{FF2B5EF4-FFF2-40B4-BE49-F238E27FC236}">
                <a16:creationId xmlns:a16="http://schemas.microsoft.com/office/drawing/2014/main" id="{72E89D1D-95EE-450C-891C-0B6A36105668}"/>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smtClean="0">
                <a:solidFill>
                  <a:prstClr val="black">
                    <a:tint val="75000"/>
                  </a:prstClr>
                </a:solidFill>
              </a:rPr>
              <a:pPr defTabSz="914400" eaLnBrk="1" fontAlgn="auto" hangingPunct="1">
                <a:spcBef>
                  <a:spcPts val="0"/>
                </a:spcBef>
                <a:spcAft>
                  <a:spcPts val="0"/>
                </a:spcAft>
              </a:pPr>
              <a:t>59</a:t>
            </a:fld>
            <a:endParaRPr lang="en-US" dirty="0">
              <a:solidFill>
                <a:prstClr val="black">
                  <a:tint val="75000"/>
                </a:prstClr>
              </a:solidFill>
            </a:endParaRPr>
          </a:p>
        </p:txBody>
      </p:sp>
      <p:sp>
        <p:nvSpPr>
          <p:cNvPr id="4" name="Text Placeholder 3">
            <a:extLst>
              <a:ext uri="{FF2B5EF4-FFF2-40B4-BE49-F238E27FC236}">
                <a16:creationId xmlns:a16="http://schemas.microsoft.com/office/drawing/2014/main" id="{4B7320A6-7721-46FE-9805-4C54023C2B23}"/>
              </a:ext>
            </a:extLst>
          </p:cNvPr>
          <p:cNvSpPr>
            <a:spLocks noGrp="1"/>
          </p:cNvSpPr>
          <p:nvPr>
            <p:ph type="body" sz="quarter" idx="13"/>
          </p:nvPr>
        </p:nvSpPr>
        <p:spPr/>
        <p:txBody>
          <a:bodyPr/>
          <a:lstStyle/>
          <a:p>
            <a:r>
              <a:rPr lang="en-US" dirty="0"/>
              <a:t>One of the external </a:t>
            </a:r>
            <a:r>
              <a:rPr lang="en-US" dirty="0" err="1"/>
              <a:t>IdP</a:t>
            </a:r>
            <a:r>
              <a:rPr lang="en-US" dirty="0"/>
              <a:t> can be Facebook. </a:t>
            </a:r>
            <a:r>
              <a:rPr lang="en-US" dirty="0">
                <a:hlinkClick r:id="rId3"/>
              </a:rPr>
              <a:t>Use this guide to follow steps</a:t>
            </a:r>
            <a:endParaRPr lang="en-US" dirty="0"/>
          </a:p>
          <a:p>
            <a:r>
              <a:rPr lang="en-US" dirty="0"/>
              <a:t>Register App in Facebook</a:t>
            </a:r>
          </a:p>
          <a:p>
            <a:r>
              <a:rPr lang="en-US" dirty="0">
                <a:hlinkClick r:id="rId4"/>
              </a:rPr>
              <a:t>Install </a:t>
            </a:r>
            <a:r>
              <a:rPr lang="en-US" dirty="0" err="1">
                <a:hlinkClick r:id="rId4"/>
              </a:rPr>
              <a:t>Microsoft.AspNetCore.Authentication.Facebook</a:t>
            </a:r>
            <a:r>
              <a:rPr lang="en-US" dirty="0"/>
              <a:t>  </a:t>
            </a:r>
            <a:r>
              <a:rPr lang="en-US" dirty="0" err="1"/>
              <a:t>Nuget</a:t>
            </a:r>
            <a:r>
              <a:rPr lang="en-US" dirty="0"/>
              <a:t> Package</a:t>
            </a:r>
          </a:p>
          <a:p>
            <a:pPr marL="0" indent="0">
              <a:buNone/>
            </a:pPr>
            <a:r>
              <a:rPr lang="en-US" dirty="0"/>
              <a:t>    </a:t>
            </a:r>
            <a:r>
              <a:rPr lang="en-US" dirty="0">
                <a:latin typeface="Courier New" panose="02070309020205020404" pitchFamily="49" charset="0"/>
                <a:cs typeface="Courier New" panose="02070309020205020404" pitchFamily="49" charset="0"/>
              </a:rPr>
              <a:t>dotnet add package </a:t>
            </a:r>
            <a:r>
              <a:rPr lang="en-US" dirty="0" err="1">
                <a:latin typeface="Courier New" panose="02070309020205020404" pitchFamily="49" charset="0"/>
                <a:cs typeface="Courier New" panose="02070309020205020404" pitchFamily="49" charset="0"/>
              </a:rPr>
              <a:t>Microsoft.AspNetCore.Authentication.Facebook</a:t>
            </a:r>
            <a:endParaRPr lang="en-US" dirty="0">
              <a:latin typeface="Courier New" panose="02070309020205020404" pitchFamily="49" charset="0"/>
              <a:cs typeface="Courier New" panose="02070309020205020404" pitchFamily="49" charset="0"/>
            </a:endParaRPr>
          </a:p>
          <a:p>
            <a:r>
              <a:rPr lang="en-US" dirty="0"/>
              <a:t>Modify </a:t>
            </a:r>
            <a:r>
              <a:rPr lang="en-US" dirty="0" err="1"/>
              <a:t>Startup.cs</a:t>
            </a:r>
            <a:r>
              <a:rPr lang="en-US" dirty="0"/>
              <a:t>/</a:t>
            </a:r>
            <a:r>
              <a:rPr lang="en-US" dirty="0" err="1"/>
              <a:t>ConfigureServices</a:t>
            </a:r>
            <a:r>
              <a:rPr lang="en-US" dirty="0"/>
              <a:t>() method:</a:t>
            </a:r>
          </a:p>
          <a:p>
            <a:endParaRPr lang="en-US" dirty="0"/>
          </a:p>
          <a:p>
            <a:endParaRPr lang="en-US" dirty="0"/>
          </a:p>
        </p:txBody>
      </p:sp>
      <p:pic>
        <p:nvPicPr>
          <p:cNvPr id="5" name="Picture 4">
            <a:extLst>
              <a:ext uri="{FF2B5EF4-FFF2-40B4-BE49-F238E27FC236}">
                <a16:creationId xmlns:a16="http://schemas.microsoft.com/office/drawing/2014/main" id="{4FD3DBBE-A5B8-4B8C-BA24-E733A525A93F}"/>
              </a:ext>
            </a:extLst>
          </p:cNvPr>
          <p:cNvPicPr>
            <a:picLocks noChangeAspect="1"/>
          </p:cNvPicPr>
          <p:nvPr/>
        </p:nvPicPr>
        <p:blipFill>
          <a:blip r:embed="rId5"/>
          <a:stretch>
            <a:fillRect/>
          </a:stretch>
        </p:blipFill>
        <p:spPr>
          <a:xfrm>
            <a:off x="3886200" y="3231663"/>
            <a:ext cx="8114647" cy="3502875"/>
          </a:xfrm>
          <a:prstGeom prst="rect">
            <a:avLst/>
          </a:prstGeom>
        </p:spPr>
      </p:pic>
    </p:spTree>
    <p:extLst>
      <p:ext uri="{BB962C8B-B14F-4D97-AF65-F5344CB8AC3E}">
        <p14:creationId xmlns:p14="http://schemas.microsoft.com/office/powerpoint/2010/main" val="3854553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1A035-7DF8-4861-953C-DAFA70DEB101}"/>
              </a:ext>
            </a:extLst>
          </p:cNvPr>
          <p:cNvSpPr>
            <a:spLocks noGrp="1"/>
          </p:cNvSpPr>
          <p:nvPr>
            <p:ph type="title"/>
          </p:nvPr>
        </p:nvSpPr>
        <p:spPr/>
        <p:txBody>
          <a:bodyPr/>
          <a:lstStyle/>
          <a:p>
            <a:r>
              <a:rPr lang="en-US"/>
              <a:t>What Is Security?</a:t>
            </a:r>
            <a:endParaRPr lang="en-US" dirty="0"/>
          </a:p>
        </p:txBody>
      </p:sp>
      <p:sp>
        <p:nvSpPr>
          <p:cNvPr id="3" name="Slide Number Placeholder 2">
            <a:extLst>
              <a:ext uri="{FF2B5EF4-FFF2-40B4-BE49-F238E27FC236}">
                <a16:creationId xmlns:a16="http://schemas.microsoft.com/office/drawing/2014/main" id="{9689DAEC-CD18-46CE-898F-EC191D4B6145}"/>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smtClean="0">
                <a:solidFill>
                  <a:prstClr val="black">
                    <a:tint val="75000"/>
                  </a:prstClr>
                </a:solidFill>
              </a:rPr>
              <a:pPr defTabSz="914400" eaLnBrk="1" fontAlgn="auto" hangingPunct="1">
                <a:spcBef>
                  <a:spcPts val="0"/>
                </a:spcBef>
                <a:spcAft>
                  <a:spcPts val="0"/>
                </a:spcAft>
              </a:pPr>
              <a:t>6</a:t>
            </a:fld>
            <a:endParaRPr lang="en-US" dirty="0">
              <a:solidFill>
                <a:prstClr val="black">
                  <a:tint val="75000"/>
                </a:prstClr>
              </a:solidFill>
            </a:endParaRPr>
          </a:p>
        </p:txBody>
      </p:sp>
      <p:sp>
        <p:nvSpPr>
          <p:cNvPr id="4" name="Text Placeholder 3">
            <a:extLst>
              <a:ext uri="{FF2B5EF4-FFF2-40B4-BE49-F238E27FC236}">
                <a16:creationId xmlns:a16="http://schemas.microsoft.com/office/drawing/2014/main" id="{16151BC5-1DF4-47E1-918A-10DA3A6BD2C1}"/>
              </a:ext>
            </a:extLst>
          </p:cNvPr>
          <p:cNvSpPr>
            <a:spLocks noGrp="1"/>
          </p:cNvSpPr>
          <p:nvPr>
            <p:ph type="body" sz="quarter" idx="13"/>
          </p:nvPr>
        </p:nvSpPr>
        <p:spPr/>
        <p:txBody>
          <a:bodyPr/>
          <a:lstStyle/>
          <a:p>
            <a:pPr algn="just"/>
            <a:r>
              <a:rPr lang="en-US" dirty="0"/>
              <a:t>Security, in information technology (IT), is the defense of digital information and IT assets against internal and external, malicious and accidental threats. This defense includes detection, prevention and response to threats through the use of security policies, software tools and IT services.</a:t>
            </a:r>
          </a:p>
          <a:p>
            <a:pPr algn="just"/>
            <a:r>
              <a:rPr lang="en-US" dirty="0"/>
              <a:t>The National Institute of Standards and Technology (NIST) suggests a framework with five pillars or functions of security:</a:t>
            </a:r>
          </a:p>
        </p:txBody>
      </p:sp>
      <p:pic>
        <p:nvPicPr>
          <p:cNvPr id="2050" name="Picture 2" descr="Identify, Protect, Detect, Respond, Recover">
            <a:extLst>
              <a:ext uri="{FF2B5EF4-FFF2-40B4-BE49-F238E27FC236}">
                <a16:creationId xmlns:a16="http://schemas.microsoft.com/office/drawing/2014/main" id="{458EACD3-FDB5-40E3-89E3-C64C09FEE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3354407"/>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E89A658-DAAC-4299-A76A-2353E22E7E4A}"/>
              </a:ext>
            </a:extLst>
          </p:cNvPr>
          <p:cNvSpPr txBox="1"/>
          <p:nvPr/>
        </p:nvSpPr>
        <p:spPr>
          <a:xfrm>
            <a:off x="2291493" y="3657600"/>
            <a:ext cx="3804507" cy="1908215"/>
          </a:xfrm>
          <a:prstGeom prst="rect">
            <a:avLst/>
          </a:prstGeom>
          <a:noFill/>
        </p:spPr>
        <p:txBody>
          <a:bodyPr wrap="square" rtlCol="0">
            <a:spAutoFit/>
          </a:bodyPr>
          <a:lstStyle/>
          <a:p>
            <a:pPr marL="1200150" lvl="2" indent="-285750">
              <a:buFont typeface="Arial" panose="020B0604020202020204" pitchFamily="34" charset="0"/>
              <a:buChar char="•"/>
            </a:pPr>
            <a:r>
              <a:rPr lang="en-US" sz="2000" dirty="0"/>
              <a:t>Identify</a:t>
            </a:r>
          </a:p>
          <a:p>
            <a:pPr marL="1200150" lvl="2" indent="-285750">
              <a:buFont typeface="Arial" panose="020B0604020202020204" pitchFamily="34" charset="0"/>
              <a:buChar char="•"/>
            </a:pPr>
            <a:r>
              <a:rPr lang="en-US" sz="2000" dirty="0"/>
              <a:t>Protect</a:t>
            </a:r>
          </a:p>
          <a:p>
            <a:pPr marL="1200150" lvl="2" indent="-285750">
              <a:buFont typeface="Arial" panose="020B0604020202020204" pitchFamily="34" charset="0"/>
              <a:buChar char="•"/>
            </a:pPr>
            <a:r>
              <a:rPr lang="en-US" sz="2000" dirty="0"/>
              <a:t>Detect</a:t>
            </a:r>
          </a:p>
          <a:p>
            <a:pPr marL="1200150" lvl="2" indent="-285750">
              <a:buFont typeface="Arial" panose="020B0604020202020204" pitchFamily="34" charset="0"/>
              <a:buChar char="•"/>
            </a:pPr>
            <a:r>
              <a:rPr lang="en-US" sz="2000" dirty="0"/>
              <a:t>Respond</a:t>
            </a:r>
          </a:p>
          <a:p>
            <a:pPr marL="1200150" lvl="2" indent="-285750">
              <a:buFont typeface="Arial" panose="020B0604020202020204" pitchFamily="34" charset="0"/>
              <a:buChar char="•"/>
            </a:pPr>
            <a:r>
              <a:rPr lang="en-US" sz="2000" dirty="0"/>
              <a:t>Recover</a:t>
            </a:r>
          </a:p>
          <a:p>
            <a:endParaRPr lang="en-US" dirty="0"/>
          </a:p>
        </p:txBody>
      </p:sp>
    </p:spTree>
    <p:extLst>
      <p:ext uri="{BB962C8B-B14F-4D97-AF65-F5344CB8AC3E}">
        <p14:creationId xmlns:p14="http://schemas.microsoft.com/office/powerpoint/2010/main" val="4672864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Demo: Authentication Using External Provider</a:t>
            </a:r>
          </a:p>
        </p:txBody>
      </p:sp>
    </p:spTree>
    <p:extLst>
      <p:ext uri="{BB962C8B-B14F-4D97-AF65-F5344CB8AC3E}">
        <p14:creationId xmlns:p14="http://schemas.microsoft.com/office/powerpoint/2010/main" val="15035286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887105" y="2470245"/>
            <a:ext cx="4305868" cy="1384995"/>
          </a:xfrm>
          <a:prstGeom prst="rect">
            <a:avLst/>
          </a:prstGeom>
          <a:noFill/>
        </p:spPr>
        <p:txBody>
          <a:bodyPr wrap="square" rtlCol="0">
            <a:spAutoFit/>
          </a:bodyPr>
          <a:lstStyle/>
          <a:p>
            <a:pPr algn="r"/>
            <a:r>
              <a:rPr lang="en-US" sz="2800" dirty="0"/>
              <a:t>Double-click the box to open the demo script in PDF Reader</a:t>
            </a:r>
          </a:p>
        </p:txBody>
      </p:sp>
      <p:cxnSp>
        <p:nvCxnSpPr>
          <p:cNvPr id="6" name="Straight Arrow Connector 5"/>
          <p:cNvCxnSpPr>
            <a:stCxn id="4" idx="3"/>
          </p:cNvCxnSpPr>
          <p:nvPr/>
        </p:nvCxnSpPr>
        <p:spPr>
          <a:xfrm flipV="1">
            <a:off x="5192973" y="3162742"/>
            <a:ext cx="2053988" cy="1"/>
          </a:xfrm>
          <a:prstGeom prst="straightConnector1">
            <a:avLst/>
          </a:prstGeom>
          <a:ln w="57150">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7" name="Text Placeholder 1"/>
          <p:cNvSpPr>
            <a:spLocks noGrp="1"/>
          </p:cNvSpPr>
          <p:nvPr>
            <p:ph type="body" sz="quarter" idx="13"/>
          </p:nvPr>
        </p:nvSpPr>
        <p:spPr>
          <a:xfrm>
            <a:off x="0" y="994392"/>
            <a:ext cx="2504364" cy="1032301"/>
          </a:xfrm>
        </p:spPr>
        <p:txBody>
          <a:bodyPr/>
          <a:lstStyle/>
          <a:p>
            <a:r>
              <a:rPr lang="en-US" dirty="0"/>
              <a:t>Demo</a:t>
            </a:r>
          </a:p>
        </p:txBody>
      </p:sp>
      <p:graphicFrame>
        <p:nvGraphicFramePr>
          <p:cNvPr id="3" name="Object 2"/>
          <p:cNvGraphicFramePr>
            <a:graphicFrameLocks noChangeAspect="1"/>
          </p:cNvGraphicFramePr>
          <p:nvPr>
            <p:extLst>
              <p:ext uri="{D42A27DB-BD31-4B8C-83A1-F6EECF244321}">
                <p14:modId xmlns:p14="http://schemas.microsoft.com/office/powerpoint/2010/main" val="2910562837"/>
              </p:ext>
            </p:extLst>
          </p:nvPr>
        </p:nvGraphicFramePr>
        <p:xfrm>
          <a:off x="7391400" y="656404"/>
          <a:ext cx="4184650" cy="5418137"/>
        </p:xfrm>
        <a:graphic>
          <a:graphicData uri="http://schemas.openxmlformats.org/presentationml/2006/ole">
            <mc:AlternateContent xmlns:mc="http://schemas.openxmlformats.org/markup-compatibility/2006">
              <mc:Choice xmlns:v="urn:schemas-microsoft-com:vml" Requires="v">
                <p:oleObj spid="_x0000_s1177" name="Acrobat Document" r:id="rId4" imgW="5819743" imgH="7534003" progId="AcroExch.Document.DC">
                  <p:embed/>
                </p:oleObj>
              </mc:Choice>
              <mc:Fallback>
                <p:oleObj name="Acrobat Document" r:id="rId4" imgW="5819743" imgH="7534003" progId="AcroExch.Document.DC">
                  <p:embed/>
                  <p:pic>
                    <p:nvPicPr>
                      <p:cNvPr id="0" name=""/>
                      <p:cNvPicPr/>
                      <p:nvPr/>
                    </p:nvPicPr>
                    <p:blipFill>
                      <a:blip r:embed="rId5"/>
                      <a:stretch>
                        <a:fillRect/>
                      </a:stretch>
                    </p:blipFill>
                    <p:spPr>
                      <a:xfrm>
                        <a:off x="7391400" y="656404"/>
                        <a:ext cx="4184650" cy="5418137"/>
                      </a:xfrm>
                      <a:prstGeom prst="rect">
                        <a:avLst/>
                      </a:prstGeom>
                      <a:ln w="76200">
                        <a:solidFill>
                          <a:srgbClr val="0070C0"/>
                        </a:solidFill>
                      </a:ln>
                    </p:spPr>
                  </p:pic>
                </p:oleObj>
              </mc:Fallback>
            </mc:AlternateContent>
          </a:graphicData>
        </a:graphic>
      </p:graphicFrame>
    </p:spTree>
    <p:extLst>
      <p:ext uri="{BB962C8B-B14F-4D97-AF65-F5344CB8AC3E}">
        <p14:creationId xmlns:p14="http://schemas.microsoft.com/office/powerpoint/2010/main" val="11114592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altLang="en-US" dirty="0"/>
              <a:t>Module 9: Security</a:t>
            </a:r>
          </a:p>
        </p:txBody>
      </p:sp>
      <p:sp>
        <p:nvSpPr>
          <p:cNvPr id="33795" name="Text Placeholder 6"/>
          <p:cNvSpPr>
            <a:spLocks noGrp="1"/>
          </p:cNvSpPr>
          <p:nvPr>
            <p:ph type="body" sz="quarter" idx="12"/>
          </p:nvPr>
        </p:nvSpPr>
        <p:spPr/>
        <p:txBody>
          <a:bodyPr/>
          <a:lstStyle/>
          <a:p>
            <a:r>
              <a:rPr lang="en-US" altLang="en-US" dirty="0"/>
              <a:t>Section 6: ASP.NET Identity Strategies</a:t>
            </a:r>
          </a:p>
        </p:txBody>
      </p:sp>
      <p:sp>
        <p:nvSpPr>
          <p:cNvPr id="9" name="Text Placeholder 8"/>
          <p:cNvSpPr>
            <a:spLocks noGrp="1"/>
          </p:cNvSpPr>
          <p:nvPr>
            <p:ph type="body" sz="quarter" idx="14"/>
          </p:nvPr>
        </p:nvSpPr>
        <p:spPr/>
        <p:txBody>
          <a:bodyPr/>
          <a:lstStyle/>
          <a:p>
            <a:r>
              <a:rPr lang="en-US" dirty="0"/>
              <a:t>Lesson: ASP.NET Identity Strategies</a:t>
            </a:r>
          </a:p>
        </p:txBody>
      </p:sp>
    </p:spTree>
    <p:extLst>
      <p:ext uri="{BB962C8B-B14F-4D97-AF65-F5344CB8AC3E}">
        <p14:creationId xmlns:p14="http://schemas.microsoft.com/office/powerpoint/2010/main" val="20436715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Recommendations</a:t>
            </a:r>
          </a:p>
        </p:txBody>
      </p:sp>
      <p:sp>
        <p:nvSpPr>
          <p:cNvPr id="3" name="Content Placeholder 2"/>
          <p:cNvSpPr>
            <a:spLocks noGrp="1"/>
          </p:cNvSpPr>
          <p:nvPr>
            <p:ph type="body" sz="quarter" idx="13"/>
          </p:nvPr>
        </p:nvSpPr>
        <p:spPr/>
        <p:txBody>
          <a:bodyPr/>
          <a:lstStyle/>
          <a:p>
            <a:r>
              <a:rPr lang="en-US" dirty="0"/>
              <a:t>Utilize Secure Sockets Layer (TLS/SSL - HTTPS) everywhere</a:t>
            </a:r>
          </a:p>
          <a:p>
            <a:pPr lvl="1"/>
            <a:r>
              <a:rPr lang="en-US" dirty="0"/>
              <a:t>Attacker on network can steal your cookies and hijack your session</a:t>
            </a:r>
          </a:p>
          <a:p>
            <a:pPr lvl="1"/>
            <a:r>
              <a:rPr lang="en-US" dirty="0"/>
              <a:t>Yes, even login page needs to be protected</a:t>
            </a:r>
          </a:p>
          <a:p>
            <a:pPr lvl="1"/>
            <a:r>
              <a:rPr lang="en-US" dirty="0"/>
              <a:t>Any page user can access while logged in should be protected</a:t>
            </a:r>
          </a:p>
          <a:p>
            <a:r>
              <a:rPr lang="en-US" dirty="0"/>
              <a:t>Enforce a strong password policy (more an art than a science)</a:t>
            </a:r>
          </a:p>
          <a:p>
            <a:r>
              <a:rPr lang="en-US" dirty="0"/>
              <a:t>Use Cross-Site Request Forgery (CSRF) tokens everywhere for post methods</a:t>
            </a:r>
          </a:p>
          <a:p>
            <a:r>
              <a:rPr lang="en-US" dirty="0"/>
              <a:t>Do not allow unlimited login attempts</a:t>
            </a:r>
          </a:p>
          <a:p>
            <a:pPr lvl="1"/>
            <a:r>
              <a:rPr lang="en-US" dirty="0"/>
              <a:t>Brute forcers dream. Script kiddies abound.</a:t>
            </a:r>
          </a:p>
        </p:txBody>
      </p:sp>
      <p:sp>
        <p:nvSpPr>
          <p:cNvPr id="8" name="Slide Number Placeholder 7"/>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smtClean="0">
                <a:solidFill>
                  <a:prstClr val="black">
                    <a:tint val="75000"/>
                  </a:prstClr>
                </a:solidFill>
              </a:rPr>
              <a:pPr defTabSz="914400" eaLnBrk="1" fontAlgn="auto" hangingPunct="1">
                <a:spcBef>
                  <a:spcPts val="0"/>
                </a:spcBef>
                <a:spcAft>
                  <a:spcPts val="0"/>
                </a:spcAft>
              </a:pPr>
              <a:t>63</a:t>
            </a:fld>
            <a:endParaRPr lang="en-US" dirty="0">
              <a:solidFill>
                <a:prstClr val="black">
                  <a:tint val="75000"/>
                </a:prstClr>
              </a:solidFill>
            </a:endParaRPr>
          </a:p>
        </p:txBody>
      </p:sp>
    </p:spTree>
    <p:extLst>
      <p:ext uri="{BB962C8B-B14F-4D97-AF65-F5344CB8AC3E}">
        <p14:creationId xmlns:p14="http://schemas.microsoft.com/office/powerpoint/2010/main" val="28305340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Recommendations (continued)</a:t>
            </a:r>
          </a:p>
        </p:txBody>
      </p:sp>
      <p:sp>
        <p:nvSpPr>
          <p:cNvPr id="3" name="Content Placeholder 2"/>
          <p:cNvSpPr>
            <a:spLocks noGrp="1"/>
          </p:cNvSpPr>
          <p:nvPr>
            <p:ph type="body" sz="quarter" idx="13"/>
          </p:nvPr>
        </p:nvSpPr>
        <p:spPr/>
        <p:txBody>
          <a:bodyPr/>
          <a:lstStyle/>
          <a:p>
            <a:r>
              <a:rPr lang="en-US" b="1" dirty="0"/>
              <a:t>If </a:t>
            </a:r>
            <a:r>
              <a:rPr lang="en-US" dirty="0"/>
              <a:t>security requirements demand it, you can change password hashing method</a:t>
            </a:r>
          </a:p>
          <a:p>
            <a:r>
              <a:rPr lang="en-US" dirty="0"/>
              <a:t>Consider shortening </a:t>
            </a:r>
            <a:r>
              <a:rPr lang="en-US" dirty="0">
                <a:solidFill>
                  <a:schemeClr val="accent6"/>
                </a:solidFill>
              </a:rPr>
              <a:t>OnValidateIdentity</a:t>
            </a:r>
            <a:r>
              <a:rPr lang="en-US" dirty="0"/>
              <a:t> times to expire sessions</a:t>
            </a:r>
          </a:p>
          <a:p>
            <a:r>
              <a:rPr lang="en-US" dirty="0"/>
              <a:t>Two-Factor authentication is highly recommended for enhanced security</a:t>
            </a:r>
          </a:p>
        </p:txBody>
      </p:sp>
      <p:sp>
        <p:nvSpPr>
          <p:cNvPr id="10" name="Slide Number Placeholder 9"/>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smtClean="0">
                <a:solidFill>
                  <a:prstClr val="black">
                    <a:tint val="75000"/>
                  </a:prstClr>
                </a:solidFill>
              </a:rPr>
              <a:pPr defTabSz="914400" eaLnBrk="1" fontAlgn="auto" hangingPunct="1">
                <a:spcBef>
                  <a:spcPts val="0"/>
                </a:spcBef>
                <a:spcAft>
                  <a:spcPts val="0"/>
                </a:spcAft>
              </a:pPr>
              <a:t>64</a:t>
            </a:fld>
            <a:endParaRPr lang="en-US" dirty="0">
              <a:solidFill>
                <a:prstClr val="black">
                  <a:tint val="75000"/>
                </a:prstClr>
              </a:solidFill>
            </a:endParaRPr>
          </a:p>
        </p:txBody>
      </p:sp>
      <p:pic>
        <p:nvPicPr>
          <p:cNvPr id="5" name="Picture 4">
            <a:extLst>
              <a:ext uri="{FF2B5EF4-FFF2-40B4-BE49-F238E27FC236}">
                <a16:creationId xmlns:a16="http://schemas.microsoft.com/office/drawing/2014/main" id="{40F0327B-A82A-4362-8419-7B4AF9045533}"/>
              </a:ext>
            </a:extLst>
          </p:cNvPr>
          <p:cNvPicPr>
            <a:picLocks noChangeAspect="1"/>
          </p:cNvPicPr>
          <p:nvPr/>
        </p:nvPicPr>
        <p:blipFill>
          <a:blip r:embed="rId3"/>
          <a:stretch>
            <a:fillRect/>
          </a:stretch>
        </p:blipFill>
        <p:spPr>
          <a:xfrm>
            <a:off x="2362200" y="2702864"/>
            <a:ext cx="1774125" cy="3396184"/>
          </a:xfrm>
          <a:prstGeom prst="rect">
            <a:avLst/>
          </a:prstGeom>
        </p:spPr>
      </p:pic>
      <p:grpSp>
        <p:nvGrpSpPr>
          <p:cNvPr id="6" name="Group 5">
            <a:extLst>
              <a:ext uri="{FF2B5EF4-FFF2-40B4-BE49-F238E27FC236}">
                <a16:creationId xmlns:a16="http://schemas.microsoft.com/office/drawing/2014/main" id="{2C73AAE1-9F27-4A6C-B3C2-132BC0F78CF5}"/>
              </a:ext>
            </a:extLst>
          </p:cNvPr>
          <p:cNvGrpSpPr/>
          <p:nvPr/>
        </p:nvGrpSpPr>
        <p:grpSpPr>
          <a:xfrm>
            <a:off x="8116808" y="3523874"/>
            <a:ext cx="1467644" cy="1758469"/>
            <a:chOff x="7158044" y="4316420"/>
            <a:chExt cx="344488" cy="412751"/>
          </a:xfrm>
        </p:grpSpPr>
        <p:sp>
          <p:nvSpPr>
            <p:cNvPr id="7" name="Freeform 161">
              <a:extLst>
                <a:ext uri="{FF2B5EF4-FFF2-40B4-BE49-F238E27FC236}">
                  <a16:creationId xmlns:a16="http://schemas.microsoft.com/office/drawing/2014/main" id="{971F4124-D067-4B7F-BB15-8CCE7F6FA0EF}"/>
                </a:ext>
              </a:extLst>
            </p:cNvPr>
            <p:cNvSpPr>
              <a:spLocks/>
            </p:cNvSpPr>
            <p:nvPr/>
          </p:nvSpPr>
          <p:spPr bwMode="auto">
            <a:xfrm>
              <a:off x="7158044" y="4316420"/>
              <a:ext cx="344488" cy="412751"/>
            </a:xfrm>
            <a:custGeom>
              <a:avLst/>
              <a:gdLst>
                <a:gd name="T0" fmla="*/ 0 w 101"/>
                <a:gd name="T1" fmla="*/ 0 h 121"/>
                <a:gd name="T2" fmla="*/ 0 w 101"/>
                <a:gd name="T3" fmla="*/ 49 h 121"/>
                <a:gd name="T4" fmla="*/ 50 w 101"/>
                <a:gd name="T5" fmla="*/ 121 h 121"/>
                <a:gd name="T6" fmla="*/ 101 w 101"/>
                <a:gd name="T7" fmla="*/ 49 h 121"/>
                <a:gd name="T8" fmla="*/ 101 w 101"/>
                <a:gd name="T9" fmla="*/ 0 h 121"/>
                <a:gd name="T10" fmla="*/ 0 w 101"/>
                <a:gd name="T11" fmla="*/ 0 h 121"/>
              </a:gdLst>
              <a:ahLst/>
              <a:cxnLst>
                <a:cxn ang="0">
                  <a:pos x="T0" y="T1"/>
                </a:cxn>
                <a:cxn ang="0">
                  <a:pos x="T2" y="T3"/>
                </a:cxn>
                <a:cxn ang="0">
                  <a:pos x="T4" y="T5"/>
                </a:cxn>
                <a:cxn ang="0">
                  <a:pos x="T6" y="T7"/>
                </a:cxn>
                <a:cxn ang="0">
                  <a:pos x="T8" y="T9"/>
                </a:cxn>
                <a:cxn ang="0">
                  <a:pos x="T10" y="T11"/>
                </a:cxn>
              </a:cxnLst>
              <a:rect l="0" t="0" r="r" b="b"/>
              <a:pathLst>
                <a:path w="101" h="121">
                  <a:moveTo>
                    <a:pt x="0" y="0"/>
                  </a:moveTo>
                  <a:cubicBezTo>
                    <a:pt x="0" y="49"/>
                    <a:pt x="0" y="49"/>
                    <a:pt x="0" y="49"/>
                  </a:cubicBezTo>
                  <a:cubicBezTo>
                    <a:pt x="0" y="82"/>
                    <a:pt x="21" y="110"/>
                    <a:pt x="50" y="121"/>
                  </a:cubicBezTo>
                  <a:cubicBezTo>
                    <a:pt x="80" y="110"/>
                    <a:pt x="101" y="82"/>
                    <a:pt x="101" y="49"/>
                  </a:cubicBezTo>
                  <a:cubicBezTo>
                    <a:pt x="101" y="0"/>
                    <a:pt x="101" y="0"/>
                    <a:pt x="101" y="0"/>
                  </a:cubicBezTo>
                  <a:lnTo>
                    <a:pt x="0"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8" name="Freeform 162">
              <a:extLst>
                <a:ext uri="{FF2B5EF4-FFF2-40B4-BE49-F238E27FC236}">
                  <a16:creationId xmlns:a16="http://schemas.microsoft.com/office/drawing/2014/main" id="{A4943797-9AD2-435C-8D2F-17276827AA35}"/>
                </a:ext>
              </a:extLst>
            </p:cNvPr>
            <p:cNvSpPr>
              <a:spLocks/>
            </p:cNvSpPr>
            <p:nvPr/>
          </p:nvSpPr>
          <p:spPr bwMode="auto">
            <a:xfrm>
              <a:off x="7273932" y="4391032"/>
              <a:ext cx="109538" cy="193675"/>
            </a:xfrm>
            <a:custGeom>
              <a:avLst/>
              <a:gdLst>
                <a:gd name="T0" fmla="*/ 32 w 32"/>
                <a:gd name="T1" fmla="*/ 16 h 57"/>
                <a:gd name="T2" fmla="*/ 16 w 32"/>
                <a:gd name="T3" fmla="*/ 0 h 57"/>
                <a:gd name="T4" fmla="*/ 0 w 32"/>
                <a:gd name="T5" fmla="*/ 16 h 57"/>
                <a:gd name="T6" fmla="*/ 7 w 32"/>
                <a:gd name="T7" fmla="*/ 29 h 57"/>
                <a:gd name="T8" fmla="*/ 0 w 32"/>
                <a:gd name="T9" fmla="*/ 57 h 57"/>
                <a:gd name="T10" fmla="*/ 32 w 32"/>
                <a:gd name="T11" fmla="*/ 57 h 57"/>
                <a:gd name="T12" fmla="*/ 25 w 32"/>
                <a:gd name="T13" fmla="*/ 29 h 57"/>
                <a:gd name="T14" fmla="*/ 32 w 32"/>
                <a:gd name="T15" fmla="*/ 16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7">
                  <a:moveTo>
                    <a:pt x="32" y="16"/>
                  </a:moveTo>
                  <a:cubicBezTo>
                    <a:pt x="32" y="7"/>
                    <a:pt x="25" y="0"/>
                    <a:pt x="16" y="0"/>
                  </a:cubicBezTo>
                  <a:cubicBezTo>
                    <a:pt x="8" y="0"/>
                    <a:pt x="0" y="7"/>
                    <a:pt x="0" y="16"/>
                  </a:cubicBezTo>
                  <a:cubicBezTo>
                    <a:pt x="0" y="21"/>
                    <a:pt x="3" y="26"/>
                    <a:pt x="7" y="29"/>
                  </a:cubicBezTo>
                  <a:cubicBezTo>
                    <a:pt x="0" y="57"/>
                    <a:pt x="0" y="57"/>
                    <a:pt x="0" y="57"/>
                  </a:cubicBezTo>
                  <a:cubicBezTo>
                    <a:pt x="32" y="57"/>
                    <a:pt x="32" y="57"/>
                    <a:pt x="32" y="57"/>
                  </a:cubicBezTo>
                  <a:cubicBezTo>
                    <a:pt x="25" y="29"/>
                    <a:pt x="25" y="29"/>
                    <a:pt x="25" y="29"/>
                  </a:cubicBezTo>
                  <a:cubicBezTo>
                    <a:pt x="30" y="26"/>
                    <a:pt x="32" y="21"/>
                    <a:pt x="32" y="16"/>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grpSp>
      <p:cxnSp>
        <p:nvCxnSpPr>
          <p:cNvPr id="9" name="Straight Arrow Connector 8">
            <a:extLst>
              <a:ext uri="{FF2B5EF4-FFF2-40B4-BE49-F238E27FC236}">
                <a16:creationId xmlns:a16="http://schemas.microsoft.com/office/drawing/2014/main" id="{6435F28D-D2E1-4500-AAA2-A8091569119F}"/>
              </a:ext>
            </a:extLst>
          </p:cNvPr>
          <p:cNvCxnSpPr/>
          <p:nvPr/>
        </p:nvCxnSpPr>
        <p:spPr>
          <a:xfrm flipH="1">
            <a:off x="4495800" y="3621024"/>
            <a:ext cx="32766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4678EE-A03B-4422-A01F-AD08F6785FCB}"/>
              </a:ext>
            </a:extLst>
          </p:cNvPr>
          <p:cNvCxnSpPr>
            <a:cxnSpLocks/>
          </p:cNvCxnSpPr>
          <p:nvPr/>
        </p:nvCxnSpPr>
        <p:spPr>
          <a:xfrm>
            <a:off x="4495800" y="4876800"/>
            <a:ext cx="32766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EC2CFF-A9A8-46D6-B5D3-9B1E76B58FA3}"/>
              </a:ext>
            </a:extLst>
          </p:cNvPr>
          <p:cNvSpPr txBox="1"/>
          <p:nvPr/>
        </p:nvSpPr>
        <p:spPr>
          <a:xfrm>
            <a:off x="5105400" y="3204500"/>
            <a:ext cx="2895600" cy="369332"/>
          </a:xfrm>
          <a:prstGeom prst="rect">
            <a:avLst/>
          </a:prstGeom>
          <a:noFill/>
        </p:spPr>
        <p:txBody>
          <a:bodyPr wrap="square" rtlCol="0">
            <a:spAutoFit/>
          </a:bodyPr>
          <a:lstStyle/>
          <a:p>
            <a:r>
              <a:rPr lang="en-US" dirty="0"/>
              <a:t>Did you just try to log in?</a:t>
            </a:r>
          </a:p>
        </p:txBody>
      </p:sp>
      <p:sp>
        <p:nvSpPr>
          <p:cNvPr id="15" name="TextBox 14">
            <a:extLst>
              <a:ext uri="{FF2B5EF4-FFF2-40B4-BE49-F238E27FC236}">
                <a16:creationId xmlns:a16="http://schemas.microsoft.com/office/drawing/2014/main" id="{3867D509-71E3-444E-ACBF-2AFFEEB4ECA1}"/>
              </a:ext>
            </a:extLst>
          </p:cNvPr>
          <p:cNvSpPr txBox="1"/>
          <p:nvPr/>
        </p:nvSpPr>
        <p:spPr>
          <a:xfrm>
            <a:off x="4480733" y="4504649"/>
            <a:ext cx="2895600" cy="369332"/>
          </a:xfrm>
          <a:prstGeom prst="rect">
            <a:avLst/>
          </a:prstGeom>
          <a:noFill/>
        </p:spPr>
        <p:txBody>
          <a:bodyPr wrap="square" rtlCol="0">
            <a:spAutoFit/>
          </a:bodyPr>
          <a:lstStyle/>
          <a:p>
            <a:r>
              <a:rPr lang="en-US" dirty="0"/>
              <a:t>Yes!  Here’s proof.</a:t>
            </a:r>
          </a:p>
        </p:txBody>
      </p:sp>
    </p:spTree>
    <p:extLst>
      <p:ext uri="{BB962C8B-B14F-4D97-AF65-F5344CB8AC3E}">
        <p14:creationId xmlns:p14="http://schemas.microsoft.com/office/powerpoint/2010/main" val="204474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 that…</a:t>
            </a:r>
          </a:p>
        </p:txBody>
      </p:sp>
      <p:sp>
        <p:nvSpPr>
          <p:cNvPr id="4" name="Slide Number Placeholder 3"/>
          <p:cNvSpPr>
            <a:spLocks noGrp="1"/>
          </p:cNvSpPr>
          <p:nvPr>
            <p:ph type="sldNum" sz="quarter" idx="12"/>
          </p:nvPr>
        </p:nvSpPr>
        <p:spPr/>
        <p:txBody>
          <a:bodyPr/>
          <a:lstStyle/>
          <a:p>
            <a:fld id="{A0AE9EC9-F182-4A35-8041-CBBE9CFA6E78}" type="slidenum">
              <a:rPr lang="en-US" smtClean="0"/>
              <a:pPr/>
              <a:t>65</a:t>
            </a:fld>
            <a:endParaRPr lang="en-US" dirty="0"/>
          </a:p>
        </p:txBody>
      </p:sp>
      <p:sp>
        <p:nvSpPr>
          <p:cNvPr id="3" name="Content Placeholder 2"/>
          <p:cNvSpPr>
            <a:spLocks noGrp="1"/>
          </p:cNvSpPr>
          <p:nvPr>
            <p:ph type="body" sz="quarter" idx="13"/>
          </p:nvPr>
        </p:nvSpPr>
        <p:spPr/>
        <p:txBody>
          <a:bodyPr/>
          <a:lstStyle/>
          <a:p>
            <a:r>
              <a:rPr lang="en-US" dirty="0"/>
              <a:t>Password expiration is not built-in</a:t>
            </a:r>
          </a:p>
          <a:p>
            <a:pPr lvl="1"/>
            <a:r>
              <a:rPr lang="en-US" dirty="0"/>
              <a:t>It is not right for every system, a good policy but consider it carefully</a:t>
            </a:r>
          </a:p>
          <a:p>
            <a:r>
              <a:rPr lang="en-US" dirty="0"/>
              <a:t>Identity is not multi-tenant or multi-app by default</a:t>
            </a:r>
          </a:p>
          <a:p>
            <a:pPr lvl="1"/>
            <a:r>
              <a:rPr lang="en-US" dirty="0"/>
              <a:t>Use Azure AD or add Tenant IDs to users for multi-tenancy</a:t>
            </a:r>
          </a:p>
          <a:p>
            <a:pPr lvl="1"/>
            <a:r>
              <a:rPr lang="en-US" dirty="0"/>
              <a:t>Put Identity in a separate SQL server to share across apps (</a:t>
            </a:r>
            <a:r>
              <a:rPr lang="en-US" i="1" dirty="0"/>
              <a:t>not</a:t>
            </a:r>
            <a:r>
              <a:rPr lang="en-US" dirty="0"/>
              <a:t> true SSO)</a:t>
            </a:r>
          </a:p>
          <a:p>
            <a:endParaRPr lang="en-US" dirty="0"/>
          </a:p>
          <a:p>
            <a:endParaRPr lang="en-US" dirty="0"/>
          </a:p>
        </p:txBody>
      </p:sp>
    </p:spTree>
    <p:extLst>
      <p:ext uri="{BB962C8B-B14F-4D97-AF65-F5344CB8AC3E}">
        <p14:creationId xmlns:p14="http://schemas.microsoft.com/office/powerpoint/2010/main" val="6446886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altLang="en-US" dirty="0"/>
              <a:t>Module 9: Security</a:t>
            </a:r>
          </a:p>
        </p:txBody>
      </p:sp>
      <p:sp>
        <p:nvSpPr>
          <p:cNvPr id="33795" name="Text Placeholder 6"/>
          <p:cNvSpPr>
            <a:spLocks noGrp="1"/>
          </p:cNvSpPr>
          <p:nvPr>
            <p:ph type="body" sz="quarter" idx="12"/>
          </p:nvPr>
        </p:nvSpPr>
        <p:spPr/>
        <p:txBody>
          <a:bodyPr/>
          <a:lstStyle/>
          <a:p>
            <a:r>
              <a:rPr lang="en-US" altLang="en-US" dirty="0"/>
              <a:t>Section 7: Secret Management</a:t>
            </a:r>
          </a:p>
        </p:txBody>
      </p:sp>
      <p:sp>
        <p:nvSpPr>
          <p:cNvPr id="9" name="Text Placeholder 8"/>
          <p:cNvSpPr>
            <a:spLocks noGrp="1"/>
          </p:cNvSpPr>
          <p:nvPr>
            <p:ph type="body" sz="quarter" idx="14"/>
          </p:nvPr>
        </p:nvSpPr>
        <p:spPr/>
        <p:txBody>
          <a:bodyPr/>
          <a:lstStyle/>
          <a:p>
            <a:r>
              <a:rPr lang="en-US" dirty="0"/>
              <a:t>Lesson: Secret Manager</a:t>
            </a:r>
          </a:p>
        </p:txBody>
      </p:sp>
    </p:spTree>
    <p:extLst>
      <p:ext uri="{BB962C8B-B14F-4D97-AF65-F5344CB8AC3E}">
        <p14:creationId xmlns:p14="http://schemas.microsoft.com/office/powerpoint/2010/main" val="3646158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Secret Manager</a:t>
            </a:r>
          </a:p>
        </p:txBody>
      </p:sp>
      <p:sp>
        <p:nvSpPr>
          <p:cNvPr id="4" name="Slide Number Placeholder 3"/>
          <p:cNvSpPr>
            <a:spLocks noGrp="1"/>
          </p:cNvSpPr>
          <p:nvPr>
            <p:ph type="sldNum" sz="quarter" idx="12"/>
          </p:nvPr>
        </p:nvSpPr>
        <p:spPr/>
        <p:txBody>
          <a:bodyPr/>
          <a:lstStyle/>
          <a:p>
            <a:fld id="{A0AE9EC9-F182-4A35-8041-CBBE9CFA6E78}" type="slidenum">
              <a:rPr lang="en-US" smtClean="0"/>
              <a:pPr/>
              <a:t>67</a:t>
            </a:fld>
            <a:endParaRPr lang="en-US" dirty="0"/>
          </a:p>
        </p:txBody>
      </p:sp>
      <p:sp>
        <p:nvSpPr>
          <p:cNvPr id="3" name="Content Placeholder 2"/>
          <p:cNvSpPr>
            <a:spLocks noGrp="1"/>
          </p:cNvSpPr>
          <p:nvPr>
            <p:ph type="body" sz="quarter" idx="13"/>
          </p:nvPr>
        </p:nvSpPr>
        <p:spPr/>
        <p:txBody>
          <a:bodyPr/>
          <a:lstStyle/>
          <a:p>
            <a:r>
              <a:rPr lang="en-US" dirty="0"/>
              <a:t>Environment variables are used to avoid storage of app secrets in code or in local configuration files</a:t>
            </a:r>
          </a:p>
          <a:p>
            <a:pPr lvl="1"/>
            <a:r>
              <a:rPr lang="en-US" dirty="0"/>
              <a:t>Connection Strings, Passwords, Certificates </a:t>
            </a:r>
            <a:r>
              <a:rPr lang="en-US" dirty="0" err="1"/>
              <a:t>etc</a:t>
            </a:r>
            <a:endParaRPr lang="en-US" dirty="0"/>
          </a:p>
          <a:p>
            <a:pPr marL="457200" lvl="1" indent="0">
              <a:buNone/>
            </a:pPr>
            <a:endParaRPr lang="en-US" dirty="0"/>
          </a:p>
          <a:p>
            <a:r>
              <a:rPr lang="en-US" dirty="0"/>
              <a:t>Secret Manager</a:t>
            </a:r>
          </a:p>
          <a:p>
            <a:pPr lvl="1"/>
            <a:r>
              <a:rPr lang="en-US" dirty="0"/>
              <a:t>command line tool</a:t>
            </a:r>
          </a:p>
          <a:p>
            <a:pPr lvl="1"/>
            <a:r>
              <a:rPr lang="en-US" dirty="0"/>
              <a:t>stores sensitive data during the development of an ASP.NET Core project</a:t>
            </a:r>
          </a:p>
          <a:p>
            <a:pPr lvl="1"/>
            <a:r>
              <a:rPr lang="en-US" dirty="0"/>
              <a:t>local store: </a:t>
            </a:r>
            <a:r>
              <a:rPr lang="en-US" b="1" dirty="0"/>
              <a:t>%APPDATA%\Microsoft\</a:t>
            </a:r>
            <a:r>
              <a:rPr lang="en-US" b="1" dirty="0" err="1"/>
              <a:t>UserSecrets</a:t>
            </a:r>
            <a:r>
              <a:rPr lang="en-US" b="1" dirty="0"/>
              <a:t>\&lt;</a:t>
            </a:r>
            <a:r>
              <a:rPr lang="en-US" b="1" i="1" dirty="0" err="1"/>
              <a:t>user_secrets_id</a:t>
            </a:r>
            <a:r>
              <a:rPr lang="en-US" b="1" dirty="0"/>
              <a:t>&gt;\</a:t>
            </a:r>
            <a:r>
              <a:rPr lang="en-US" b="1" dirty="0" err="1"/>
              <a:t>secrets.json</a:t>
            </a:r>
            <a:endParaRPr lang="en-US" dirty="0"/>
          </a:p>
          <a:p>
            <a:pPr lvl="1"/>
            <a:r>
              <a:rPr lang="en-US" b="1" dirty="0" err="1"/>
              <a:t>user_secrets_id</a:t>
            </a:r>
            <a:r>
              <a:rPr lang="en-US" b="1" dirty="0"/>
              <a:t> &gt;</a:t>
            </a:r>
            <a:r>
              <a:rPr lang="en-US" dirty="0"/>
              <a:t> </a:t>
            </a:r>
            <a:r>
              <a:rPr lang="en-US" dirty="0" err="1"/>
              <a:t>UserSecretsId</a:t>
            </a:r>
            <a:r>
              <a:rPr lang="en-US" dirty="0"/>
              <a:t> value specified in the .</a:t>
            </a:r>
            <a:r>
              <a:rPr lang="en-US" dirty="0" err="1"/>
              <a:t>csproj</a:t>
            </a:r>
            <a:r>
              <a:rPr lang="en-US" dirty="0"/>
              <a:t> file</a:t>
            </a:r>
          </a:p>
          <a:p>
            <a:pPr lvl="1"/>
            <a:endParaRPr lang="en-US" dirty="0"/>
          </a:p>
          <a:p>
            <a:r>
              <a:rPr lang="en-US" dirty="0"/>
              <a:t>In Production, use Azure Vault</a:t>
            </a:r>
          </a:p>
          <a:p>
            <a:pPr lvl="1"/>
            <a:r>
              <a:rPr lang="en-US" dirty="0"/>
              <a:t>Secret Manager is </a:t>
            </a:r>
            <a:r>
              <a:rPr lang="en-US" b="1" dirty="0"/>
              <a:t>only</a:t>
            </a:r>
            <a:r>
              <a:rPr lang="en-US" dirty="0"/>
              <a:t> for development</a:t>
            </a:r>
          </a:p>
        </p:txBody>
      </p:sp>
    </p:spTree>
    <p:extLst>
      <p:ext uri="{BB962C8B-B14F-4D97-AF65-F5344CB8AC3E}">
        <p14:creationId xmlns:p14="http://schemas.microsoft.com/office/powerpoint/2010/main" val="42049196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BB9C1-1A5E-4406-A3C1-D5AE771F9F98}"/>
              </a:ext>
            </a:extLst>
          </p:cNvPr>
          <p:cNvSpPr>
            <a:spLocks noGrp="1"/>
          </p:cNvSpPr>
          <p:nvPr>
            <p:ph type="title"/>
          </p:nvPr>
        </p:nvSpPr>
        <p:spPr/>
        <p:txBody>
          <a:bodyPr/>
          <a:lstStyle/>
          <a:p>
            <a:r>
              <a:rPr lang="en-US" dirty="0"/>
              <a:t>Secret Manager (continued)</a:t>
            </a:r>
          </a:p>
        </p:txBody>
      </p:sp>
      <p:sp>
        <p:nvSpPr>
          <p:cNvPr id="3" name="Slide Number Placeholder 2">
            <a:extLst>
              <a:ext uri="{FF2B5EF4-FFF2-40B4-BE49-F238E27FC236}">
                <a16:creationId xmlns:a16="http://schemas.microsoft.com/office/drawing/2014/main" id="{73BD00B6-2229-44A6-892B-45F730099422}"/>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smtClean="0">
                <a:solidFill>
                  <a:prstClr val="black">
                    <a:tint val="75000"/>
                  </a:prstClr>
                </a:solidFill>
              </a:rPr>
              <a:pPr defTabSz="914400" eaLnBrk="1" fontAlgn="auto" hangingPunct="1">
                <a:spcBef>
                  <a:spcPts val="0"/>
                </a:spcBef>
                <a:spcAft>
                  <a:spcPts val="0"/>
                </a:spcAft>
              </a:pPr>
              <a:t>68</a:t>
            </a:fld>
            <a:endParaRPr lang="en-US" dirty="0">
              <a:solidFill>
                <a:prstClr val="black">
                  <a:tint val="75000"/>
                </a:prstClr>
              </a:solidFill>
            </a:endParaRPr>
          </a:p>
        </p:txBody>
      </p:sp>
      <p:sp>
        <p:nvSpPr>
          <p:cNvPr id="4" name="Text Placeholder 3">
            <a:extLst>
              <a:ext uri="{FF2B5EF4-FFF2-40B4-BE49-F238E27FC236}">
                <a16:creationId xmlns:a16="http://schemas.microsoft.com/office/drawing/2014/main" id="{34C4441F-58F3-4C1F-89E1-161AFE7F911E}"/>
              </a:ext>
            </a:extLst>
          </p:cNvPr>
          <p:cNvSpPr>
            <a:spLocks noGrp="1"/>
          </p:cNvSpPr>
          <p:nvPr>
            <p:ph type="body" sz="quarter" idx="13"/>
          </p:nvPr>
        </p:nvSpPr>
        <p:spPr/>
        <p:txBody>
          <a:bodyPr/>
          <a:lstStyle/>
          <a:p>
            <a:r>
              <a:rPr lang="en-US" dirty="0"/>
              <a:t>To enable secret storage, run in cli</a:t>
            </a:r>
          </a:p>
          <a:p>
            <a:pPr lvl="1"/>
            <a:r>
              <a:rPr lang="en-US" b="0" i="0" dirty="0">
                <a:solidFill>
                  <a:srgbClr val="0101FD"/>
                </a:solidFill>
                <a:effectLst/>
              </a:rPr>
              <a:t>dotnet</a:t>
            </a:r>
            <a:r>
              <a:rPr lang="en-US" b="0" i="0" dirty="0">
                <a:solidFill>
                  <a:srgbClr val="171717"/>
                </a:solidFill>
                <a:effectLst/>
              </a:rPr>
              <a:t> </a:t>
            </a:r>
            <a:r>
              <a:rPr lang="en-US" b="0" i="0" dirty="0">
                <a:solidFill>
                  <a:srgbClr val="0101FD"/>
                </a:solidFill>
                <a:effectLst/>
              </a:rPr>
              <a:t>user-secrets</a:t>
            </a:r>
            <a:r>
              <a:rPr lang="en-US" b="0" i="0" dirty="0">
                <a:solidFill>
                  <a:srgbClr val="171717"/>
                </a:solidFill>
                <a:effectLst/>
              </a:rPr>
              <a:t> </a:t>
            </a:r>
            <a:r>
              <a:rPr lang="en-US" b="0" i="0" dirty="0" err="1">
                <a:solidFill>
                  <a:srgbClr val="171717"/>
                </a:solidFill>
                <a:effectLst/>
              </a:rPr>
              <a:t>init</a:t>
            </a:r>
            <a:endParaRPr lang="en-US" b="0" i="0" dirty="0">
              <a:solidFill>
                <a:srgbClr val="171717"/>
              </a:solidFill>
              <a:effectLst/>
            </a:endParaRPr>
          </a:p>
          <a:p>
            <a:pPr lvl="1"/>
            <a:endParaRPr lang="en-US" dirty="0">
              <a:solidFill>
                <a:srgbClr val="171717"/>
              </a:solidFill>
            </a:endParaRPr>
          </a:p>
          <a:p>
            <a:pPr marL="457200" lvl="1" indent="0">
              <a:buNone/>
            </a:pPr>
            <a:endParaRPr lang="en-US" dirty="0">
              <a:solidFill>
                <a:srgbClr val="171717"/>
              </a:solidFill>
            </a:endParaRPr>
          </a:p>
          <a:p>
            <a:r>
              <a:rPr lang="en-US" b="0" i="0" dirty="0" err="1">
                <a:solidFill>
                  <a:srgbClr val="171717"/>
                </a:solidFill>
                <a:effectLst/>
              </a:rPr>
              <a:t>UserS</a:t>
            </a:r>
            <a:r>
              <a:rPr lang="en-US" dirty="0" err="1">
                <a:solidFill>
                  <a:srgbClr val="171717"/>
                </a:solidFill>
              </a:rPr>
              <a:t>ecretsId</a:t>
            </a:r>
            <a:r>
              <a:rPr lang="en-US" dirty="0">
                <a:solidFill>
                  <a:srgbClr val="171717"/>
                </a:solidFill>
              </a:rPr>
              <a:t> is added to .</a:t>
            </a:r>
            <a:r>
              <a:rPr lang="en-US" dirty="0" err="1">
                <a:solidFill>
                  <a:srgbClr val="171717"/>
                </a:solidFill>
              </a:rPr>
              <a:t>csproj</a:t>
            </a:r>
            <a:r>
              <a:rPr lang="en-US" dirty="0">
                <a:solidFill>
                  <a:srgbClr val="171717"/>
                </a:solidFill>
              </a:rPr>
              <a:t> file</a:t>
            </a:r>
            <a:endParaRPr lang="en-US" b="0" i="0" dirty="0">
              <a:solidFill>
                <a:srgbClr val="171717"/>
              </a:solidFill>
              <a:effectLst/>
            </a:endParaRPr>
          </a:p>
          <a:p>
            <a:pPr lvl="1"/>
            <a:endParaRPr lang="en-US" dirty="0">
              <a:solidFill>
                <a:srgbClr val="171717"/>
              </a:solidFill>
            </a:endParaRPr>
          </a:p>
          <a:p>
            <a:pPr lvl="1"/>
            <a:endParaRPr lang="en-US" dirty="0"/>
          </a:p>
        </p:txBody>
      </p:sp>
      <p:pic>
        <p:nvPicPr>
          <p:cNvPr id="5" name="Picture 4">
            <a:extLst>
              <a:ext uri="{FF2B5EF4-FFF2-40B4-BE49-F238E27FC236}">
                <a16:creationId xmlns:a16="http://schemas.microsoft.com/office/drawing/2014/main" id="{E051CDF8-496B-48F9-8DE0-F93F9A9667D1}"/>
              </a:ext>
            </a:extLst>
          </p:cNvPr>
          <p:cNvPicPr>
            <a:picLocks noChangeAspect="1"/>
          </p:cNvPicPr>
          <p:nvPr/>
        </p:nvPicPr>
        <p:blipFill>
          <a:blip r:embed="rId2"/>
          <a:stretch>
            <a:fillRect/>
          </a:stretch>
        </p:blipFill>
        <p:spPr>
          <a:xfrm>
            <a:off x="1066800" y="3206302"/>
            <a:ext cx="5153063" cy="847731"/>
          </a:xfrm>
          <a:prstGeom prst="rect">
            <a:avLst/>
          </a:prstGeom>
        </p:spPr>
      </p:pic>
    </p:spTree>
    <p:extLst>
      <p:ext uri="{BB962C8B-B14F-4D97-AF65-F5344CB8AC3E}">
        <p14:creationId xmlns:p14="http://schemas.microsoft.com/office/powerpoint/2010/main" val="14365380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3B5C7-B948-4B40-A449-C586629207F9}"/>
              </a:ext>
            </a:extLst>
          </p:cNvPr>
          <p:cNvSpPr>
            <a:spLocks noGrp="1"/>
          </p:cNvSpPr>
          <p:nvPr>
            <p:ph type="title"/>
          </p:nvPr>
        </p:nvSpPr>
        <p:spPr/>
        <p:txBody>
          <a:bodyPr/>
          <a:lstStyle/>
          <a:p>
            <a:r>
              <a:rPr lang="en-US" dirty="0"/>
              <a:t>Secret Manager (continued)</a:t>
            </a:r>
          </a:p>
        </p:txBody>
      </p:sp>
      <p:sp>
        <p:nvSpPr>
          <p:cNvPr id="3" name="Slide Number Placeholder 2">
            <a:extLst>
              <a:ext uri="{FF2B5EF4-FFF2-40B4-BE49-F238E27FC236}">
                <a16:creationId xmlns:a16="http://schemas.microsoft.com/office/drawing/2014/main" id="{0C9D0787-A3C2-429C-8A73-9C53A4B3C80B}"/>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smtClean="0">
                <a:solidFill>
                  <a:prstClr val="black">
                    <a:tint val="75000"/>
                  </a:prstClr>
                </a:solidFill>
              </a:rPr>
              <a:pPr defTabSz="914400" eaLnBrk="1" fontAlgn="auto" hangingPunct="1">
                <a:spcBef>
                  <a:spcPts val="0"/>
                </a:spcBef>
                <a:spcAft>
                  <a:spcPts val="0"/>
                </a:spcAft>
              </a:pPr>
              <a:t>69</a:t>
            </a:fld>
            <a:endParaRPr lang="en-US" dirty="0">
              <a:solidFill>
                <a:prstClr val="black">
                  <a:tint val="75000"/>
                </a:prstClr>
              </a:solidFill>
            </a:endParaRPr>
          </a:p>
        </p:txBody>
      </p:sp>
      <p:sp>
        <p:nvSpPr>
          <p:cNvPr id="4" name="Text Placeholder 3">
            <a:extLst>
              <a:ext uri="{FF2B5EF4-FFF2-40B4-BE49-F238E27FC236}">
                <a16:creationId xmlns:a16="http://schemas.microsoft.com/office/drawing/2014/main" id="{3D0B9773-F80A-4DFD-9103-3CA6248F3D47}"/>
              </a:ext>
            </a:extLst>
          </p:cNvPr>
          <p:cNvSpPr>
            <a:spLocks noGrp="1"/>
          </p:cNvSpPr>
          <p:nvPr>
            <p:ph type="body" sz="quarter" idx="13"/>
          </p:nvPr>
        </p:nvSpPr>
        <p:spPr/>
        <p:txBody>
          <a:bodyPr/>
          <a:lstStyle/>
          <a:p>
            <a:r>
              <a:rPr lang="en-US" dirty="0"/>
              <a:t>Set a secret</a:t>
            </a:r>
          </a:p>
          <a:p>
            <a:pPr marL="0" indent="0">
              <a:buNone/>
            </a:pPr>
            <a:r>
              <a:rPr lang="en-US" b="0" i="0" dirty="0">
                <a:solidFill>
                  <a:srgbClr val="0101FD"/>
                </a:solidFill>
                <a:effectLst/>
                <a:latin typeface="SFMono-Regular"/>
              </a:rPr>
              <a:t>	dotnet</a:t>
            </a:r>
            <a:r>
              <a:rPr lang="en-US" b="0" i="0" dirty="0">
                <a:solidFill>
                  <a:srgbClr val="171717"/>
                </a:solidFill>
                <a:effectLst/>
                <a:latin typeface="SFMono-Regular"/>
              </a:rPr>
              <a:t> </a:t>
            </a:r>
            <a:r>
              <a:rPr lang="en-US" b="0" i="0" dirty="0">
                <a:solidFill>
                  <a:srgbClr val="0101FD"/>
                </a:solidFill>
                <a:effectLst/>
                <a:latin typeface="SFMono-Regular"/>
              </a:rPr>
              <a:t>user-secrets</a:t>
            </a:r>
            <a:r>
              <a:rPr lang="en-US" b="0" i="0" dirty="0">
                <a:solidFill>
                  <a:srgbClr val="171717"/>
                </a:solidFill>
                <a:effectLst/>
                <a:latin typeface="SFMono-Regular"/>
              </a:rPr>
              <a:t> set </a:t>
            </a:r>
            <a:r>
              <a:rPr lang="en-US" b="0" i="0" dirty="0">
                <a:solidFill>
                  <a:srgbClr val="A31515"/>
                </a:solidFill>
                <a:effectLst/>
                <a:latin typeface="SFMono-Regular"/>
              </a:rPr>
              <a:t>"</a:t>
            </a:r>
            <a:r>
              <a:rPr lang="en-US" b="0" i="0" dirty="0" err="1">
                <a:solidFill>
                  <a:srgbClr val="A31515"/>
                </a:solidFill>
                <a:effectLst/>
                <a:latin typeface="SFMono-Regular"/>
              </a:rPr>
              <a:t>Movies:ServiceApiKey</a:t>
            </a:r>
            <a:r>
              <a:rPr lang="en-US" b="0" i="0" dirty="0">
                <a:solidFill>
                  <a:srgbClr val="A31515"/>
                </a:solidFill>
                <a:effectLst/>
                <a:latin typeface="SFMono-Regular"/>
              </a:rPr>
              <a:t>"</a:t>
            </a:r>
            <a:r>
              <a:rPr lang="en-US" b="0" i="0" dirty="0">
                <a:solidFill>
                  <a:srgbClr val="171717"/>
                </a:solidFill>
                <a:effectLst/>
                <a:latin typeface="SFMono-Regular"/>
              </a:rPr>
              <a:t> </a:t>
            </a:r>
            <a:r>
              <a:rPr lang="en-US" b="0" i="0" dirty="0">
                <a:solidFill>
                  <a:srgbClr val="A31515"/>
                </a:solidFill>
                <a:effectLst/>
                <a:latin typeface="SFMono-Regular"/>
              </a:rPr>
              <a:t>"12345“</a:t>
            </a:r>
          </a:p>
          <a:p>
            <a:pPr marL="0" indent="0">
              <a:buNone/>
            </a:pPr>
            <a:endParaRPr lang="en-US" dirty="0"/>
          </a:p>
          <a:p>
            <a:r>
              <a:rPr lang="en-US" dirty="0"/>
              <a:t>List secrets</a:t>
            </a:r>
          </a:p>
          <a:p>
            <a:pPr marL="0" indent="0">
              <a:buNone/>
            </a:pPr>
            <a:r>
              <a:rPr lang="en-US" dirty="0"/>
              <a:t>	</a:t>
            </a:r>
            <a:r>
              <a:rPr lang="en-US" b="0" i="0" dirty="0">
                <a:solidFill>
                  <a:srgbClr val="0101FD"/>
                </a:solidFill>
                <a:effectLst/>
                <a:latin typeface="SFMono-Regular"/>
              </a:rPr>
              <a:t>dotnet</a:t>
            </a:r>
            <a:r>
              <a:rPr lang="en-US" b="0" i="0" dirty="0">
                <a:solidFill>
                  <a:srgbClr val="171717"/>
                </a:solidFill>
                <a:effectLst/>
                <a:latin typeface="SFMono-Regular"/>
              </a:rPr>
              <a:t> </a:t>
            </a:r>
            <a:r>
              <a:rPr lang="en-US" b="0" i="0" dirty="0">
                <a:solidFill>
                  <a:srgbClr val="0101FD"/>
                </a:solidFill>
                <a:effectLst/>
                <a:latin typeface="SFMono-Regular"/>
              </a:rPr>
              <a:t>user-secrets</a:t>
            </a:r>
            <a:r>
              <a:rPr lang="en-US" b="0" i="0" dirty="0">
                <a:solidFill>
                  <a:srgbClr val="171717"/>
                </a:solidFill>
                <a:effectLst/>
                <a:latin typeface="SFMono-Regular"/>
              </a:rPr>
              <a:t> </a:t>
            </a:r>
            <a:r>
              <a:rPr lang="en-US" b="0" i="0" dirty="0">
                <a:solidFill>
                  <a:srgbClr val="0101FD"/>
                </a:solidFill>
                <a:effectLst/>
                <a:latin typeface="SFMono-Regular"/>
              </a:rPr>
              <a:t>list</a:t>
            </a:r>
          </a:p>
          <a:p>
            <a:pPr marL="0" indent="0">
              <a:buNone/>
            </a:pPr>
            <a:r>
              <a:rPr lang="en-US" dirty="0">
                <a:solidFill>
                  <a:srgbClr val="0101FD"/>
                </a:solidFill>
                <a:latin typeface="SFMono-Regular"/>
              </a:rPr>
              <a:t>	</a:t>
            </a:r>
            <a:r>
              <a:rPr lang="en-US" sz="1200" dirty="0"/>
              <a:t>Result</a:t>
            </a:r>
            <a:br>
              <a:rPr lang="en-US" sz="1200" dirty="0"/>
            </a:br>
            <a:r>
              <a:rPr lang="en-US" sz="1200" dirty="0"/>
              <a:t>	====</a:t>
            </a:r>
            <a:br>
              <a:rPr lang="en-US" sz="1200" dirty="0"/>
            </a:br>
            <a:r>
              <a:rPr lang="en-US" dirty="0"/>
              <a:t>	</a:t>
            </a:r>
            <a:r>
              <a:rPr lang="en-US" sz="1100" dirty="0" err="1"/>
              <a:t>Movies:ConnectionString</a:t>
            </a:r>
            <a:r>
              <a:rPr lang="en-US" sz="1100" dirty="0"/>
              <a:t> = Server=(</a:t>
            </a:r>
            <a:r>
              <a:rPr lang="en-US" sz="1100" dirty="0" err="1"/>
              <a:t>localdb</a:t>
            </a:r>
            <a:r>
              <a:rPr lang="en-US" sz="1100" dirty="0"/>
              <a:t>)\</a:t>
            </a:r>
            <a:r>
              <a:rPr lang="en-US" sz="1100" dirty="0" err="1"/>
              <a:t>mssqllocaldb;Database</a:t>
            </a:r>
            <a:r>
              <a:rPr lang="en-US" sz="1100" dirty="0"/>
              <a:t>=Movie-1;Trusted_Connection=</a:t>
            </a:r>
            <a:r>
              <a:rPr lang="en-US" sz="1100" dirty="0" err="1"/>
              <a:t>True;MultipleActiveResultSets</a:t>
            </a:r>
            <a:r>
              <a:rPr lang="en-US" sz="1100" dirty="0"/>
              <a:t>=true</a:t>
            </a:r>
            <a:br>
              <a:rPr lang="en-US" sz="1100" dirty="0"/>
            </a:br>
            <a:r>
              <a:rPr lang="en-US" sz="1100" dirty="0"/>
              <a:t>	</a:t>
            </a:r>
            <a:r>
              <a:rPr lang="en-US" sz="1100" dirty="0" err="1"/>
              <a:t>Movies:ServiceApiKey</a:t>
            </a:r>
            <a:r>
              <a:rPr lang="en-US" sz="1100" dirty="0"/>
              <a:t> = 12345</a:t>
            </a:r>
          </a:p>
          <a:p>
            <a:endParaRPr lang="en-US" dirty="0"/>
          </a:p>
          <a:p>
            <a:r>
              <a:rPr lang="en-US" dirty="0"/>
              <a:t>Remove a secret</a:t>
            </a:r>
          </a:p>
          <a:p>
            <a:pPr marL="0" indent="0">
              <a:buNone/>
            </a:pPr>
            <a:r>
              <a:rPr lang="en-US" dirty="0"/>
              <a:t>	</a:t>
            </a:r>
            <a:r>
              <a:rPr lang="en-US" b="0" i="0" dirty="0">
                <a:solidFill>
                  <a:srgbClr val="0101FD"/>
                </a:solidFill>
                <a:effectLst/>
                <a:latin typeface="SFMono-Regular"/>
              </a:rPr>
              <a:t>dotnet</a:t>
            </a:r>
            <a:r>
              <a:rPr lang="en-US" b="0" i="0" dirty="0">
                <a:solidFill>
                  <a:srgbClr val="171717"/>
                </a:solidFill>
                <a:effectLst/>
                <a:latin typeface="SFMono-Regular"/>
              </a:rPr>
              <a:t> </a:t>
            </a:r>
            <a:r>
              <a:rPr lang="en-US" b="0" i="0" dirty="0">
                <a:solidFill>
                  <a:srgbClr val="0101FD"/>
                </a:solidFill>
                <a:effectLst/>
                <a:latin typeface="SFMono-Regular"/>
              </a:rPr>
              <a:t>user-secrets</a:t>
            </a:r>
            <a:r>
              <a:rPr lang="en-US" b="0" i="0" dirty="0">
                <a:solidFill>
                  <a:srgbClr val="171717"/>
                </a:solidFill>
                <a:effectLst/>
                <a:latin typeface="SFMono-Regular"/>
              </a:rPr>
              <a:t> </a:t>
            </a:r>
            <a:r>
              <a:rPr lang="en-US" b="0" i="0" dirty="0">
                <a:solidFill>
                  <a:srgbClr val="0101FD"/>
                </a:solidFill>
                <a:effectLst/>
                <a:latin typeface="SFMono-Regular"/>
              </a:rPr>
              <a:t>remove</a:t>
            </a:r>
            <a:r>
              <a:rPr lang="en-US" b="0" i="0" dirty="0">
                <a:solidFill>
                  <a:srgbClr val="171717"/>
                </a:solidFill>
                <a:effectLst/>
                <a:latin typeface="SFMono-Regular"/>
              </a:rPr>
              <a:t> </a:t>
            </a:r>
            <a:r>
              <a:rPr lang="en-US" b="0" i="0" dirty="0">
                <a:solidFill>
                  <a:srgbClr val="A31515"/>
                </a:solidFill>
                <a:effectLst/>
                <a:latin typeface="SFMono-Regular"/>
              </a:rPr>
              <a:t>"</a:t>
            </a:r>
            <a:r>
              <a:rPr lang="en-US" b="0" i="0" dirty="0" err="1">
                <a:solidFill>
                  <a:srgbClr val="A31515"/>
                </a:solidFill>
                <a:effectLst/>
                <a:latin typeface="SFMono-Regular"/>
              </a:rPr>
              <a:t>Movies:ConnectionString</a:t>
            </a:r>
            <a:r>
              <a:rPr lang="en-US" b="0" i="0" dirty="0">
                <a:solidFill>
                  <a:srgbClr val="A31515"/>
                </a:solidFill>
                <a:effectLst/>
                <a:latin typeface="SFMono-Regular"/>
              </a:rPr>
              <a:t>"</a:t>
            </a:r>
            <a:endParaRPr lang="en-US" dirty="0"/>
          </a:p>
        </p:txBody>
      </p:sp>
    </p:spTree>
    <p:extLst>
      <p:ext uri="{BB962C8B-B14F-4D97-AF65-F5344CB8AC3E}">
        <p14:creationId xmlns:p14="http://schemas.microsoft.com/office/powerpoint/2010/main" val="2188179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What Is Security? How to Think About It?</a:t>
            </a:r>
          </a:p>
        </p:txBody>
      </p:sp>
      <p:sp>
        <p:nvSpPr>
          <p:cNvPr id="8" name="Slide Number Placeholder 7"/>
          <p:cNvSpPr>
            <a:spLocks noGrp="1"/>
          </p:cNvSpPr>
          <p:nvPr>
            <p:ph type="sldNum" sz="quarter" idx="12"/>
          </p:nvPr>
        </p:nvSpPr>
        <p:spPr/>
        <p:txBody>
          <a:bodyPr/>
          <a:lstStyle/>
          <a:p>
            <a:fld id="{FB652213-B38A-4919-9374-0996C08E32BA}" type="slidenum">
              <a:rPr lang="en-US" smtClean="0"/>
              <a:pPr/>
              <a:t>7</a:t>
            </a:fld>
            <a:endParaRPr lang="en-US" dirty="0"/>
          </a:p>
        </p:txBody>
      </p:sp>
      <p:sp>
        <p:nvSpPr>
          <p:cNvPr id="10" name="Content Placeholder 9"/>
          <p:cNvSpPr>
            <a:spLocks noGrp="1"/>
          </p:cNvSpPr>
          <p:nvPr>
            <p:ph type="body" sz="quarter" idx="13"/>
          </p:nvPr>
        </p:nvSpPr>
        <p:spPr/>
        <p:txBody>
          <a:bodyPr/>
          <a:lstStyle/>
          <a:p>
            <a:r>
              <a:rPr lang="en-US" b="1" dirty="0"/>
              <a:t>Prevention</a:t>
            </a:r>
          </a:p>
          <a:p>
            <a:pPr lvl="1"/>
            <a:r>
              <a:rPr lang="en-US" dirty="0"/>
              <a:t>Prevent the system from reaching compromised state</a:t>
            </a:r>
          </a:p>
          <a:p>
            <a:pPr lvl="1"/>
            <a:r>
              <a:rPr lang="en-US" dirty="0"/>
              <a:t>For example, Secure Development Lifecycle</a:t>
            </a:r>
          </a:p>
          <a:p>
            <a:r>
              <a:rPr lang="en-US" b="1" dirty="0"/>
              <a:t>Detection and Recovery</a:t>
            </a:r>
          </a:p>
          <a:p>
            <a:pPr lvl="1"/>
            <a:r>
              <a:rPr lang="en-US" dirty="0"/>
              <a:t>Detect that the system has been compromised and recover it to secure state</a:t>
            </a:r>
          </a:p>
          <a:p>
            <a:pPr lvl="1"/>
            <a:r>
              <a:rPr lang="en-US" dirty="0"/>
              <a:t>For example, Intrusion Detection Systems (IDS)</a:t>
            </a:r>
          </a:p>
          <a:p>
            <a:r>
              <a:rPr lang="en-US" b="1" dirty="0"/>
              <a:t>Resilience</a:t>
            </a:r>
          </a:p>
          <a:p>
            <a:pPr lvl="1"/>
            <a:r>
              <a:rPr lang="en-US" dirty="0"/>
              <a:t>Ensure minimum functionality in the compromised state</a:t>
            </a:r>
          </a:p>
          <a:p>
            <a:pPr lvl="1"/>
            <a:r>
              <a:rPr lang="en-US" dirty="0"/>
              <a:t>For example, redundancy or diversity in physical infrastructure or technology</a:t>
            </a:r>
          </a:p>
          <a:p>
            <a:r>
              <a:rPr lang="en-US" b="1" dirty="0"/>
              <a:t>Deterrence</a:t>
            </a:r>
          </a:p>
          <a:p>
            <a:pPr lvl="1"/>
            <a:r>
              <a:rPr lang="en-US" dirty="0"/>
              <a:t>Deter the malicious users/mechanisms from malicious acts</a:t>
            </a:r>
          </a:p>
          <a:p>
            <a:pPr lvl="1"/>
            <a:r>
              <a:rPr lang="en-US" dirty="0"/>
              <a:t>For example, Law enforcement, legislations, international collaboration</a:t>
            </a:r>
          </a:p>
          <a:p>
            <a:endParaRPr lang="en-US" dirty="0"/>
          </a:p>
        </p:txBody>
      </p:sp>
    </p:spTree>
    <p:extLst>
      <p:ext uri="{BB962C8B-B14F-4D97-AF65-F5344CB8AC3E}">
        <p14:creationId xmlns:p14="http://schemas.microsoft.com/office/powerpoint/2010/main" val="32200008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8D2BF-D3DF-40CA-9D08-99894C2C2017}"/>
              </a:ext>
            </a:extLst>
          </p:cNvPr>
          <p:cNvSpPr>
            <a:spLocks noGrp="1"/>
          </p:cNvSpPr>
          <p:nvPr>
            <p:ph type="title"/>
          </p:nvPr>
        </p:nvSpPr>
        <p:spPr/>
        <p:txBody>
          <a:bodyPr/>
          <a:lstStyle/>
          <a:p>
            <a:r>
              <a:rPr lang="en-US" dirty="0"/>
              <a:t>Secret Manager (continued)</a:t>
            </a:r>
          </a:p>
        </p:txBody>
      </p:sp>
      <p:sp>
        <p:nvSpPr>
          <p:cNvPr id="3" name="Slide Number Placeholder 2">
            <a:extLst>
              <a:ext uri="{FF2B5EF4-FFF2-40B4-BE49-F238E27FC236}">
                <a16:creationId xmlns:a16="http://schemas.microsoft.com/office/drawing/2014/main" id="{E1B9CBE0-60F3-4B54-951E-D1BBB23911A5}"/>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smtClean="0">
                <a:solidFill>
                  <a:prstClr val="black">
                    <a:tint val="75000"/>
                  </a:prstClr>
                </a:solidFill>
              </a:rPr>
              <a:pPr defTabSz="914400" eaLnBrk="1" fontAlgn="auto" hangingPunct="1">
                <a:spcBef>
                  <a:spcPts val="0"/>
                </a:spcBef>
                <a:spcAft>
                  <a:spcPts val="0"/>
                </a:spcAft>
              </a:pPr>
              <a:t>70</a:t>
            </a:fld>
            <a:endParaRPr lang="en-US" dirty="0">
              <a:solidFill>
                <a:prstClr val="black">
                  <a:tint val="75000"/>
                </a:prstClr>
              </a:solidFill>
            </a:endParaRPr>
          </a:p>
        </p:txBody>
      </p:sp>
      <p:sp>
        <p:nvSpPr>
          <p:cNvPr id="4" name="Text Placeholder 3">
            <a:extLst>
              <a:ext uri="{FF2B5EF4-FFF2-40B4-BE49-F238E27FC236}">
                <a16:creationId xmlns:a16="http://schemas.microsoft.com/office/drawing/2014/main" id="{FC56A5E4-7CE1-43F0-AF5C-98D099527F6D}"/>
              </a:ext>
            </a:extLst>
          </p:cNvPr>
          <p:cNvSpPr>
            <a:spLocks noGrp="1"/>
          </p:cNvSpPr>
          <p:nvPr>
            <p:ph type="body" sz="quarter" idx="13"/>
          </p:nvPr>
        </p:nvSpPr>
        <p:spPr/>
        <p:txBody>
          <a:bodyPr/>
          <a:lstStyle/>
          <a:p>
            <a:r>
              <a:rPr lang="en-US" dirty="0"/>
              <a:t>User secrets can be retrieved via the Configuration API</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E5D1B784-FAAF-4B39-B07D-59250C52A62B}"/>
              </a:ext>
            </a:extLst>
          </p:cNvPr>
          <p:cNvPicPr>
            <a:picLocks noChangeAspect="1"/>
          </p:cNvPicPr>
          <p:nvPr/>
        </p:nvPicPr>
        <p:blipFill>
          <a:blip r:embed="rId2"/>
          <a:stretch>
            <a:fillRect/>
          </a:stretch>
        </p:blipFill>
        <p:spPr>
          <a:xfrm>
            <a:off x="3190112" y="1579509"/>
            <a:ext cx="5953887" cy="4442230"/>
          </a:xfrm>
          <a:prstGeom prst="rect">
            <a:avLst/>
          </a:prstGeom>
        </p:spPr>
      </p:pic>
      <p:sp>
        <p:nvSpPr>
          <p:cNvPr id="6" name="TextBox 5">
            <a:extLst>
              <a:ext uri="{FF2B5EF4-FFF2-40B4-BE49-F238E27FC236}">
                <a16:creationId xmlns:a16="http://schemas.microsoft.com/office/drawing/2014/main" id="{41DD6D75-F83E-4B37-8507-D829B851C158}"/>
              </a:ext>
            </a:extLst>
          </p:cNvPr>
          <p:cNvSpPr txBox="1"/>
          <p:nvPr/>
        </p:nvSpPr>
        <p:spPr>
          <a:xfrm>
            <a:off x="5486400" y="5933315"/>
            <a:ext cx="1182568" cy="369332"/>
          </a:xfrm>
          <a:prstGeom prst="rect">
            <a:avLst/>
          </a:prstGeom>
          <a:noFill/>
        </p:spPr>
        <p:txBody>
          <a:bodyPr wrap="none" rtlCol="0">
            <a:spAutoFit/>
          </a:bodyPr>
          <a:lstStyle/>
          <a:p>
            <a:r>
              <a:rPr lang="en-US" dirty="0" err="1"/>
              <a:t>Startup.cs</a:t>
            </a:r>
            <a:endParaRPr lang="en-US" dirty="0"/>
          </a:p>
        </p:txBody>
      </p:sp>
    </p:spTree>
    <p:extLst>
      <p:ext uri="{BB962C8B-B14F-4D97-AF65-F5344CB8AC3E}">
        <p14:creationId xmlns:p14="http://schemas.microsoft.com/office/powerpoint/2010/main" val="33249744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6EC08BC-AF06-481F-8777-36DF4DEE20A9}"/>
              </a:ext>
            </a:extLst>
          </p:cNvPr>
          <p:cNvSpPr>
            <a:spLocks noGrp="1"/>
          </p:cNvSpPr>
          <p:nvPr>
            <p:ph type="body" sz="quarter" idx="13"/>
          </p:nvPr>
        </p:nvSpPr>
        <p:spPr/>
        <p:txBody>
          <a:bodyPr/>
          <a:lstStyle/>
          <a:p>
            <a:r>
              <a:rPr lang="en-US" dirty="0"/>
              <a:t>Demo: Secret Manager</a:t>
            </a:r>
          </a:p>
        </p:txBody>
      </p:sp>
      <p:sp>
        <p:nvSpPr>
          <p:cNvPr id="3" name="Slide Number Placeholder 2">
            <a:extLst>
              <a:ext uri="{FF2B5EF4-FFF2-40B4-BE49-F238E27FC236}">
                <a16:creationId xmlns:a16="http://schemas.microsoft.com/office/drawing/2014/main" id="{D31434A2-6069-4E7B-96CB-230E037384C2}"/>
              </a:ext>
            </a:extLst>
          </p:cNvPr>
          <p:cNvSpPr>
            <a:spLocks noGrp="1"/>
          </p:cNvSpPr>
          <p:nvPr>
            <p:ph type="sldNum" sz="quarter" idx="4294967295"/>
          </p:nvPr>
        </p:nvSpPr>
        <p:spPr>
          <a:xfrm>
            <a:off x="9448800" y="6356350"/>
            <a:ext cx="2743200" cy="365125"/>
          </a:xfrm>
        </p:spPr>
        <p:txBody>
          <a:bodyPr/>
          <a:lstStyle/>
          <a:p>
            <a:pPr defTabSz="914400" eaLnBrk="1" fontAlgn="auto" hangingPunct="1">
              <a:spcBef>
                <a:spcPts val="0"/>
              </a:spcBef>
              <a:spcAft>
                <a:spcPts val="0"/>
              </a:spcAft>
            </a:pPr>
            <a:fld id="{AFFF257A-30C5-4AFB-911B-BE4CEEA1EA82}" type="slidenum">
              <a:rPr lang="en-US" smtClean="0">
                <a:solidFill>
                  <a:prstClr val="black">
                    <a:tint val="75000"/>
                  </a:prstClr>
                </a:solidFill>
              </a:rPr>
              <a:pPr defTabSz="914400" eaLnBrk="1" fontAlgn="auto" hangingPunct="1">
                <a:spcBef>
                  <a:spcPts val="0"/>
                </a:spcBef>
                <a:spcAft>
                  <a:spcPts val="0"/>
                </a:spcAft>
              </a:pPr>
              <a:t>71</a:t>
            </a:fld>
            <a:endParaRPr lang="en-US" dirty="0">
              <a:solidFill>
                <a:prstClr val="black">
                  <a:tint val="75000"/>
                </a:prstClr>
              </a:solidFill>
            </a:endParaRPr>
          </a:p>
        </p:txBody>
      </p:sp>
    </p:spTree>
    <p:extLst>
      <p:ext uri="{BB962C8B-B14F-4D97-AF65-F5344CB8AC3E}">
        <p14:creationId xmlns:p14="http://schemas.microsoft.com/office/powerpoint/2010/main" val="32389560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altLang="en-US" dirty="0"/>
              <a:t>Module 9: Security</a:t>
            </a:r>
          </a:p>
        </p:txBody>
      </p:sp>
      <p:sp>
        <p:nvSpPr>
          <p:cNvPr id="33795" name="Text Placeholder 6"/>
          <p:cNvSpPr>
            <a:spLocks noGrp="1"/>
          </p:cNvSpPr>
          <p:nvPr>
            <p:ph type="body" sz="quarter" idx="12"/>
          </p:nvPr>
        </p:nvSpPr>
        <p:spPr/>
        <p:txBody>
          <a:bodyPr/>
          <a:lstStyle/>
          <a:p>
            <a:r>
              <a:rPr lang="en-US" altLang="en-US" dirty="0"/>
              <a:t>Section 8: Security Threats and Defenses</a:t>
            </a:r>
          </a:p>
        </p:txBody>
      </p:sp>
      <p:sp>
        <p:nvSpPr>
          <p:cNvPr id="9" name="Text Placeholder 8"/>
          <p:cNvSpPr>
            <a:spLocks noGrp="1"/>
          </p:cNvSpPr>
          <p:nvPr>
            <p:ph type="body" sz="quarter" idx="14"/>
          </p:nvPr>
        </p:nvSpPr>
        <p:spPr/>
        <p:txBody>
          <a:bodyPr/>
          <a:lstStyle/>
          <a:p>
            <a:r>
              <a:rPr lang="en-US" dirty="0"/>
              <a:t>Lesson: Web Attacks and Defenses</a:t>
            </a:r>
          </a:p>
        </p:txBody>
      </p:sp>
    </p:spTree>
    <p:extLst>
      <p:ext uri="{BB962C8B-B14F-4D97-AF65-F5344CB8AC3E}">
        <p14:creationId xmlns:p14="http://schemas.microsoft.com/office/powerpoint/2010/main" val="39273596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Web Forms vs. ASP.NET MVC</a:t>
            </a:r>
          </a:p>
        </p:txBody>
      </p:sp>
      <p:sp>
        <p:nvSpPr>
          <p:cNvPr id="4" name="Slide Number Placeholder 3"/>
          <p:cNvSpPr>
            <a:spLocks noGrp="1"/>
          </p:cNvSpPr>
          <p:nvPr>
            <p:ph type="sldNum" sz="quarter" idx="12"/>
          </p:nvPr>
        </p:nvSpPr>
        <p:spPr/>
        <p:txBody>
          <a:bodyPr/>
          <a:lstStyle/>
          <a:p>
            <a:fld id="{A0AE9EC9-F182-4A35-8041-CBBE9CFA6E78}" type="slidenum">
              <a:rPr lang="en-US" smtClean="0"/>
              <a:pPr/>
              <a:t>73</a:t>
            </a:fld>
            <a:endParaRPr lang="en-US" dirty="0"/>
          </a:p>
        </p:txBody>
      </p:sp>
      <p:sp>
        <p:nvSpPr>
          <p:cNvPr id="3" name="Content Placeholder 2"/>
          <p:cNvSpPr>
            <a:spLocks noGrp="1"/>
          </p:cNvSpPr>
          <p:nvPr>
            <p:ph type="body" sz="quarter" idx="13"/>
          </p:nvPr>
        </p:nvSpPr>
        <p:spPr/>
        <p:txBody>
          <a:bodyPr/>
          <a:lstStyle/>
          <a:p>
            <a:r>
              <a:rPr lang="en-US" dirty="0"/>
              <a:t>ASP.NET Web Forms have automated protections</a:t>
            </a:r>
          </a:p>
          <a:p>
            <a:pPr lvl="1"/>
            <a:r>
              <a:rPr lang="en-US" dirty="0"/>
              <a:t>ViewState encryption and validation</a:t>
            </a:r>
          </a:p>
          <a:p>
            <a:pPr lvl="1"/>
            <a:r>
              <a:rPr lang="en-US" dirty="0"/>
              <a:t>Automatic request and event validation</a:t>
            </a:r>
          </a:p>
          <a:p>
            <a:r>
              <a:rPr lang="en-US" dirty="0"/>
              <a:t>ASP.NET MVC provides more granular control over security protections</a:t>
            </a:r>
          </a:p>
          <a:p>
            <a:pPr lvl="1"/>
            <a:r>
              <a:rPr lang="en-US" dirty="0"/>
              <a:t>HTML-encoding</a:t>
            </a:r>
          </a:p>
          <a:p>
            <a:pPr lvl="1"/>
            <a:r>
              <a:rPr lang="en-US" dirty="0"/>
              <a:t>Request validation</a:t>
            </a:r>
          </a:p>
          <a:p>
            <a:pPr lvl="1"/>
            <a:r>
              <a:rPr lang="en-US" dirty="0"/>
              <a:t>Controller/action level authorization</a:t>
            </a:r>
          </a:p>
          <a:p>
            <a:pPr lvl="1"/>
            <a:r>
              <a:rPr lang="en-US" dirty="0"/>
              <a:t>Custom security attribute, etc.</a:t>
            </a:r>
          </a:p>
          <a:p>
            <a:endParaRPr lang="en-US" dirty="0"/>
          </a:p>
        </p:txBody>
      </p:sp>
    </p:spTree>
    <p:extLst>
      <p:ext uri="{BB962C8B-B14F-4D97-AF65-F5344CB8AC3E}">
        <p14:creationId xmlns:p14="http://schemas.microsoft.com/office/powerpoint/2010/main" val="30200680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Cross-Site Scripting (XSS) Attack</a:t>
            </a:r>
          </a:p>
        </p:txBody>
      </p:sp>
      <p:sp>
        <p:nvSpPr>
          <p:cNvPr id="5" name="Slide Number Placeholder 4"/>
          <p:cNvSpPr>
            <a:spLocks noGrp="1"/>
          </p:cNvSpPr>
          <p:nvPr>
            <p:ph type="sldNum" sz="quarter" idx="12"/>
          </p:nvPr>
        </p:nvSpPr>
        <p:spPr/>
        <p:txBody>
          <a:bodyPr/>
          <a:lstStyle/>
          <a:p>
            <a:fld id="{026CCAEB-CB17-44EB-A892-4553F1D666B6}" type="slidenum">
              <a:rPr lang="en-US" smtClean="0"/>
              <a:pPr/>
              <a:t>74</a:t>
            </a:fld>
            <a:endParaRPr lang="en-US" dirty="0"/>
          </a:p>
        </p:txBody>
      </p:sp>
      <p:sp>
        <p:nvSpPr>
          <p:cNvPr id="7" name="Content Placeholder 6"/>
          <p:cNvSpPr>
            <a:spLocks noGrp="1"/>
          </p:cNvSpPr>
          <p:nvPr>
            <p:ph type="body" sz="quarter" idx="13"/>
          </p:nvPr>
        </p:nvSpPr>
        <p:spPr/>
        <p:txBody>
          <a:bodyPr/>
          <a:lstStyle/>
          <a:p>
            <a:r>
              <a:rPr lang="en-US" dirty="0"/>
              <a:t>XSS vulnerability allows an attacker to inject malicious JavaScript into pages generated by a web application</a:t>
            </a:r>
          </a:p>
          <a:p>
            <a:r>
              <a:rPr lang="en-US" dirty="0"/>
              <a:t>Malicious script executes in victim client’s browser</a:t>
            </a:r>
          </a:p>
          <a:p>
            <a:pPr lvl="1"/>
            <a:r>
              <a:rPr lang="en-US" dirty="0"/>
              <a:t>To gain access to sensitive webpage content, session cookies, etc.</a:t>
            </a:r>
          </a:p>
          <a:p>
            <a:r>
              <a:rPr lang="en-US" dirty="0"/>
              <a:t>Methods for injecting malicious code:</a:t>
            </a:r>
          </a:p>
          <a:p>
            <a:pPr lvl="1"/>
            <a:r>
              <a:rPr lang="en-US" b="1" dirty="0"/>
              <a:t>Active or Reflected Injection</a:t>
            </a:r>
          </a:p>
          <a:p>
            <a:pPr lvl="2"/>
            <a:r>
              <a:rPr lang="en-US" dirty="0"/>
              <a:t>Attack script directly reflected back to the user from the victim site</a:t>
            </a:r>
          </a:p>
          <a:p>
            <a:pPr lvl="2"/>
            <a:r>
              <a:rPr lang="en-US" dirty="0"/>
              <a:t>Victim user participates directly in the attack</a:t>
            </a:r>
          </a:p>
          <a:p>
            <a:pPr lvl="2"/>
            <a:r>
              <a:rPr lang="en-US" dirty="0"/>
              <a:t>Often done through social engineering tricks, such as malicious email</a:t>
            </a:r>
          </a:p>
          <a:p>
            <a:pPr lvl="1"/>
            <a:r>
              <a:rPr lang="en-US" b="1" dirty="0"/>
              <a:t>Passive or Stored Injection</a:t>
            </a:r>
          </a:p>
          <a:p>
            <a:pPr lvl="2"/>
            <a:r>
              <a:rPr lang="en-US" dirty="0"/>
              <a:t>Malicious code is saved in the backend database using user input</a:t>
            </a:r>
          </a:p>
          <a:p>
            <a:pPr lvl="2"/>
            <a:r>
              <a:rPr lang="en-US" dirty="0"/>
              <a:t>Potentially more dangerous because all users of the web application may be compromised</a:t>
            </a:r>
          </a:p>
          <a:p>
            <a:endParaRPr lang="en-US" dirty="0"/>
          </a:p>
        </p:txBody>
      </p:sp>
    </p:spTree>
    <p:extLst>
      <p:ext uri="{BB962C8B-B14F-4D97-AF65-F5344CB8AC3E}">
        <p14:creationId xmlns:p14="http://schemas.microsoft.com/office/powerpoint/2010/main" val="14868849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XSS Reflected Attack</a:t>
            </a:r>
          </a:p>
        </p:txBody>
      </p:sp>
      <p:sp>
        <p:nvSpPr>
          <p:cNvPr id="5" name="Slide Number Placeholder 4"/>
          <p:cNvSpPr>
            <a:spLocks noGrp="1"/>
          </p:cNvSpPr>
          <p:nvPr>
            <p:ph type="sldNum" sz="quarter" idx="12"/>
          </p:nvPr>
        </p:nvSpPr>
        <p:spPr/>
        <p:txBody>
          <a:bodyPr/>
          <a:lstStyle/>
          <a:p>
            <a:fld id="{026CCAEB-CB17-44EB-A892-4553F1D666B6}" type="slidenum">
              <a:rPr lang="en-US" smtClean="0">
                <a:solidFill>
                  <a:schemeClr val="tx1"/>
                </a:solidFill>
              </a:rPr>
              <a:pPr/>
              <a:t>75</a:t>
            </a:fld>
            <a:endParaRPr lang="en-US" dirty="0">
              <a:solidFill>
                <a:schemeClr val="tx1"/>
              </a:solidFill>
            </a:endParaRPr>
          </a:p>
        </p:txBody>
      </p:sp>
      <p:sp>
        <p:nvSpPr>
          <p:cNvPr id="21" name="Rectangle 20"/>
          <p:cNvSpPr/>
          <p:nvPr/>
        </p:nvSpPr>
        <p:spPr>
          <a:xfrm>
            <a:off x="1981200" y="2971800"/>
            <a:ext cx="2438400" cy="1295400"/>
          </a:xfrm>
          <a:prstGeom prst="rect">
            <a:avLst/>
          </a:prstGeom>
          <a:solidFill>
            <a:srgbClr val="00B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a:ea typeface="+mn-ea"/>
                <a:cs typeface="+mn-cs"/>
              </a:rPr>
              <a:t>Alice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a:ea typeface="+mn-ea"/>
                <a:cs typeface="+mn-cs"/>
              </a:rPr>
              <a:t>(Victim)</a:t>
            </a:r>
          </a:p>
        </p:txBody>
      </p:sp>
      <p:sp>
        <p:nvSpPr>
          <p:cNvPr id="22" name="Rectangle 21"/>
          <p:cNvSpPr/>
          <p:nvPr/>
        </p:nvSpPr>
        <p:spPr>
          <a:xfrm>
            <a:off x="7391400" y="1219200"/>
            <a:ext cx="2438400" cy="1295400"/>
          </a:xfrm>
          <a:prstGeom prst="rect">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a:ea typeface="+mn-ea"/>
                <a:cs typeface="+mn-cs"/>
              </a:rPr>
              <a:t>Mallory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a:ea typeface="+mn-ea"/>
                <a:cs typeface="+mn-cs"/>
              </a:rPr>
              <a:t>(Attacker)</a:t>
            </a:r>
          </a:p>
        </p:txBody>
      </p:sp>
      <p:sp>
        <p:nvSpPr>
          <p:cNvPr id="23" name="Rectangle 22"/>
          <p:cNvSpPr/>
          <p:nvPr/>
        </p:nvSpPr>
        <p:spPr>
          <a:xfrm>
            <a:off x="7391400" y="4724400"/>
            <a:ext cx="2438400" cy="1295400"/>
          </a:xfrm>
          <a:prstGeom prst="rect">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a:ea typeface="+mn-ea"/>
                <a:cs typeface="+mn-cs"/>
              </a:rPr>
              <a:t>Bob’s Website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a:ea typeface="+mn-ea"/>
                <a:cs typeface="+mn-cs"/>
              </a:rPr>
              <a:t>(Victim Server)</a:t>
            </a:r>
          </a:p>
        </p:txBody>
      </p:sp>
      <p:sp>
        <p:nvSpPr>
          <p:cNvPr id="24" name="Freeform 23"/>
          <p:cNvSpPr/>
          <p:nvPr/>
        </p:nvSpPr>
        <p:spPr>
          <a:xfrm>
            <a:off x="3118885" y="1605517"/>
            <a:ext cx="4284921" cy="1350335"/>
          </a:xfrm>
          <a:custGeom>
            <a:avLst/>
            <a:gdLst>
              <a:gd name="connsiteX0" fmla="*/ 0 w 4284921"/>
              <a:gd name="connsiteY0" fmla="*/ 1350335 h 1350335"/>
              <a:gd name="connsiteX1" fmla="*/ 1871330 w 4284921"/>
              <a:gd name="connsiteY1" fmla="*/ 244549 h 1350335"/>
              <a:gd name="connsiteX2" fmla="*/ 4284921 w 4284921"/>
              <a:gd name="connsiteY2" fmla="*/ 0 h 1350335"/>
              <a:gd name="connsiteX3" fmla="*/ 4284921 w 4284921"/>
              <a:gd name="connsiteY3" fmla="*/ 0 h 1350335"/>
            </a:gdLst>
            <a:ahLst/>
            <a:cxnLst>
              <a:cxn ang="0">
                <a:pos x="connsiteX0" y="connsiteY0"/>
              </a:cxn>
              <a:cxn ang="0">
                <a:pos x="connsiteX1" y="connsiteY1"/>
              </a:cxn>
              <a:cxn ang="0">
                <a:pos x="connsiteX2" y="connsiteY2"/>
              </a:cxn>
              <a:cxn ang="0">
                <a:pos x="connsiteX3" y="connsiteY3"/>
              </a:cxn>
            </a:cxnLst>
            <a:rect l="l" t="t" r="r" b="b"/>
            <a:pathLst>
              <a:path w="4284921" h="1350335">
                <a:moveTo>
                  <a:pt x="0" y="1350335"/>
                </a:moveTo>
                <a:cubicBezTo>
                  <a:pt x="578588" y="909970"/>
                  <a:pt x="1157177" y="469605"/>
                  <a:pt x="1871330" y="244549"/>
                </a:cubicBezTo>
                <a:cubicBezTo>
                  <a:pt x="2585483" y="19493"/>
                  <a:pt x="4284921" y="0"/>
                  <a:pt x="4284921" y="0"/>
                </a:cubicBezTo>
                <a:lnTo>
                  <a:pt x="4284921" y="0"/>
                </a:lnTo>
              </a:path>
            </a:pathLst>
          </a:custGeom>
          <a:noFill/>
          <a:ln w="9525" cap="flat" cmpd="sng" algn="ctr">
            <a:solidFill>
              <a:srgbClr val="FF0000"/>
            </a:solidFill>
            <a:prstDash val="solid"/>
            <a:headEnd type="none" w="med" len="med"/>
            <a:tailEnd type="stealth"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cxnSp>
        <p:nvCxnSpPr>
          <p:cNvPr id="25" name="Straight Arrow Connector 24"/>
          <p:cNvCxnSpPr>
            <a:stCxn id="22" idx="1"/>
          </p:cNvCxnSpPr>
          <p:nvPr/>
        </p:nvCxnSpPr>
        <p:spPr>
          <a:xfrm flipH="1">
            <a:off x="4419600" y="1866900"/>
            <a:ext cx="2971800" cy="1257300"/>
          </a:xfrm>
          <a:prstGeom prst="straightConnector1">
            <a:avLst/>
          </a:prstGeom>
          <a:noFill/>
          <a:ln w="9525" cap="flat" cmpd="sng" algn="ctr">
            <a:solidFill>
              <a:srgbClr val="FF0000"/>
            </a:solidFill>
            <a:prstDash val="solid"/>
            <a:tailEnd type="arrow"/>
          </a:ln>
          <a:effectLst/>
        </p:spPr>
      </p:cxnSp>
      <p:cxnSp>
        <p:nvCxnSpPr>
          <p:cNvPr id="26" name="Straight Arrow Connector 25"/>
          <p:cNvCxnSpPr/>
          <p:nvPr/>
        </p:nvCxnSpPr>
        <p:spPr>
          <a:xfrm flipH="1">
            <a:off x="4419600" y="2133600"/>
            <a:ext cx="2971800" cy="1257300"/>
          </a:xfrm>
          <a:prstGeom prst="straightConnector1">
            <a:avLst/>
          </a:prstGeom>
          <a:noFill/>
          <a:ln w="9525" cap="flat" cmpd="sng" algn="ctr">
            <a:solidFill>
              <a:srgbClr val="FF0000"/>
            </a:solidFill>
            <a:prstDash val="solid"/>
            <a:headEnd type="arrow" w="med" len="med"/>
            <a:tailEnd type="none" w="med" len="med"/>
          </a:ln>
          <a:effectLst/>
        </p:spPr>
      </p:cxnSp>
      <p:cxnSp>
        <p:nvCxnSpPr>
          <p:cNvPr id="27" name="Straight Arrow Connector 26"/>
          <p:cNvCxnSpPr/>
          <p:nvPr/>
        </p:nvCxnSpPr>
        <p:spPr>
          <a:xfrm flipH="1" flipV="1">
            <a:off x="4416056" y="3821519"/>
            <a:ext cx="2971800" cy="1257300"/>
          </a:xfrm>
          <a:prstGeom prst="straightConnector1">
            <a:avLst/>
          </a:prstGeom>
          <a:noFill/>
          <a:ln w="9525" cap="flat" cmpd="sng" algn="ctr">
            <a:solidFill>
              <a:srgbClr val="00B050"/>
            </a:solidFill>
            <a:prstDash val="solid"/>
            <a:headEnd type="arrow" w="med" len="med"/>
            <a:tailEnd type="none" w="med" len="med"/>
          </a:ln>
          <a:effectLst/>
        </p:spPr>
      </p:cxnSp>
      <p:cxnSp>
        <p:nvCxnSpPr>
          <p:cNvPr id="28" name="Straight Arrow Connector 27"/>
          <p:cNvCxnSpPr/>
          <p:nvPr/>
        </p:nvCxnSpPr>
        <p:spPr>
          <a:xfrm flipH="1" flipV="1">
            <a:off x="4416056" y="4076700"/>
            <a:ext cx="2971800" cy="1257300"/>
          </a:xfrm>
          <a:prstGeom prst="straightConnector1">
            <a:avLst/>
          </a:prstGeom>
          <a:noFill/>
          <a:ln w="9525" cap="flat" cmpd="sng" algn="ctr">
            <a:solidFill>
              <a:srgbClr val="00B050"/>
            </a:solidFill>
            <a:prstDash val="solid"/>
            <a:headEnd type="none" w="med" len="med"/>
            <a:tailEnd type="arrow" w="med" len="med"/>
          </a:ln>
          <a:effectLst/>
        </p:spPr>
      </p:cxnSp>
      <p:sp>
        <p:nvSpPr>
          <p:cNvPr id="29" name="TextBox 28"/>
          <p:cNvSpPr txBox="1"/>
          <p:nvPr/>
        </p:nvSpPr>
        <p:spPr>
          <a:xfrm>
            <a:off x="5181600" y="1295401"/>
            <a:ext cx="213360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0" lang="en-US" sz="1400" b="1" i="0" u="none" strike="noStrike" kern="0" cap="none" spc="0" normalizeH="0" baseline="0" noProof="0" dirty="0">
                <a:ln>
                  <a:noFill/>
                </a:ln>
                <a:solidFill>
                  <a:srgbClr val="000000"/>
                </a:solidFill>
                <a:effectLst/>
                <a:uLnTx/>
                <a:uFillTx/>
              </a:rPr>
              <a:t>1.</a:t>
            </a:r>
            <a:r>
              <a:rPr kumimoji="0" lang="en-US" sz="1400" b="0" i="0" u="none" strike="noStrike" kern="0" cap="none" spc="0" normalizeH="0" baseline="0" noProof="0" dirty="0">
                <a:ln>
                  <a:noFill/>
                </a:ln>
                <a:solidFill>
                  <a:srgbClr val="000000"/>
                </a:solidFill>
                <a:effectLst/>
                <a:uLnTx/>
                <a:uFillTx/>
              </a:rPr>
              <a:t> Collects email address</a:t>
            </a:r>
          </a:p>
        </p:txBody>
      </p:sp>
      <p:sp>
        <p:nvSpPr>
          <p:cNvPr id="30" name="TextBox 29"/>
          <p:cNvSpPr txBox="1"/>
          <p:nvPr/>
        </p:nvSpPr>
        <p:spPr>
          <a:xfrm rot="20220062">
            <a:off x="4623529" y="2280684"/>
            <a:ext cx="213360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0" lang="en-US" sz="1400" b="1" i="0" u="none" strike="noStrike" kern="0" cap="none" spc="0" normalizeH="0" baseline="0" noProof="0" dirty="0">
                <a:ln>
                  <a:noFill/>
                </a:ln>
                <a:solidFill>
                  <a:srgbClr val="000000"/>
                </a:solidFill>
                <a:effectLst/>
                <a:uLnTx/>
                <a:uFillTx/>
              </a:rPr>
              <a:t>2.</a:t>
            </a:r>
            <a:r>
              <a:rPr kumimoji="0" lang="en-US" sz="1400" b="0" i="0" u="none" strike="noStrike" kern="0" cap="none" spc="0" normalizeH="0" baseline="0" noProof="0" dirty="0">
                <a:ln>
                  <a:noFill/>
                </a:ln>
                <a:solidFill>
                  <a:srgbClr val="000000"/>
                </a:solidFill>
                <a:effectLst/>
                <a:uLnTx/>
                <a:uFillTx/>
              </a:rPr>
              <a:t> Sends malicious email</a:t>
            </a:r>
          </a:p>
        </p:txBody>
      </p:sp>
      <p:sp>
        <p:nvSpPr>
          <p:cNvPr id="31" name="TextBox 30"/>
          <p:cNvSpPr txBox="1"/>
          <p:nvPr/>
        </p:nvSpPr>
        <p:spPr>
          <a:xfrm rot="1367897">
            <a:off x="4706791" y="4143979"/>
            <a:ext cx="225590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0" lang="en-US" sz="1400" b="1" i="0" u="none" strike="noStrike" kern="0" cap="none" spc="0" normalizeH="0" baseline="0" noProof="0" dirty="0">
                <a:ln>
                  <a:noFill/>
                </a:ln>
                <a:solidFill>
                  <a:srgbClr val="000000"/>
                </a:solidFill>
                <a:effectLst/>
                <a:uLnTx/>
                <a:uFillTx/>
              </a:rPr>
              <a:t>3.</a:t>
            </a:r>
            <a:r>
              <a:rPr kumimoji="0" lang="en-US" sz="1400" b="0" i="0" u="none" strike="noStrike" kern="0" cap="none" spc="0" normalizeH="0" baseline="0" noProof="0" dirty="0">
                <a:ln>
                  <a:noFill/>
                </a:ln>
                <a:solidFill>
                  <a:srgbClr val="000000"/>
                </a:solidFill>
                <a:effectLst/>
                <a:uLnTx/>
                <a:uFillTx/>
              </a:rPr>
              <a:t> Clicks on malicious link</a:t>
            </a:r>
          </a:p>
        </p:txBody>
      </p:sp>
      <p:sp>
        <p:nvSpPr>
          <p:cNvPr id="32" name="TextBox 31"/>
          <p:cNvSpPr txBox="1"/>
          <p:nvPr/>
        </p:nvSpPr>
        <p:spPr>
          <a:xfrm rot="1390800">
            <a:off x="4512597" y="4712500"/>
            <a:ext cx="297241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0" lang="en-US" sz="1400" b="1" i="0" u="none" strike="noStrike" kern="0" cap="none" spc="0" normalizeH="0" baseline="0" noProof="0" dirty="0">
                <a:ln>
                  <a:noFill/>
                </a:ln>
                <a:solidFill>
                  <a:srgbClr val="000000"/>
                </a:solidFill>
                <a:effectLst/>
                <a:uLnTx/>
                <a:uFillTx/>
              </a:rPr>
              <a:t>4.</a:t>
            </a:r>
            <a:r>
              <a:rPr kumimoji="0" lang="en-US" sz="1400" b="0" i="0" u="none" strike="noStrike" kern="0" cap="none" spc="0" normalizeH="0" baseline="0" noProof="0" dirty="0">
                <a:ln>
                  <a:noFill/>
                </a:ln>
                <a:solidFill>
                  <a:srgbClr val="000000"/>
                </a:solidFill>
                <a:effectLst/>
                <a:uLnTx/>
                <a:uFillTx/>
              </a:rPr>
              <a:t> Corrupt webpage downloaded</a:t>
            </a:r>
          </a:p>
        </p:txBody>
      </p:sp>
      <p:sp>
        <p:nvSpPr>
          <p:cNvPr id="33" name="TextBox 32"/>
          <p:cNvSpPr txBox="1"/>
          <p:nvPr/>
        </p:nvSpPr>
        <p:spPr>
          <a:xfrm rot="20220062">
            <a:off x="4575981" y="2696689"/>
            <a:ext cx="2904217"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0" lang="en-US" sz="1400" b="1" i="0" u="none" strike="noStrike" kern="0" cap="none" spc="0" normalizeH="0" baseline="0" noProof="0" dirty="0">
                <a:ln>
                  <a:noFill/>
                </a:ln>
                <a:solidFill>
                  <a:srgbClr val="000000"/>
                </a:solidFill>
                <a:effectLst/>
                <a:uLnTx/>
                <a:uFillTx/>
              </a:rPr>
              <a:t>5.</a:t>
            </a:r>
            <a:r>
              <a:rPr kumimoji="0" lang="en-US" sz="1400" b="0" i="0" u="none" strike="noStrike" kern="0" cap="none" spc="0" normalizeH="0" baseline="0" noProof="0" dirty="0">
                <a:ln>
                  <a:noFill/>
                </a:ln>
                <a:solidFill>
                  <a:srgbClr val="000000"/>
                </a:solidFill>
                <a:effectLst/>
                <a:uLnTx/>
                <a:uFillTx/>
              </a:rPr>
              <a:t> Valuable data (e.g. cookie) sent</a:t>
            </a:r>
          </a:p>
        </p:txBody>
      </p:sp>
    </p:spTree>
    <p:extLst>
      <p:ext uri="{BB962C8B-B14F-4D97-AF65-F5344CB8AC3E}">
        <p14:creationId xmlns:p14="http://schemas.microsoft.com/office/powerpoint/2010/main" val="20807031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XSS Stored Attack</a:t>
            </a:r>
          </a:p>
        </p:txBody>
      </p:sp>
      <p:sp>
        <p:nvSpPr>
          <p:cNvPr id="5" name="Slide Number Placeholder 4"/>
          <p:cNvSpPr>
            <a:spLocks noGrp="1"/>
          </p:cNvSpPr>
          <p:nvPr>
            <p:ph type="sldNum" sz="quarter" idx="12"/>
          </p:nvPr>
        </p:nvSpPr>
        <p:spPr/>
        <p:txBody>
          <a:bodyPr/>
          <a:lstStyle/>
          <a:p>
            <a:fld id="{026CCAEB-CB17-44EB-A892-4553F1D666B6}" type="slidenum">
              <a:rPr lang="en-US" smtClean="0">
                <a:solidFill>
                  <a:schemeClr val="tx1"/>
                </a:solidFill>
              </a:rPr>
              <a:pPr/>
              <a:t>76</a:t>
            </a:fld>
            <a:endParaRPr lang="en-US" dirty="0">
              <a:solidFill>
                <a:schemeClr val="tx1"/>
              </a:solidFill>
            </a:endParaRPr>
          </a:p>
        </p:txBody>
      </p:sp>
      <p:sp>
        <p:nvSpPr>
          <p:cNvPr id="19" name="Rectangle 18"/>
          <p:cNvSpPr/>
          <p:nvPr/>
        </p:nvSpPr>
        <p:spPr>
          <a:xfrm>
            <a:off x="1981200" y="2705100"/>
            <a:ext cx="2438400" cy="1295400"/>
          </a:xfrm>
          <a:prstGeom prst="rect">
            <a:avLst/>
          </a:prstGeom>
          <a:solidFill>
            <a:srgbClr val="00B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a:ea typeface="+mn-ea"/>
                <a:cs typeface="+mn-cs"/>
              </a:rPr>
              <a:t>Alice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a:ea typeface="+mn-ea"/>
                <a:cs typeface="+mn-cs"/>
              </a:rPr>
              <a:t>(Victim)</a:t>
            </a:r>
          </a:p>
        </p:txBody>
      </p:sp>
      <p:sp>
        <p:nvSpPr>
          <p:cNvPr id="20" name="Rectangle 19"/>
          <p:cNvSpPr/>
          <p:nvPr/>
        </p:nvSpPr>
        <p:spPr>
          <a:xfrm>
            <a:off x="7620000" y="1423947"/>
            <a:ext cx="2438400" cy="1295400"/>
          </a:xfrm>
          <a:prstGeom prst="rect">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a:ea typeface="+mn-ea"/>
                <a:cs typeface="+mn-cs"/>
              </a:rPr>
              <a:t>Mallory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a:ea typeface="+mn-ea"/>
                <a:cs typeface="+mn-cs"/>
              </a:rPr>
              <a:t>(Attacker)</a:t>
            </a:r>
          </a:p>
        </p:txBody>
      </p:sp>
      <p:sp>
        <p:nvSpPr>
          <p:cNvPr id="26" name="Rectangle 25"/>
          <p:cNvSpPr/>
          <p:nvPr/>
        </p:nvSpPr>
        <p:spPr>
          <a:xfrm>
            <a:off x="7612380" y="4000500"/>
            <a:ext cx="2438400" cy="1295400"/>
          </a:xfrm>
          <a:prstGeom prst="rect">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a:ea typeface="+mn-ea"/>
                <a:cs typeface="+mn-cs"/>
              </a:rPr>
              <a:t>Bob’s Website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a:ea typeface="+mn-ea"/>
                <a:cs typeface="+mn-cs"/>
              </a:rPr>
              <a:t>(Victim Server)</a:t>
            </a:r>
          </a:p>
        </p:txBody>
      </p:sp>
      <p:cxnSp>
        <p:nvCxnSpPr>
          <p:cNvPr id="27" name="Straight Arrow Connector 26"/>
          <p:cNvCxnSpPr/>
          <p:nvPr/>
        </p:nvCxnSpPr>
        <p:spPr>
          <a:xfrm>
            <a:off x="8686800" y="2722947"/>
            <a:ext cx="0" cy="1281153"/>
          </a:xfrm>
          <a:prstGeom prst="straightConnector1">
            <a:avLst/>
          </a:prstGeom>
          <a:noFill/>
          <a:ln w="9525" cap="flat" cmpd="sng" algn="ctr">
            <a:solidFill>
              <a:srgbClr val="FF0000"/>
            </a:solidFill>
            <a:prstDash val="solid"/>
            <a:tailEnd type="arrow"/>
          </a:ln>
          <a:effectLst/>
        </p:spPr>
      </p:cxnSp>
      <p:sp>
        <p:nvSpPr>
          <p:cNvPr id="31" name="TextBox 30"/>
          <p:cNvSpPr txBox="1"/>
          <p:nvPr/>
        </p:nvSpPr>
        <p:spPr>
          <a:xfrm>
            <a:off x="6276894" y="3074680"/>
            <a:ext cx="2438400" cy="52322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Pct val="110000"/>
              <a:buFontTx/>
              <a:buNone/>
              <a:tabLst/>
              <a:defRPr/>
            </a:pPr>
            <a:r>
              <a:rPr kumimoji="0" lang="en-US" sz="1400" b="1" i="0" u="none" strike="noStrike" kern="0" cap="none" spc="0" normalizeH="0" baseline="0" noProof="0" dirty="0">
                <a:ln>
                  <a:noFill/>
                </a:ln>
                <a:solidFill>
                  <a:srgbClr val="000000"/>
                </a:solidFill>
                <a:effectLst/>
                <a:uLnTx/>
                <a:uFillTx/>
              </a:rPr>
              <a:t>6.</a:t>
            </a:r>
            <a:r>
              <a:rPr kumimoji="0" lang="en-US" sz="1400" b="0" i="0" u="none" strike="noStrike" kern="0" cap="none" spc="0" normalizeH="0" baseline="0" noProof="0" dirty="0">
                <a:ln>
                  <a:noFill/>
                </a:ln>
                <a:solidFill>
                  <a:srgbClr val="000000"/>
                </a:solidFill>
                <a:effectLst/>
                <a:uLnTx/>
                <a:uFillTx/>
              </a:rPr>
              <a:t> Mallory hijacks Alice’s session &amp; impersonates her</a:t>
            </a:r>
          </a:p>
        </p:txBody>
      </p:sp>
      <p:cxnSp>
        <p:nvCxnSpPr>
          <p:cNvPr id="32" name="Straight Arrow Connector 31"/>
          <p:cNvCxnSpPr/>
          <p:nvPr/>
        </p:nvCxnSpPr>
        <p:spPr>
          <a:xfrm flipH="1">
            <a:off x="8991601" y="1790700"/>
            <a:ext cx="1" cy="2209800"/>
          </a:xfrm>
          <a:prstGeom prst="straightConnector1">
            <a:avLst/>
          </a:prstGeom>
          <a:noFill/>
          <a:ln w="9525" cap="flat" cmpd="sng" algn="ctr">
            <a:solidFill>
              <a:srgbClr val="FF0000"/>
            </a:solidFill>
            <a:prstDash val="solid"/>
            <a:tailEnd type="arrow"/>
          </a:ln>
          <a:effectLst/>
        </p:spPr>
      </p:cxnSp>
      <p:sp>
        <p:nvSpPr>
          <p:cNvPr id="33" name="TextBox 32"/>
          <p:cNvSpPr txBox="1"/>
          <p:nvPr/>
        </p:nvSpPr>
        <p:spPr>
          <a:xfrm>
            <a:off x="8937598" y="3083371"/>
            <a:ext cx="160020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0" lang="en-US" sz="1400" b="1" i="0" u="none" strike="noStrike" kern="0" cap="none" spc="0" normalizeH="0" baseline="0" noProof="0" dirty="0">
                <a:ln>
                  <a:noFill/>
                </a:ln>
                <a:solidFill>
                  <a:srgbClr val="000000"/>
                </a:solidFill>
                <a:effectLst/>
                <a:uLnTx/>
                <a:uFillTx/>
              </a:rPr>
              <a:t>1.</a:t>
            </a:r>
            <a:r>
              <a:rPr kumimoji="0" lang="en-US" sz="1400" b="0" i="0" u="none" strike="noStrike" kern="0" cap="none" spc="0" normalizeH="0" baseline="0" noProof="0" dirty="0">
                <a:ln>
                  <a:noFill/>
                </a:ln>
                <a:solidFill>
                  <a:srgbClr val="000000"/>
                </a:solidFill>
                <a:effectLst/>
                <a:uLnTx/>
                <a:uFillTx/>
              </a:rPr>
              <a:t> Posts malicious message</a:t>
            </a:r>
          </a:p>
        </p:txBody>
      </p:sp>
      <p:sp>
        <p:nvSpPr>
          <p:cNvPr id="34" name="Freeform 33"/>
          <p:cNvSpPr/>
          <p:nvPr/>
        </p:nvSpPr>
        <p:spPr>
          <a:xfrm flipV="1">
            <a:off x="8509591" y="5265752"/>
            <a:ext cx="659219" cy="494753"/>
          </a:xfrm>
          <a:custGeom>
            <a:avLst/>
            <a:gdLst>
              <a:gd name="connsiteX0" fmla="*/ 659219 w 659219"/>
              <a:gd name="connsiteY0" fmla="*/ 701775 h 723040"/>
              <a:gd name="connsiteX1" fmla="*/ 318977 w 659219"/>
              <a:gd name="connsiteY1" fmla="*/ 26 h 723040"/>
              <a:gd name="connsiteX2" fmla="*/ 0 w 659219"/>
              <a:gd name="connsiteY2" fmla="*/ 723040 h 723040"/>
            </a:gdLst>
            <a:ahLst/>
            <a:cxnLst>
              <a:cxn ang="0">
                <a:pos x="connsiteX0" y="connsiteY0"/>
              </a:cxn>
              <a:cxn ang="0">
                <a:pos x="connsiteX1" y="connsiteY1"/>
              </a:cxn>
              <a:cxn ang="0">
                <a:pos x="connsiteX2" y="connsiteY2"/>
              </a:cxn>
            </a:cxnLst>
            <a:rect l="l" t="t" r="r" b="b"/>
            <a:pathLst>
              <a:path w="659219" h="723040">
                <a:moveTo>
                  <a:pt x="659219" y="701775"/>
                </a:moveTo>
                <a:cubicBezTo>
                  <a:pt x="544033" y="349128"/>
                  <a:pt x="428847" y="-3518"/>
                  <a:pt x="318977" y="26"/>
                </a:cubicBezTo>
                <a:cubicBezTo>
                  <a:pt x="209107" y="3570"/>
                  <a:pt x="104553" y="363305"/>
                  <a:pt x="0" y="723040"/>
                </a:cubicBezTo>
              </a:path>
            </a:pathLst>
          </a:custGeom>
          <a:noFill/>
          <a:ln w="12700" cap="flat" cmpd="sng" algn="ctr">
            <a:solidFill>
              <a:srgbClr val="129038"/>
            </a:solidFill>
            <a:prstDash val="solid"/>
            <a:headEnd type="none"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35" name="TextBox 34"/>
          <p:cNvSpPr txBox="1"/>
          <p:nvPr/>
        </p:nvSpPr>
        <p:spPr>
          <a:xfrm>
            <a:off x="7908898" y="5760504"/>
            <a:ext cx="205740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0" lang="en-US" sz="1400" b="1" i="0" u="none" strike="noStrike" kern="0" cap="none" spc="0" normalizeH="0" baseline="0" noProof="0" dirty="0">
                <a:ln>
                  <a:noFill/>
                </a:ln>
                <a:solidFill>
                  <a:srgbClr val="000000"/>
                </a:solidFill>
                <a:effectLst/>
                <a:uLnTx/>
                <a:uFillTx/>
              </a:rPr>
              <a:t>2.</a:t>
            </a:r>
            <a:r>
              <a:rPr kumimoji="0" lang="en-US" sz="1400" b="0" i="0" u="none" strike="noStrike" kern="0" cap="none" spc="0" normalizeH="0" baseline="0" noProof="0" dirty="0">
                <a:ln>
                  <a:noFill/>
                </a:ln>
                <a:solidFill>
                  <a:srgbClr val="000000"/>
                </a:solidFill>
                <a:effectLst/>
                <a:uLnTx/>
                <a:uFillTx/>
              </a:rPr>
              <a:t> Malicious message saved in website’s DB</a:t>
            </a:r>
          </a:p>
        </p:txBody>
      </p:sp>
      <p:cxnSp>
        <p:nvCxnSpPr>
          <p:cNvPr id="36" name="Straight Arrow Connector 35"/>
          <p:cNvCxnSpPr>
            <a:stCxn id="19" idx="3"/>
          </p:cNvCxnSpPr>
          <p:nvPr/>
        </p:nvCxnSpPr>
        <p:spPr>
          <a:xfrm>
            <a:off x="4419600" y="3352800"/>
            <a:ext cx="3192780" cy="990600"/>
          </a:xfrm>
          <a:prstGeom prst="straightConnector1">
            <a:avLst/>
          </a:prstGeom>
          <a:noFill/>
          <a:ln w="9525" cap="flat" cmpd="sng" algn="ctr">
            <a:solidFill>
              <a:srgbClr val="00B050"/>
            </a:solidFill>
            <a:prstDash val="solid"/>
            <a:tailEnd type="arrow"/>
          </a:ln>
          <a:effectLst/>
        </p:spPr>
      </p:cxnSp>
      <p:sp>
        <p:nvSpPr>
          <p:cNvPr id="37" name="TextBox 36"/>
          <p:cNvSpPr txBox="1"/>
          <p:nvPr/>
        </p:nvSpPr>
        <p:spPr>
          <a:xfrm rot="1021057">
            <a:off x="4330439" y="3590051"/>
            <a:ext cx="3371780"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Pct val="110000"/>
              <a:buFontTx/>
              <a:buNone/>
              <a:tabLst/>
              <a:defRPr/>
            </a:pPr>
            <a:r>
              <a:rPr kumimoji="0" lang="en-US" sz="1400" b="1" i="0" u="none" strike="noStrike" kern="0" cap="none" spc="0" normalizeH="0" baseline="0" noProof="0" dirty="0">
                <a:ln>
                  <a:noFill/>
                </a:ln>
                <a:solidFill>
                  <a:srgbClr val="000000"/>
                </a:solidFill>
                <a:effectLst/>
                <a:uLnTx/>
                <a:uFillTx/>
              </a:rPr>
              <a:t>3.</a:t>
            </a:r>
            <a:r>
              <a:rPr kumimoji="0" lang="en-US" sz="1400" b="0" i="0" u="none" strike="noStrike" kern="0" cap="none" spc="0" normalizeH="0" baseline="0" noProof="0" dirty="0">
                <a:ln>
                  <a:noFill/>
                </a:ln>
                <a:solidFill>
                  <a:srgbClr val="000000"/>
                </a:solidFill>
                <a:effectLst/>
                <a:uLnTx/>
                <a:uFillTx/>
              </a:rPr>
              <a:t> Alice visits the website</a:t>
            </a:r>
          </a:p>
        </p:txBody>
      </p:sp>
      <p:cxnSp>
        <p:nvCxnSpPr>
          <p:cNvPr id="38" name="Straight Arrow Connector 37"/>
          <p:cNvCxnSpPr>
            <a:endCxn id="26" idx="1"/>
          </p:cNvCxnSpPr>
          <p:nvPr/>
        </p:nvCxnSpPr>
        <p:spPr>
          <a:xfrm>
            <a:off x="4419600" y="3621898"/>
            <a:ext cx="3192780" cy="1026302"/>
          </a:xfrm>
          <a:prstGeom prst="straightConnector1">
            <a:avLst/>
          </a:prstGeom>
          <a:noFill/>
          <a:ln w="9525" cap="flat" cmpd="sng" algn="ctr">
            <a:solidFill>
              <a:srgbClr val="00B050"/>
            </a:solidFill>
            <a:prstDash val="solid"/>
            <a:headEnd type="arrow" w="med" len="med"/>
            <a:tailEnd type="none" w="med" len="med"/>
          </a:ln>
          <a:effectLst/>
        </p:spPr>
      </p:cxnSp>
      <p:sp>
        <p:nvSpPr>
          <p:cNvPr id="39" name="TextBox 38"/>
          <p:cNvSpPr txBox="1"/>
          <p:nvPr/>
        </p:nvSpPr>
        <p:spPr>
          <a:xfrm rot="1054629">
            <a:off x="4336460" y="4113352"/>
            <a:ext cx="3341727"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Pct val="110000"/>
              <a:buFontTx/>
              <a:buNone/>
              <a:tabLst/>
              <a:defRPr/>
            </a:pPr>
            <a:r>
              <a:rPr kumimoji="0" lang="en-US" sz="1400" b="1" i="0" u="none" strike="noStrike" kern="0" cap="none" spc="0" normalizeH="0" baseline="0" noProof="0" dirty="0">
                <a:ln>
                  <a:noFill/>
                </a:ln>
                <a:solidFill>
                  <a:srgbClr val="000000"/>
                </a:solidFill>
                <a:effectLst/>
                <a:uLnTx/>
                <a:uFillTx/>
              </a:rPr>
              <a:t>4.</a:t>
            </a:r>
            <a:r>
              <a:rPr kumimoji="0" lang="en-US" sz="1400" b="0" i="0" u="none" strike="noStrike" kern="0" cap="none" spc="0" normalizeH="0" baseline="0" noProof="0" dirty="0">
                <a:ln>
                  <a:noFill/>
                </a:ln>
                <a:solidFill>
                  <a:srgbClr val="000000"/>
                </a:solidFill>
                <a:effectLst/>
                <a:uLnTx/>
                <a:uFillTx/>
              </a:rPr>
              <a:t> Malicious code to browser</a:t>
            </a:r>
          </a:p>
        </p:txBody>
      </p:sp>
      <p:cxnSp>
        <p:nvCxnSpPr>
          <p:cNvPr id="41" name="Straight Arrow Connector 40"/>
          <p:cNvCxnSpPr>
            <a:stCxn id="20" idx="1"/>
          </p:cNvCxnSpPr>
          <p:nvPr/>
        </p:nvCxnSpPr>
        <p:spPr>
          <a:xfrm flipH="1">
            <a:off x="4419600" y="2071647"/>
            <a:ext cx="3200400" cy="1011724"/>
          </a:xfrm>
          <a:prstGeom prst="straightConnector1">
            <a:avLst/>
          </a:prstGeom>
          <a:noFill/>
          <a:ln w="9525" cap="flat" cmpd="sng" algn="ctr">
            <a:solidFill>
              <a:srgbClr val="FF0000"/>
            </a:solidFill>
            <a:prstDash val="solid"/>
            <a:headEnd type="arrow" w="med" len="med"/>
            <a:tailEnd type="none" w="med" len="med"/>
          </a:ln>
          <a:effectLst/>
        </p:spPr>
      </p:cxnSp>
      <p:sp>
        <p:nvSpPr>
          <p:cNvPr id="43" name="TextBox 42"/>
          <p:cNvSpPr txBox="1"/>
          <p:nvPr/>
        </p:nvSpPr>
        <p:spPr>
          <a:xfrm rot="20545812">
            <a:off x="4337908" y="2307148"/>
            <a:ext cx="3271234"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Pct val="110000"/>
              <a:buFontTx/>
              <a:buNone/>
              <a:tabLst/>
              <a:defRPr/>
            </a:pPr>
            <a:r>
              <a:rPr kumimoji="0" lang="en-US" sz="1400" b="1" i="0" u="none" strike="noStrike" kern="0" cap="none" spc="0" normalizeH="0" baseline="0" noProof="0" dirty="0">
                <a:ln>
                  <a:noFill/>
                </a:ln>
                <a:solidFill>
                  <a:srgbClr val="000000"/>
                </a:solidFill>
                <a:effectLst/>
                <a:uLnTx/>
                <a:uFillTx/>
              </a:rPr>
              <a:t>5.</a:t>
            </a:r>
            <a:r>
              <a:rPr kumimoji="0" lang="en-US" sz="1400" b="0" i="0" u="none" strike="noStrike" kern="0" cap="none" spc="0" normalizeH="0" baseline="0" noProof="0" dirty="0">
                <a:ln>
                  <a:noFill/>
                </a:ln>
                <a:solidFill>
                  <a:srgbClr val="000000"/>
                </a:solidFill>
                <a:effectLst/>
                <a:uLnTx/>
                <a:uFillTx/>
              </a:rPr>
              <a:t> Session cookie stolen &amp; sent</a:t>
            </a:r>
          </a:p>
        </p:txBody>
      </p:sp>
    </p:spTree>
    <p:extLst>
      <p:ext uri="{BB962C8B-B14F-4D97-AF65-F5344CB8AC3E}">
        <p14:creationId xmlns:p14="http://schemas.microsoft.com/office/powerpoint/2010/main" val="42775223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XSS Defense</a:t>
            </a:r>
          </a:p>
        </p:txBody>
      </p:sp>
      <p:sp>
        <p:nvSpPr>
          <p:cNvPr id="5" name="Slide Number Placeholder 4"/>
          <p:cNvSpPr>
            <a:spLocks noGrp="1"/>
          </p:cNvSpPr>
          <p:nvPr>
            <p:ph type="sldNum" sz="quarter" idx="12"/>
          </p:nvPr>
        </p:nvSpPr>
        <p:spPr/>
        <p:txBody>
          <a:bodyPr/>
          <a:lstStyle/>
          <a:p>
            <a:fld id="{026CCAEB-CB17-44EB-A892-4553F1D666B6}" type="slidenum">
              <a:rPr lang="en-US" smtClean="0"/>
              <a:pPr/>
              <a:t>77</a:t>
            </a:fld>
            <a:endParaRPr lang="en-US" dirty="0"/>
          </a:p>
        </p:txBody>
      </p:sp>
      <p:sp>
        <p:nvSpPr>
          <p:cNvPr id="3" name="Content Placeholder 2"/>
          <p:cNvSpPr>
            <a:spLocks noGrp="1"/>
          </p:cNvSpPr>
          <p:nvPr>
            <p:ph type="body" sz="quarter" idx="13"/>
          </p:nvPr>
        </p:nvSpPr>
        <p:spPr/>
        <p:txBody>
          <a:bodyPr/>
          <a:lstStyle/>
          <a:p>
            <a:r>
              <a:rPr lang="en-US" dirty="0"/>
              <a:t>Never trust any input to your website</a:t>
            </a:r>
          </a:p>
          <a:p>
            <a:r>
              <a:rPr lang="en-US" dirty="0"/>
              <a:t>Ensure that your app validates all user input, form values, query strings, cookies, information received from third-party sources, for example, OpenID</a:t>
            </a:r>
          </a:p>
          <a:p>
            <a:r>
              <a:rPr lang="en-US" dirty="0"/>
              <a:t>Use whitelist approach instead of trying to imagine all possible hacks</a:t>
            </a:r>
          </a:p>
          <a:p>
            <a:pPr lvl="1"/>
            <a:r>
              <a:rPr lang="en-US" dirty="0"/>
              <a:t>It is not possible to know all permutations</a:t>
            </a:r>
          </a:p>
          <a:p>
            <a:r>
              <a:rPr lang="en-US" dirty="0"/>
              <a:t>Remove/encode special characters</a:t>
            </a:r>
          </a:p>
          <a:p>
            <a:pPr lvl="1"/>
            <a:r>
              <a:rPr lang="en-US" dirty="0"/>
              <a:t>HTML encoding</a:t>
            </a:r>
          </a:p>
          <a:p>
            <a:pPr lvl="1"/>
            <a:r>
              <a:rPr lang="en-US" dirty="0"/>
              <a:t>JavaScript encoding</a:t>
            </a:r>
          </a:p>
        </p:txBody>
      </p:sp>
    </p:spTree>
    <p:extLst>
      <p:ext uri="{BB962C8B-B14F-4D97-AF65-F5344CB8AC3E}">
        <p14:creationId xmlns:p14="http://schemas.microsoft.com/office/powerpoint/2010/main" val="23611448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Encoding</a:t>
            </a:r>
          </a:p>
        </p:txBody>
      </p:sp>
      <p:sp>
        <p:nvSpPr>
          <p:cNvPr id="5" name="Slide Number Placeholder 4"/>
          <p:cNvSpPr>
            <a:spLocks noGrp="1"/>
          </p:cNvSpPr>
          <p:nvPr>
            <p:ph type="sldNum" sz="quarter" idx="12"/>
          </p:nvPr>
        </p:nvSpPr>
        <p:spPr/>
        <p:txBody>
          <a:bodyPr/>
          <a:lstStyle/>
          <a:p>
            <a:fld id="{026CCAEB-CB17-44EB-A892-4553F1D666B6}" type="slidenum">
              <a:rPr lang="en-US" smtClean="0"/>
              <a:pPr/>
              <a:t>78</a:t>
            </a:fld>
            <a:endParaRPr lang="en-US" dirty="0"/>
          </a:p>
        </p:txBody>
      </p:sp>
      <p:sp>
        <p:nvSpPr>
          <p:cNvPr id="3" name="Content Placeholder 2"/>
          <p:cNvSpPr>
            <a:spLocks noGrp="1"/>
          </p:cNvSpPr>
          <p:nvPr>
            <p:ph sz="quarter" idx="4294967295"/>
          </p:nvPr>
        </p:nvSpPr>
        <p:spPr>
          <a:xfrm>
            <a:off x="190500" y="1143000"/>
            <a:ext cx="11811000" cy="4953000"/>
          </a:xfrm>
        </p:spPr>
        <p:txBody>
          <a:bodyPr/>
          <a:lstStyle/>
          <a:p>
            <a:pPr marL="342900" indent="-342900">
              <a:buFont typeface="Arial" panose="020B0604020202020204" pitchFamily="34" charset="0"/>
              <a:buChar char="•"/>
            </a:pPr>
            <a:r>
              <a:rPr lang="en-US" dirty="0"/>
              <a:t>All output on your pages should be HTML-encoded or HTML-attribute-encoded</a:t>
            </a:r>
          </a:p>
          <a:p>
            <a:pPr lvl="1">
              <a:buFont typeface="Arial" panose="020B0604020202020204" pitchFamily="34" charset="0"/>
              <a:buChar char="•"/>
            </a:pPr>
            <a:r>
              <a:rPr lang="en-US" b="1" dirty="0">
                <a:latin typeface="Consolas" panose="020B0609020204030204" pitchFamily="49" charset="0"/>
                <a:cs typeface="Consolas" panose="020B0609020204030204" pitchFamily="49" charset="0"/>
              </a:rPr>
              <a:t>@</a:t>
            </a:r>
            <a:r>
              <a:rPr lang="en-US" b="1" dirty="0" err="1">
                <a:latin typeface="Consolas" panose="020B0609020204030204" pitchFamily="49" charset="0"/>
                <a:cs typeface="Consolas" panose="020B0609020204030204" pitchFamily="49" charset="0"/>
              </a:rPr>
              <a:t>Html.Encode</a:t>
            </a:r>
            <a:r>
              <a:rPr lang="en-US" b="1" dirty="0">
                <a:latin typeface="Consolas" panose="020B0609020204030204" pitchFamily="49" charset="0"/>
                <a:cs typeface="Consolas" panose="020B0609020204030204" pitchFamily="49" charset="0"/>
              </a:rPr>
              <a:t>(</a:t>
            </a:r>
            <a:r>
              <a:rPr lang="en-US" b="1" dirty="0" err="1">
                <a:latin typeface="Consolas" panose="020B0609020204030204" pitchFamily="49" charset="0"/>
                <a:cs typeface="Consolas" panose="020B0609020204030204" pitchFamily="49" charset="0"/>
              </a:rPr>
              <a:t>Model.FirstName</a:t>
            </a:r>
            <a:r>
              <a:rPr lang="en-US" b="1" dirty="0">
                <a:latin typeface="Consolas" panose="020B0609020204030204" pitchFamily="49" charset="0"/>
                <a:cs typeface="Consolas" panose="020B0609020204030204" pitchFamily="49" charset="0"/>
              </a:rPr>
              <a:t>)</a:t>
            </a:r>
          </a:p>
          <a:p>
            <a:pPr lvl="1">
              <a:buFont typeface="Arial" panose="020B0604020202020204" pitchFamily="34" charset="0"/>
              <a:buChar char="•"/>
            </a:pPr>
            <a:r>
              <a:rPr lang="en-US" b="1" dirty="0">
                <a:latin typeface="Consolas" panose="020B0609020204030204" pitchFamily="49" charset="0"/>
                <a:cs typeface="Consolas" panose="020B0609020204030204" pitchFamily="49" charset="0"/>
              </a:rPr>
              <a:t>@</a:t>
            </a:r>
            <a:r>
              <a:rPr lang="en-US" b="1" dirty="0" err="1">
                <a:latin typeface="Consolas" panose="020B0609020204030204" pitchFamily="49" charset="0"/>
                <a:cs typeface="Consolas" panose="020B0609020204030204" pitchFamily="49" charset="0"/>
              </a:rPr>
              <a:t>Model.FirstName</a:t>
            </a:r>
            <a:endParaRPr lang="en-US" b="1"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dirty="0"/>
              <a:t>URL Encoding:</a:t>
            </a:r>
          </a:p>
          <a:p>
            <a:pPr lvl="1">
              <a:buFont typeface="Arial" panose="020B0604020202020204" pitchFamily="34" charset="0"/>
              <a:buChar char="•"/>
            </a:pPr>
            <a:r>
              <a:rPr lang="en-US" sz="1800" b="1" dirty="0">
                <a:latin typeface="Consolas" panose="020B0609020204030204" pitchFamily="49" charset="0"/>
                <a:cs typeface="Consolas" panose="020B0609020204030204" pitchFamily="49" charset="0"/>
              </a:rPr>
              <a:t>@</a:t>
            </a:r>
            <a:r>
              <a:rPr lang="en-US" sz="1800" b="1" dirty="0" err="1">
                <a:latin typeface="Consolas" panose="020B0609020204030204" pitchFamily="49" charset="0"/>
                <a:cs typeface="Consolas" panose="020B0609020204030204" pitchFamily="49" charset="0"/>
              </a:rPr>
              <a:t>Url.Encode</a:t>
            </a:r>
            <a:r>
              <a:rPr lang="en-US" sz="1800" b="1" dirty="0">
                <a:latin typeface="Consolas" panose="020B0609020204030204" pitchFamily="49" charset="0"/>
                <a:cs typeface="Consolas" panose="020B0609020204030204" pitchFamily="49" charset="0"/>
              </a:rPr>
              <a:t>(Url.Action(“index”, “home”, new {name=ViewData[“name”]}))</a:t>
            </a:r>
          </a:p>
          <a:p>
            <a:pPr marL="342900" indent="-342900">
              <a:buFont typeface="Arial" panose="020B0604020202020204" pitchFamily="34" charset="0"/>
              <a:buChar char="•"/>
            </a:pPr>
            <a:r>
              <a:rPr lang="en-US" dirty="0"/>
              <a:t>Razor View Engine automatically HTML-encodes output</a:t>
            </a:r>
          </a:p>
          <a:p>
            <a:endParaRPr lang="en-US" sz="2200" dirty="0">
              <a:latin typeface="Courier New" pitchFamily="49" charset="0"/>
              <a:cs typeface="Courier New" pitchFamily="49" charset="0"/>
            </a:endParaRPr>
          </a:p>
        </p:txBody>
      </p:sp>
      <p:sp>
        <p:nvSpPr>
          <p:cNvPr id="9" name="TextBox 8"/>
          <p:cNvSpPr txBox="1"/>
          <p:nvPr/>
        </p:nvSpPr>
        <p:spPr>
          <a:xfrm>
            <a:off x="5943600" y="4648200"/>
            <a:ext cx="4426688" cy="369332"/>
          </a:xfrm>
          <a:prstGeom prst="rect">
            <a:avLst/>
          </a:prstGeom>
          <a:noFill/>
        </p:spPr>
        <p:txBody>
          <a:bodyPr wrap="square" rtlCol="0">
            <a:spAutoFit/>
          </a:bodyPr>
          <a:lstStyle/>
          <a:p>
            <a:pPr>
              <a:buSzPct val="110000"/>
            </a:pPr>
            <a:r>
              <a:rPr lang="en-US" dirty="0">
                <a:solidFill>
                  <a:schemeClr val="bg1"/>
                </a:solidFill>
              </a:rPr>
              <a:t>HTML-Encoded User Input</a:t>
            </a:r>
          </a:p>
        </p:txBody>
      </p:sp>
      <p:sp>
        <p:nvSpPr>
          <p:cNvPr id="15" name="Rectangle 14"/>
          <p:cNvSpPr/>
          <p:nvPr/>
        </p:nvSpPr>
        <p:spPr>
          <a:xfrm>
            <a:off x="1341475" y="4728942"/>
            <a:ext cx="3817088" cy="762000"/>
          </a:xfrm>
          <a:prstGeom prst="rect">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&lt;script&gt;alert(“XSS!”)&lt;/script&gt;</a:t>
            </a:r>
          </a:p>
        </p:txBody>
      </p:sp>
      <p:sp>
        <p:nvSpPr>
          <p:cNvPr id="16" name="Rectangle 15"/>
          <p:cNvSpPr/>
          <p:nvPr/>
        </p:nvSpPr>
        <p:spPr>
          <a:xfrm>
            <a:off x="6500038" y="4710946"/>
            <a:ext cx="4350488" cy="762000"/>
          </a:xfrm>
          <a:prstGeom prst="rect">
            <a:avLst/>
          </a:prstGeom>
          <a:solidFill>
            <a:srgbClr val="00B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&amp;lt;script&amp;gt;alert(‘XSS!’)&amp;lt;/script&amp;gt;</a:t>
            </a:r>
          </a:p>
        </p:txBody>
      </p:sp>
      <p:sp>
        <p:nvSpPr>
          <p:cNvPr id="17" name="TextBox 16"/>
          <p:cNvSpPr txBox="1"/>
          <p:nvPr/>
        </p:nvSpPr>
        <p:spPr>
          <a:xfrm>
            <a:off x="918485" y="4278868"/>
            <a:ext cx="4663068"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Pct val="110000"/>
              <a:buFontTx/>
              <a:buNone/>
              <a:tabLst/>
              <a:defRPr/>
            </a:pPr>
            <a:r>
              <a:rPr kumimoji="0" lang="en-US" sz="1800" b="0" i="0" u="none" strike="noStrike" kern="0" cap="none" spc="0" normalizeH="0" baseline="0" noProof="0" dirty="0">
                <a:ln>
                  <a:noFill/>
                </a:ln>
                <a:solidFill>
                  <a:srgbClr val="000000"/>
                </a:solidFill>
                <a:effectLst/>
                <a:uLnTx/>
                <a:uFillTx/>
              </a:rPr>
              <a:t>Malicious User Input (without encoding)</a:t>
            </a:r>
          </a:p>
        </p:txBody>
      </p:sp>
      <p:sp>
        <p:nvSpPr>
          <p:cNvPr id="18" name="TextBox 17"/>
          <p:cNvSpPr txBox="1"/>
          <p:nvPr/>
        </p:nvSpPr>
        <p:spPr>
          <a:xfrm>
            <a:off x="6461938" y="4278868"/>
            <a:ext cx="4426688"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Pct val="110000"/>
              <a:buFontTx/>
              <a:buNone/>
              <a:tabLst/>
              <a:defRPr/>
            </a:pPr>
            <a:r>
              <a:rPr kumimoji="0" lang="en-US" sz="1800" b="0" i="0" u="none" strike="noStrike" kern="0" cap="none" spc="0" normalizeH="0" baseline="0" noProof="0" dirty="0">
                <a:ln>
                  <a:noFill/>
                </a:ln>
                <a:solidFill>
                  <a:srgbClr val="000000"/>
                </a:solidFill>
                <a:effectLst/>
                <a:uLnTx/>
                <a:uFillTx/>
              </a:rPr>
              <a:t>HTML-Encoded User Input</a:t>
            </a:r>
          </a:p>
        </p:txBody>
      </p:sp>
    </p:spTree>
    <p:extLst>
      <p:ext uri="{BB962C8B-B14F-4D97-AF65-F5344CB8AC3E}">
        <p14:creationId xmlns:p14="http://schemas.microsoft.com/office/powerpoint/2010/main" val="29046730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Encoding</a:t>
            </a:r>
          </a:p>
        </p:txBody>
      </p:sp>
      <p:sp>
        <p:nvSpPr>
          <p:cNvPr id="5" name="Slide Number Placeholder 4"/>
          <p:cNvSpPr>
            <a:spLocks noGrp="1"/>
          </p:cNvSpPr>
          <p:nvPr>
            <p:ph type="sldNum" sz="quarter" idx="12"/>
          </p:nvPr>
        </p:nvSpPr>
        <p:spPr/>
        <p:txBody>
          <a:bodyPr/>
          <a:lstStyle/>
          <a:p>
            <a:fld id="{026CCAEB-CB17-44EB-A892-4553F1D666B6}" type="slidenum">
              <a:rPr lang="en-US" smtClean="0"/>
              <a:pPr/>
              <a:t>79</a:t>
            </a:fld>
            <a:endParaRPr lang="en-US" dirty="0"/>
          </a:p>
        </p:txBody>
      </p:sp>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3179"/>
          <a:stretch/>
        </p:blipFill>
        <p:spPr bwMode="auto">
          <a:xfrm>
            <a:off x="2057400" y="1447800"/>
            <a:ext cx="4638676" cy="2065590"/>
          </a:xfrm>
          <a:prstGeom prst="rect">
            <a:avLst/>
          </a:prstGeom>
          <a:ln w="9525">
            <a:solidFill>
              <a:schemeClr val="tx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5"/>
          <p:cNvSpPr/>
          <p:nvPr/>
        </p:nvSpPr>
        <p:spPr>
          <a:xfrm>
            <a:off x="2057400" y="3657601"/>
            <a:ext cx="8153400" cy="646331"/>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http://localhost:XXXXX/?</a:t>
            </a:r>
            <a:r>
              <a:rPr lang="en-US" b="1" dirty="0">
                <a:solidFill>
                  <a:srgbClr val="FF0000"/>
                </a:solidFill>
                <a:latin typeface="Consolas" panose="020B0609020204030204" pitchFamily="49" charset="0"/>
                <a:cs typeface="Consolas" panose="020B0609020204030204" pitchFamily="49" charset="0"/>
              </a:rPr>
              <a:t>UserName=Waqar\x3cscript\x3e%20alert(\x27pwnd\x27)%20\x3c/script\x3e</a:t>
            </a:r>
          </a:p>
        </p:txBody>
      </p:sp>
      <p:sp>
        <p:nvSpPr>
          <p:cNvPr id="8" name="Right Arrow 7"/>
          <p:cNvSpPr/>
          <p:nvPr/>
        </p:nvSpPr>
        <p:spPr>
          <a:xfrm>
            <a:off x="6781800" y="2307098"/>
            <a:ext cx="1447800" cy="346995"/>
          </a:xfrm>
          <a:prstGeom prst="rightArrow">
            <a:avLst/>
          </a:prstGeom>
          <a:solidFill>
            <a:schemeClr val="bg1">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28600" indent="-228600" algn="ctr">
              <a:buBlip>
                <a:blip r:embed="rId4"/>
              </a:buBlip>
            </a:pPr>
            <a:endParaRPr lang="en-US" dirty="0">
              <a:solidFill>
                <a:sysClr val="windowText" lastClr="000000"/>
              </a:solidFill>
            </a:endParaRPr>
          </a:p>
        </p:txBody>
      </p:sp>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2478" y="4996861"/>
            <a:ext cx="6916256" cy="1056076"/>
          </a:xfrm>
          <a:prstGeom prst="rect">
            <a:avLst/>
          </a:prstGeom>
          <a:ln w="9525">
            <a:solidFill>
              <a:schemeClr val="tx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1971676" y="4527940"/>
            <a:ext cx="4724400" cy="400110"/>
          </a:xfrm>
          <a:prstGeom prst="rect">
            <a:avLst/>
          </a:prstGeom>
          <a:noFill/>
        </p:spPr>
        <p:txBody>
          <a:bodyPr wrap="square" rtlCol="0">
            <a:spAutoFit/>
          </a:bodyPr>
          <a:lstStyle/>
          <a:p>
            <a:pPr>
              <a:buSzPct val="110000"/>
            </a:pPr>
            <a:r>
              <a:rPr lang="en-US" sz="2000" b="1" dirty="0"/>
              <a:t>JavaScript Encoding Fix</a:t>
            </a:r>
          </a:p>
        </p:txBody>
      </p:sp>
      <p:pic>
        <p:nvPicPr>
          <p:cNvPr id="102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3777" y="1666208"/>
            <a:ext cx="1752600"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8970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Principles</a:t>
            </a:r>
          </a:p>
        </p:txBody>
      </p:sp>
      <p:sp>
        <p:nvSpPr>
          <p:cNvPr id="4" name="Slide Number Placeholder 3"/>
          <p:cNvSpPr>
            <a:spLocks noGrp="1"/>
          </p:cNvSpPr>
          <p:nvPr>
            <p:ph type="sldNum" sz="quarter" idx="12"/>
          </p:nvPr>
        </p:nvSpPr>
        <p:spPr/>
        <p:txBody>
          <a:bodyPr/>
          <a:lstStyle/>
          <a:p>
            <a:fld id="{A0AE9EC9-F182-4A35-8041-CBBE9CFA6E78}" type="slidenum">
              <a:rPr lang="en-US" smtClean="0"/>
              <a:pPr/>
              <a:t>8</a:t>
            </a:fld>
            <a:endParaRPr lang="en-US" dirty="0"/>
          </a:p>
        </p:txBody>
      </p:sp>
      <p:sp>
        <p:nvSpPr>
          <p:cNvPr id="3" name="Content Placeholder 2"/>
          <p:cNvSpPr>
            <a:spLocks noGrp="1"/>
          </p:cNvSpPr>
          <p:nvPr>
            <p:ph type="body" sz="quarter" idx="13"/>
          </p:nvPr>
        </p:nvSpPr>
        <p:spPr/>
        <p:txBody>
          <a:bodyPr/>
          <a:lstStyle/>
          <a:p>
            <a:r>
              <a:rPr lang="en-US" dirty="0"/>
              <a:t>Do not trust anything (including user input)</a:t>
            </a:r>
          </a:p>
          <a:p>
            <a:r>
              <a:rPr lang="en-US" dirty="0"/>
              <a:t>Know the weakest link</a:t>
            </a:r>
          </a:p>
          <a:p>
            <a:r>
              <a:rPr lang="en-US" dirty="0"/>
              <a:t>Multiple layers of security</a:t>
            </a:r>
          </a:p>
          <a:p>
            <a:r>
              <a:rPr lang="en-US" dirty="0"/>
              <a:t>Least privilege</a:t>
            </a:r>
          </a:p>
          <a:p>
            <a:r>
              <a:rPr lang="en-US" dirty="0"/>
              <a:t>Secure fallback when things go wrong</a:t>
            </a:r>
          </a:p>
          <a:p>
            <a:r>
              <a:rPr lang="en-US" dirty="0"/>
              <a:t>Universally check access permissions</a:t>
            </a:r>
          </a:p>
          <a:p>
            <a:r>
              <a:rPr lang="en-US" dirty="0"/>
              <a:t>Minimize shared information</a:t>
            </a:r>
          </a:p>
          <a:p>
            <a:r>
              <a:rPr lang="en-US" dirty="0"/>
              <a:t>Do not depend on secrecy</a:t>
            </a:r>
          </a:p>
          <a:p>
            <a:r>
              <a:rPr lang="en-US" dirty="0"/>
              <a:t>Keep it simple (KISS)</a:t>
            </a:r>
          </a:p>
        </p:txBody>
      </p:sp>
    </p:spTree>
    <p:extLst>
      <p:ext uri="{BB962C8B-B14F-4D97-AF65-F5344CB8AC3E}">
        <p14:creationId xmlns:p14="http://schemas.microsoft.com/office/powerpoint/2010/main" val="42276391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Anti-XSS Library</a:t>
            </a:r>
          </a:p>
        </p:txBody>
      </p:sp>
      <p:sp>
        <p:nvSpPr>
          <p:cNvPr id="5" name="Slide Number Placeholder 4"/>
          <p:cNvSpPr>
            <a:spLocks noGrp="1"/>
          </p:cNvSpPr>
          <p:nvPr>
            <p:ph type="sldNum" sz="quarter" idx="12"/>
          </p:nvPr>
        </p:nvSpPr>
        <p:spPr/>
        <p:txBody>
          <a:bodyPr/>
          <a:lstStyle/>
          <a:p>
            <a:fld id="{026CCAEB-CB17-44EB-A892-4553F1D666B6}" type="slidenum">
              <a:rPr lang="en-US" smtClean="0"/>
              <a:pPr/>
              <a:t>80</a:t>
            </a:fld>
            <a:endParaRPr lang="en-US" dirty="0"/>
          </a:p>
        </p:txBody>
      </p:sp>
      <p:sp>
        <p:nvSpPr>
          <p:cNvPr id="3" name="Content Placeholder 2"/>
          <p:cNvSpPr>
            <a:spLocks noGrp="1"/>
          </p:cNvSpPr>
          <p:nvPr>
            <p:ph type="body" sz="quarter" idx="13"/>
          </p:nvPr>
        </p:nvSpPr>
        <p:spPr/>
        <p:txBody>
          <a:bodyPr/>
          <a:lstStyle/>
          <a:p>
            <a:r>
              <a:rPr lang="en-US" dirty="0">
                <a:solidFill>
                  <a:schemeClr val="tx1"/>
                </a:solidFill>
              </a:rPr>
              <a:t>It provides a myriad of encoding functions for user input, including HTML, HTML attributes, XML, CSS and JavaScript</a:t>
            </a:r>
          </a:p>
          <a:p>
            <a:r>
              <a:rPr lang="en-US" dirty="0">
                <a:solidFill>
                  <a:schemeClr val="tx1"/>
                </a:solidFill>
              </a:rPr>
              <a:t>Whitelist Approach:</a:t>
            </a:r>
          </a:p>
          <a:p>
            <a:pPr lvl="1"/>
            <a:r>
              <a:rPr lang="en-US" dirty="0">
                <a:solidFill>
                  <a:schemeClr val="tx1"/>
                </a:solidFill>
              </a:rPr>
              <a:t>All characters not on the whitelist are encoded</a:t>
            </a:r>
          </a:p>
        </p:txBody>
      </p:sp>
      <p:sp>
        <p:nvSpPr>
          <p:cNvPr id="7" name="TextBox 6"/>
          <p:cNvSpPr txBox="1"/>
          <p:nvPr/>
        </p:nvSpPr>
        <p:spPr>
          <a:xfrm>
            <a:off x="2014870" y="3199825"/>
            <a:ext cx="6096000" cy="400110"/>
          </a:xfrm>
          <a:prstGeom prst="rect">
            <a:avLst/>
          </a:prstGeom>
          <a:noFill/>
        </p:spPr>
        <p:txBody>
          <a:bodyPr wrap="square" rtlCol="0">
            <a:spAutoFit/>
          </a:bodyPr>
          <a:lstStyle/>
          <a:p>
            <a:pPr>
              <a:buSzPct val="110000"/>
            </a:pPr>
            <a:r>
              <a:rPr lang="en-US" sz="2000" b="1" dirty="0"/>
              <a:t>JavaScript Encoding Fix with Anti-XSS Library</a:t>
            </a:r>
          </a:p>
        </p:txBody>
      </p:sp>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3733800"/>
            <a:ext cx="7800975" cy="1857375"/>
          </a:xfrm>
          <a:prstGeom prst="rect">
            <a:avLst/>
          </a:prstGeom>
          <a:ln w="6350">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8594019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Demo: Cross-Site Scripting Attack</a:t>
            </a:r>
          </a:p>
        </p:txBody>
      </p:sp>
    </p:spTree>
    <p:extLst>
      <p:ext uri="{BB962C8B-B14F-4D97-AF65-F5344CB8AC3E}">
        <p14:creationId xmlns:p14="http://schemas.microsoft.com/office/powerpoint/2010/main" val="4054700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Cross-Site Request Forgery (CSRF) Attack</a:t>
            </a:r>
          </a:p>
        </p:txBody>
      </p:sp>
      <p:sp>
        <p:nvSpPr>
          <p:cNvPr id="5" name="Slide Number Placeholder 4"/>
          <p:cNvSpPr>
            <a:spLocks noGrp="1"/>
          </p:cNvSpPr>
          <p:nvPr>
            <p:ph type="sldNum" sz="quarter" idx="12"/>
          </p:nvPr>
        </p:nvSpPr>
        <p:spPr/>
        <p:txBody>
          <a:bodyPr/>
          <a:lstStyle/>
          <a:p>
            <a:fld id="{026CCAEB-CB17-44EB-A892-4553F1D666B6}" type="slidenum">
              <a:rPr lang="en-US" smtClean="0"/>
              <a:pPr/>
              <a:t>82</a:t>
            </a:fld>
            <a:endParaRPr lang="en-US" dirty="0"/>
          </a:p>
        </p:txBody>
      </p:sp>
      <p:sp>
        <p:nvSpPr>
          <p:cNvPr id="3" name="Content Placeholder 2"/>
          <p:cNvSpPr>
            <a:spLocks noGrp="1"/>
          </p:cNvSpPr>
          <p:nvPr>
            <p:ph type="body" sz="quarter" idx="13"/>
          </p:nvPr>
        </p:nvSpPr>
        <p:spPr/>
        <p:txBody>
          <a:bodyPr/>
          <a:lstStyle/>
          <a:p>
            <a:r>
              <a:rPr lang="en-US" dirty="0"/>
              <a:t>CSRF attack tricks a browser into misusing its authority to represent a user to remote website</a:t>
            </a:r>
          </a:p>
          <a:p>
            <a:r>
              <a:rPr lang="en-US" dirty="0"/>
              <a:t>CSRF exploits user’s trust in a browser</a:t>
            </a:r>
          </a:p>
          <a:p>
            <a:pPr lvl="1"/>
            <a:r>
              <a:rPr lang="en-US" dirty="0"/>
              <a:t>Confused Deputy Attack against a web browser</a:t>
            </a:r>
          </a:p>
          <a:p>
            <a:r>
              <a:rPr lang="en-US" dirty="0"/>
              <a:t>Characteristics of “at-risk” sites:</a:t>
            </a:r>
          </a:p>
          <a:p>
            <a:pPr lvl="1"/>
            <a:r>
              <a:rPr lang="en-US" dirty="0"/>
              <a:t>Reliance on user identity</a:t>
            </a:r>
          </a:p>
          <a:p>
            <a:pPr lvl="1"/>
            <a:r>
              <a:rPr lang="en-US" dirty="0"/>
              <a:t>Perform actions on input from authenticated user </a:t>
            </a:r>
            <a:r>
              <a:rPr lang="en-US" i="1" dirty="0"/>
              <a:t>without </a:t>
            </a:r>
            <a:r>
              <a:rPr lang="en-US" dirty="0"/>
              <a:t>requiring explicit authorization</a:t>
            </a:r>
          </a:p>
          <a:p>
            <a:endParaRPr lang="en-US" dirty="0"/>
          </a:p>
        </p:txBody>
      </p:sp>
    </p:spTree>
    <p:extLst>
      <p:ext uri="{BB962C8B-B14F-4D97-AF65-F5344CB8AC3E}">
        <p14:creationId xmlns:p14="http://schemas.microsoft.com/office/powerpoint/2010/main" val="7261856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CSRF Attack (continued)</a:t>
            </a:r>
          </a:p>
        </p:txBody>
      </p:sp>
      <p:sp>
        <p:nvSpPr>
          <p:cNvPr id="5" name="Slide Number Placeholder 4"/>
          <p:cNvSpPr>
            <a:spLocks noGrp="1"/>
          </p:cNvSpPr>
          <p:nvPr>
            <p:ph type="sldNum" sz="quarter" idx="12"/>
          </p:nvPr>
        </p:nvSpPr>
        <p:spPr/>
        <p:txBody>
          <a:bodyPr/>
          <a:lstStyle/>
          <a:p>
            <a:fld id="{026CCAEB-CB17-44EB-A892-4553F1D666B6}" type="slidenum">
              <a:rPr lang="en-US" smtClean="0"/>
              <a:pPr/>
              <a:t>83</a:t>
            </a:fld>
            <a:endParaRPr lang="en-US" dirty="0"/>
          </a:p>
        </p:txBody>
      </p:sp>
      <p:sp>
        <p:nvSpPr>
          <p:cNvPr id="23" name="Rectangle 22"/>
          <p:cNvSpPr/>
          <p:nvPr/>
        </p:nvSpPr>
        <p:spPr>
          <a:xfrm>
            <a:off x="1981200" y="1423947"/>
            <a:ext cx="2438400" cy="876300"/>
          </a:xfrm>
          <a:prstGeom prst="rect">
            <a:avLst/>
          </a:prstGeom>
          <a:solidFill>
            <a:srgbClr val="00B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a:ea typeface="+mn-ea"/>
                <a:cs typeface="+mn-cs"/>
              </a:rPr>
              <a:t>Alice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a:ea typeface="+mn-ea"/>
                <a:cs typeface="+mn-cs"/>
              </a:rPr>
              <a:t>(Victim)</a:t>
            </a:r>
          </a:p>
        </p:txBody>
      </p:sp>
      <p:sp>
        <p:nvSpPr>
          <p:cNvPr id="24" name="Rectangle 23"/>
          <p:cNvSpPr/>
          <p:nvPr/>
        </p:nvSpPr>
        <p:spPr>
          <a:xfrm>
            <a:off x="7772400" y="1423947"/>
            <a:ext cx="2438400" cy="876300"/>
          </a:xfrm>
          <a:prstGeom prst="rect">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a:ea typeface="+mn-ea"/>
                <a:cs typeface="+mn-cs"/>
              </a:rPr>
              <a:t>Mallory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a:ea typeface="+mn-ea"/>
                <a:cs typeface="+mn-cs"/>
              </a:rPr>
              <a:t>(Attacker)</a:t>
            </a:r>
          </a:p>
        </p:txBody>
      </p:sp>
      <p:sp>
        <p:nvSpPr>
          <p:cNvPr id="25" name="Rectangle 24"/>
          <p:cNvSpPr/>
          <p:nvPr/>
        </p:nvSpPr>
        <p:spPr>
          <a:xfrm>
            <a:off x="7764780" y="5029200"/>
            <a:ext cx="2438400" cy="876300"/>
          </a:xfrm>
          <a:prstGeom prst="rect">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a:ea typeface="+mn-ea"/>
                <a:cs typeface="+mn-cs"/>
              </a:rPr>
              <a:t>Public Forum Website</a:t>
            </a:r>
          </a:p>
        </p:txBody>
      </p:sp>
      <p:sp>
        <p:nvSpPr>
          <p:cNvPr id="26" name="Rectangle 25"/>
          <p:cNvSpPr/>
          <p:nvPr/>
        </p:nvSpPr>
        <p:spPr>
          <a:xfrm>
            <a:off x="1981200" y="5029200"/>
            <a:ext cx="2438400" cy="876300"/>
          </a:xfrm>
          <a:prstGeom prst="rect">
            <a:avLst/>
          </a:prstGeom>
          <a:solidFill>
            <a:srgbClr val="CC99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a:ea typeface="+mn-ea"/>
                <a:cs typeface="+mn-cs"/>
              </a:rPr>
              <a:t>Some Random Bank</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a:ea typeface="+mn-ea"/>
                <a:cs typeface="+mn-cs"/>
              </a:rPr>
              <a:t>(Victim)</a:t>
            </a:r>
          </a:p>
        </p:txBody>
      </p:sp>
      <p:pic>
        <p:nvPicPr>
          <p:cNvPr id="2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3547" y="2505076"/>
            <a:ext cx="3048000" cy="6953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1" name="Straight Arrow Connector 30"/>
          <p:cNvCxnSpPr>
            <a:stCxn id="24" idx="2"/>
            <a:endCxn id="25" idx="0"/>
          </p:cNvCxnSpPr>
          <p:nvPr/>
        </p:nvCxnSpPr>
        <p:spPr>
          <a:xfrm flipH="1">
            <a:off x="8983980" y="2300248"/>
            <a:ext cx="7620" cy="2728953"/>
          </a:xfrm>
          <a:prstGeom prst="straightConnector1">
            <a:avLst/>
          </a:prstGeom>
          <a:noFill/>
          <a:ln w="9525" cap="flat" cmpd="sng" algn="ctr">
            <a:solidFill>
              <a:srgbClr val="FF0000"/>
            </a:solidFill>
            <a:prstDash val="solid"/>
            <a:tailEnd type="arrow"/>
          </a:ln>
          <a:effectLst/>
        </p:spPr>
      </p:cxnSp>
      <p:sp>
        <p:nvSpPr>
          <p:cNvPr id="32" name="TextBox 31"/>
          <p:cNvSpPr txBox="1"/>
          <p:nvPr/>
        </p:nvSpPr>
        <p:spPr>
          <a:xfrm>
            <a:off x="8927992" y="2591128"/>
            <a:ext cx="1676401"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0" lang="en-US" sz="1400" b="1" i="0" u="none" strike="noStrike" kern="0" cap="none" spc="0" normalizeH="0" baseline="0" noProof="0" dirty="0">
                <a:ln>
                  <a:noFill/>
                </a:ln>
                <a:solidFill>
                  <a:srgbClr val="000000"/>
                </a:solidFill>
                <a:effectLst/>
                <a:uLnTx/>
                <a:uFillTx/>
              </a:rPr>
              <a:t>1. </a:t>
            </a:r>
            <a:r>
              <a:rPr kumimoji="0" lang="en-US" sz="1400" b="0" i="0" u="none" strike="noStrike" kern="0" cap="none" spc="0" normalizeH="0" baseline="0" noProof="0" dirty="0">
                <a:ln>
                  <a:noFill/>
                </a:ln>
                <a:solidFill>
                  <a:srgbClr val="000000"/>
                </a:solidFill>
                <a:effectLst/>
                <a:uLnTx/>
                <a:uFillTx/>
              </a:rPr>
              <a:t>Posts malicious message</a:t>
            </a:r>
          </a:p>
        </p:txBody>
      </p:sp>
      <p:cxnSp>
        <p:nvCxnSpPr>
          <p:cNvPr id="33" name="Straight Arrow Connector 32"/>
          <p:cNvCxnSpPr/>
          <p:nvPr/>
        </p:nvCxnSpPr>
        <p:spPr>
          <a:xfrm>
            <a:off x="3508177" y="2300248"/>
            <a:ext cx="0" cy="2728953"/>
          </a:xfrm>
          <a:prstGeom prst="straightConnector1">
            <a:avLst/>
          </a:prstGeom>
          <a:noFill/>
          <a:ln w="9525" cap="flat" cmpd="sng" algn="ctr">
            <a:solidFill>
              <a:srgbClr val="00B050"/>
            </a:solidFill>
            <a:prstDash val="solid"/>
            <a:tailEnd type="arrow"/>
          </a:ln>
          <a:effectLst/>
        </p:spPr>
      </p:cxnSp>
      <p:sp>
        <p:nvSpPr>
          <p:cNvPr id="34" name="TextBox 33"/>
          <p:cNvSpPr txBox="1"/>
          <p:nvPr/>
        </p:nvSpPr>
        <p:spPr>
          <a:xfrm>
            <a:off x="3476706" y="4041914"/>
            <a:ext cx="1249506"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0" lang="en-US" sz="1400" b="1" i="0" u="none" strike="noStrike" kern="0" cap="none" spc="0" normalizeH="0" baseline="0" noProof="0" dirty="0">
                <a:ln>
                  <a:noFill/>
                </a:ln>
                <a:solidFill>
                  <a:srgbClr val="000000"/>
                </a:solidFill>
                <a:effectLst/>
                <a:uLnTx/>
                <a:uFillTx/>
              </a:rPr>
              <a:t>3. </a:t>
            </a:r>
            <a:r>
              <a:rPr kumimoji="0" lang="en-US" sz="1400" b="0" i="0" u="none" strike="noStrike" kern="0" cap="none" spc="0" normalizeH="0" baseline="0" noProof="0" dirty="0">
                <a:ln>
                  <a:noFill/>
                </a:ln>
                <a:solidFill>
                  <a:srgbClr val="000000"/>
                </a:solidFill>
                <a:effectLst/>
                <a:uLnTx/>
                <a:uFillTx/>
              </a:rPr>
              <a:t>Logs into bank website</a:t>
            </a:r>
          </a:p>
        </p:txBody>
      </p:sp>
      <p:sp>
        <p:nvSpPr>
          <p:cNvPr id="35" name="Freeform 34"/>
          <p:cNvSpPr/>
          <p:nvPr/>
        </p:nvSpPr>
        <p:spPr>
          <a:xfrm rot="16200000" flipV="1">
            <a:off x="4339273" y="1614721"/>
            <a:ext cx="659219" cy="494753"/>
          </a:xfrm>
          <a:custGeom>
            <a:avLst/>
            <a:gdLst>
              <a:gd name="connsiteX0" fmla="*/ 659219 w 659219"/>
              <a:gd name="connsiteY0" fmla="*/ 701775 h 723040"/>
              <a:gd name="connsiteX1" fmla="*/ 318977 w 659219"/>
              <a:gd name="connsiteY1" fmla="*/ 26 h 723040"/>
              <a:gd name="connsiteX2" fmla="*/ 0 w 659219"/>
              <a:gd name="connsiteY2" fmla="*/ 723040 h 723040"/>
            </a:gdLst>
            <a:ahLst/>
            <a:cxnLst>
              <a:cxn ang="0">
                <a:pos x="connsiteX0" y="connsiteY0"/>
              </a:cxn>
              <a:cxn ang="0">
                <a:pos x="connsiteX1" y="connsiteY1"/>
              </a:cxn>
              <a:cxn ang="0">
                <a:pos x="connsiteX2" y="connsiteY2"/>
              </a:cxn>
            </a:cxnLst>
            <a:rect l="l" t="t" r="r" b="b"/>
            <a:pathLst>
              <a:path w="659219" h="723040">
                <a:moveTo>
                  <a:pt x="659219" y="701775"/>
                </a:moveTo>
                <a:cubicBezTo>
                  <a:pt x="544033" y="349128"/>
                  <a:pt x="428847" y="-3518"/>
                  <a:pt x="318977" y="26"/>
                </a:cubicBezTo>
                <a:cubicBezTo>
                  <a:pt x="209107" y="3570"/>
                  <a:pt x="104553" y="363305"/>
                  <a:pt x="0" y="723040"/>
                </a:cubicBezTo>
              </a:path>
            </a:pathLst>
          </a:custGeom>
          <a:noFill/>
          <a:ln w="12700" cap="flat" cmpd="sng" algn="ctr">
            <a:solidFill>
              <a:srgbClr val="00B050"/>
            </a:solidFill>
            <a:prstDash val="solid"/>
            <a:headEnd type="none"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37" name="TextBox 36"/>
          <p:cNvSpPr txBox="1"/>
          <p:nvPr/>
        </p:nvSpPr>
        <p:spPr>
          <a:xfrm>
            <a:off x="4878158" y="1600486"/>
            <a:ext cx="2360842"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0" lang="en-US" sz="1400" b="1" i="0" u="none" strike="noStrike" kern="0" cap="none" spc="0" normalizeH="0" baseline="0" noProof="0" dirty="0">
                <a:ln>
                  <a:noFill/>
                </a:ln>
                <a:solidFill>
                  <a:srgbClr val="000000"/>
                </a:solidFill>
                <a:effectLst/>
                <a:uLnTx/>
                <a:uFillTx/>
              </a:rPr>
              <a:t>4.</a:t>
            </a:r>
            <a:r>
              <a:rPr kumimoji="0" lang="en-US" sz="1400" b="0" i="0" u="none" strike="noStrike" kern="0" cap="none" spc="0" normalizeH="0" baseline="0" noProof="0" dirty="0">
                <a:ln>
                  <a:noFill/>
                </a:ln>
                <a:solidFill>
                  <a:srgbClr val="000000"/>
                </a:solidFill>
                <a:effectLst/>
                <a:uLnTx/>
                <a:uFillTx/>
              </a:rPr>
              <a:t> Cookie with auth. info still alive in client browser</a:t>
            </a:r>
          </a:p>
        </p:txBody>
      </p:sp>
      <p:sp>
        <p:nvSpPr>
          <p:cNvPr id="38" name="TextBox 37"/>
          <p:cNvSpPr txBox="1"/>
          <p:nvPr/>
        </p:nvSpPr>
        <p:spPr>
          <a:xfrm rot="2206800">
            <a:off x="4874953" y="3869668"/>
            <a:ext cx="243840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0" lang="en-US" sz="1400" b="1" i="0" u="none" strike="noStrike" kern="0" cap="none" spc="0" normalizeH="0" baseline="0" noProof="0" dirty="0">
                <a:ln>
                  <a:noFill/>
                </a:ln>
                <a:solidFill>
                  <a:srgbClr val="000000"/>
                </a:solidFill>
                <a:effectLst/>
                <a:uLnTx/>
                <a:uFillTx/>
              </a:rPr>
              <a:t>5. </a:t>
            </a:r>
            <a:r>
              <a:rPr kumimoji="0" lang="en-US" sz="1400" b="0" i="0" u="none" strike="noStrike" kern="0" cap="none" spc="0" normalizeH="0" baseline="0" noProof="0" dirty="0">
                <a:ln>
                  <a:noFill/>
                </a:ln>
                <a:solidFill>
                  <a:srgbClr val="000000"/>
                </a:solidFill>
                <a:effectLst/>
                <a:uLnTx/>
                <a:uFillTx/>
              </a:rPr>
              <a:t>User visits the forum</a:t>
            </a:r>
          </a:p>
        </p:txBody>
      </p:sp>
      <p:cxnSp>
        <p:nvCxnSpPr>
          <p:cNvPr id="39" name="Straight Arrow Connector 38"/>
          <p:cNvCxnSpPr/>
          <p:nvPr/>
        </p:nvCxnSpPr>
        <p:spPr>
          <a:xfrm>
            <a:off x="4038600" y="2300248"/>
            <a:ext cx="3726180" cy="2728953"/>
          </a:xfrm>
          <a:prstGeom prst="straightConnector1">
            <a:avLst/>
          </a:prstGeom>
          <a:noFill/>
          <a:ln w="9525" cap="flat" cmpd="sng" algn="ctr">
            <a:solidFill>
              <a:srgbClr val="00B050"/>
            </a:solidFill>
            <a:prstDash val="solid"/>
            <a:tailEnd type="arrow"/>
          </a:ln>
          <a:effectLst/>
        </p:spPr>
      </p:cxnSp>
      <p:cxnSp>
        <p:nvCxnSpPr>
          <p:cNvPr id="40" name="Straight Arrow Connector 39"/>
          <p:cNvCxnSpPr>
            <a:endCxn id="26" idx="0"/>
          </p:cNvCxnSpPr>
          <p:nvPr/>
        </p:nvCxnSpPr>
        <p:spPr>
          <a:xfrm>
            <a:off x="3200400" y="2300246"/>
            <a:ext cx="0" cy="2728954"/>
          </a:xfrm>
          <a:prstGeom prst="straightConnector1">
            <a:avLst/>
          </a:prstGeom>
          <a:noFill/>
          <a:ln w="9525" cap="flat" cmpd="sng" algn="ctr">
            <a:solidFill>
              <a:srgbClr val="00B050"/>
            </a:solidFill>
            <a:prstDash val="solid"/>
            <a:tailEnd type="arrow"/>
          </a:ln>
          <a:effectLst/>
        </p:spPr>
      </p:cxnSp>
      <p:sp>
        <p:nvSpPr>
          <p:cNvPr id="43" name="TextBox 42"/>
          <p:cNvSpPr txBox="1"/>
          <p:nvPr/>
        </p:nvSpPr>
        <p:spPr>
          <a:xfrm>
            <a:off x="1632004" y="2938463"/>
            <a:ext cx="1600200" cy="116955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Pct val="110000"/>
              <a:buFontTx/>
              <a:buNone/>
              <a:tabLst/>
              <a:defRPr/>
            </a:pPr>
            <a:r>
              <a:rPr kumimoji="0" lang="en-US" sz="1400" b="1" i="0" u="none" strike="noStrike" kern="0" cap="none" spc="0" normalizeH="0" baseline="0" noProof="0" dirty="0">
                <a:ln>
                  <a:noFill/>
                </a:ln>
                <a:solidFill>
                  <a:srgbClr val="000000"/>
                </a:solidFill>
                <a:effectLst/>
                <a:uLnTx/>
                <a:uFillTx/>
              </a:rPr>
              <a:t>6. </a:t>
            </a:r>
            <a:r>
              <a:rPr kumimoji="0" lang="en-US" sz="1400" b="0" i="0" u="none" strike="noStrike" kern="0" cap="none" spc="0" normalizeH="0" baseline="0" noProof="0" dirty="0">
                <a:ln>
                  <a:noFill/>
                </a:ln>
                <a:solidFill>
                  <a:srgbClr val="000000"/>
                </a:solidFill>
                <a:effectLst/>
                <a:uLnTx/>
                <a:uFillTx/>
              </a:rPr>
              <a:t>Alice’s browser is tricked into submitting funds transfer request using cookie</a:t>
            </a:r>
          </a:p>
        </p:txBody>
      </p:sp>
      <p:sp>
        <p:nvSpPr>
          <p:cNvPr id="44" name="Freeform 43"/>
          <p:cNvSpPr/>
          <p:nvPr/>
        </p:nvSpPr>
        <p:spPr>
          <a:xfrm rot="5400000" flipV="1">
            <a:off x="7296426" y="5239025"/>
            <a:ext cx="457199" cy="494753"/>
          </a:xfrm>
          <a:custGeom>
            <a:avLst/>
            <a:gdLst>
              <a:gd name="connsiteX0" fmla="*/ 659219 w 659219"/>
              <a:gd name="connsiteY0" fmla="*/ 701775 h 723040"/>
              <a:gd name="connsiteX1" fmla="*/ 318977 w 659219"/>
              <a:gd name="connsiteY1" fmla="*/ 26 h 723040"/>
              <a:gd name="connsiteX2" fmla="*/ 0 w 659219"/>
              <a:gd name="connsiteY2" fmla="*/ 723040 h 723040"/>
            </a:gdLst>
            <a:ahLst/>
            <a:cxnLst>
              <a:cxn ang="0">
                <a:pos x="connsiteX0" y="connsiteY0"/>
              </a:cxn>
              <a:cxn ang="0">
                <a:pos x="connsiteX1" y="connsiteY1"/>
              </a:cxn>
              <a:cxn ang="0">
                <a:pos x="connsiteX2" y="connsiteY2"/>
              </a:cxn>
            </a:cxnLst>
            <a:rect l="l" t="t" r="r" b="b"/>
            <a:pathLst>
              <a:path w="659219" h="723040">
                <a:moveTo>
                  <a:pt x="659219" y="701775"/>
                </a:moveTo>
                <a:cubicBezTo>
                  <a:pt x="544033" y="349128"/>
                  <a:pt x="428847" y="-3518"/>
                  <a:pt x="318977" y="26"/>
                </a:cubicBezTo>
                <a:cubicBezTo>
                  <a:pt x="209107" y="3570"/>
                  <a:pt x="104553" y="363305"/>
                  <a:pt x="0" y="723040"/>
                </a:cubicBezTo>
              </a:path>
            </a:pathLst>
          </a:custGeom>
          <a:noFill/>
          <a:ln w="12700" cap="flat" cmpd="sng" algn="ctr">
            <a:solidFill>
              <a:srgbClr val="129038"/>
            </a:solidFill>
            <a:prstDash val="solid"/>
            <a:headEnd type="none"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47" name="TextBox 46"/>
          <p:cNvSpPr txBox="1"/>
          <p:nvPr/>
        </p:nvSpPr>
        <p:spPr>
          <a:xfrm>
            <a:off x="5289604" y="5224790"/>
            <a:ext cx="2057400" cy="52322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Pct val="110000"/>
              <a:buFontTx/>
              <a:buNone/>
              <a:tabLst/>
              <a:defRPr/>
            </a:pPr>
            <a:r>
              <a:rPr kumimoji="0" lang="en-US" sz="1400" b="1" i="0" u="none" strike="noStrike" kern="0" cap="none" spc="0" normalizeH="0" baseline="0" noProof="0" dirty="0">
                <a:ln>
                  <a:noFill/>
                </a:ln>
                <a:solidFill>
                  <a:srgbClr val="000000"/>
                </a:solidFill>
                <a:effectLst/>
                <a:uLnTx/>
                <a:uFillTx/>
              </a:rPr>
              <a:t>2.</a:t>
            </a:r>
            <a:r>
              <a:rPr kumimoji="0" lang="en-US" sz="1400" b="0" i="0" u="none" strike="noStrike" kern="0" cap="none" spc="0" normalizeH="0" baseline="0" noProof="0" dirty="0">
                <a:ln>
                  <a:noFill/>
                </a:ln>
                <a:solidFill>
                  <a:srgbClr val="000000"/>
                </a:solidFill>
                <a:effectLst/>
                <a:uLnTx/>
                <a:uFillTx/>
              </a:rPr>
              <a:t> Malicious message saved in website’s DB</a:t>
            </a:r>
          </a:p>
        </p:txBody>
      </p:sp>
    </p:spTree>
    <p:extLst>
      <p:ext uri="{BB962C8B-B14F-4D97-AF65-F5344CB8AC3E}">
        <p14:creationId xmlns:p14="http://schemas.microsoft.com/office/powerpoint/2010/main" val="22696661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CSRF Defense</a:t>
            </a:r>
          </a:p>
        </p:txBody>
      </p:sp>
      <p:sp>
        <p:nvSpPr>
          <p:cNvPr id="5" name="Slide Number Placeholder 4"/>
          <p:cNvSpPr>
            <a:spLocks noGrp="1"/>
          </p:cNvSpPr>
          <p:nvPr>
            <p:ph type="sldNum" sz="quarter" idx="12"/>
          </p:nvPr>
        </p:nvSpPr>
        <p:spPr/>
        <p:txBody>
          <a:bodyPr/>
          <a:lstStyle/>
          <a:p>
            <a:fld id="{026CCAEB-CB17-44EB-A892-4553F1D666B6}" type="slidenum">
              <a:rPr lang="en-US" smtClean="0"/>
              <a:pPr/>
              <a:t>84</a:t>
            </a:fld>
            <a:endParaRPr lang="en-US" dirty="0"/>
          </a:p>
        </p:txBody>
      </p:sp>
      <p:sp>
        <p:nvSpPr>
          <p:cNvPr id="3" name="Content Placeholder 2"/>
          <p:cNvSpPr>
            <a:spLocks noGrp="1"/>
          </p:cNvSpPr>
          <p:nvPr>
            <p:ph type="body" sz="quarter" idx="13"/>
          </p:nvPr>
        </p:nvSpPr>
        <p:spPr/>
        <p:txBody>
          <a:bodyPr/>
          <a:lstStyle/>
          <a:p>
            <a:r>
              <a:rPr lang="en-US" b="1" dirty="0"/>
              <a:t>AntiForgery token</a:t>
            </a:r>
            <a:r>
              <a:rPr lang="en-US" dirty="0"/>
              <a:t>: A hidden form field that is validated when the form is submitted</a:t>
            </a:r>
          </a:p>
          <a:p>
            <a:pPr lvl="1"/>
            <a:r>
              <a:rPr lang="en-US" dirty="0"/>
              <a:t>Both Html Helper and Tag Helper based forms will </a:t>
            </a:r>
            <a:r>
              <a:rPr lang="en-US" i="1" dirty="0"/>
              <a:t>automatically</a:t>
            </a:r>
            <a:r>
              <a:rPr lang="en-US" dirty="0"/>
              <a:t> create an </a:t>
            </a:r>
            <a:r>
              <a:rPr lang="en-US" dirty="0" err="1"/>
              <a:t>AntiForgery</a:t>
            </a:r>
            <a:r>
              <a:rPr lang="en-US" dirty="0"/>
              <a:t> token and include it as a hidden field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4" name="Picture 3">
            <a:extLst>
              <a:ext uri="{FF2B5EF4-FFF2-40B4-BE49-F238E27FC236}">
                <a16:creationId xmlns:a16="http://schemas.microsoft.com/office/drawing/2014/main" id="{D5251E82-2A6E-4199-A7C9-11AA409CFBA2}"/>
              </a:ext>
            </a:extLst>
          </p:cNvPr>
          <p:cNvPicPr>
            <a:picLocks noChangeAspect="1"/>
          </p:cNvPicPr>
          <p:nvPr/>
        </p:nvPicPr>
        <p:blipFill>
          <a:blip r:embed="rId3"/>
          <a:stretch>
            <a:fillRect/>
          </a:stretch>
        </p:blipFill>
        <p:spPr>
          <a:xfrm>
            <a:off x="1720668" y="2438400"/>
            <a:ext cx="8436719" cy="927112"/>
          </a:xfrm>
          <a:prstGeom prst="rect">
            <a:avLst/>
          </a:prstGeom>
          <a:ln>
            <a:solidFill>
              <a:schemeClr val="tx1"/>
            </a:solidFill>
          </a:ln>
        </p:spPr>
      </p:pic>
      <p:pic>
        <p:nvPicPr>
          <p:cNvPr id="7" name="Picture 6">
            <a:extLst>
              <a:ext uri="{FF2B5EF4-FFF2-40B4-BE49-F238E27FC236}">
                <a16:creationId xmlns:a16="http://schemas.microsoft.com/office/drawing/2014/main" id="{C10E83D5-EAC5-4BF8-A60A-22FB4D25F57A}"/>
              </a:ext>
            </a:extLst>
          </p:cNvPr>
          <p:cNvPicPr>
            <a:picLocks noChangeAspect="1"/>
          </p:cNvPicPr>
          <p:nvPr/>
        </p:nvPicPr>
        <p:blipFill>
          <a:blip r:embed="rId4"/>
          <a:stretch>
            <a:fillRect/>
          </a:stretch>
        </p:blipFill>
        <p:spPr>
          <a:xfrm>
            <a:off x="3037263" y="3732415"/>
            <a:ext cx="5791200" cy="1205001"/>
          </a:xfrm>
          <a:prstGeom prst="rect">
            <a:avLst/>
          </a:prstGeom>
          <a:ln>
            <a:solidFill>
              <a:schemeClr val="tx1"/>
            </a:solidFill>
          </a:ln>
        </p:spPr>
      </p:pic>
    </p:spTree>
    <p:extLst>
      <p:ext uri="{BB962C8B-B14F-4D97-AF65-F5344CB8AC3E}">
        <p14:creationId xmlns:p14="http://schemas.microsoft.com/office/powerpoint/2010/main" val="33381543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407BB-2E81-4765-9BAB-3643BDB517F6}"/>
              </a:ext>
            </a:extLst>
          </p:cNvPr>
          <p:cNvSpPr>
            <a:spLocks noGrp="1"/>
          </p:cNvSpPr>
          <p:nvPr>
            <p:ph type="title"/>
          </p:nvPr>
        </p:nvSpPr>
        <p:spPr/>
        <p:txBody>
          <a:bodyPr/>
          <a:lstStyle/>
          <a:p>
            <a:r>
              <a:rPr lang="en-US" dirty="0"/>
              <a:t>Syntax of the Anti-Forgery Token</a:t>
            </a:r>
          </a:p>
        </p:txBody>
      </p:sp>
      <p:sp>
        <p:nvSpPr>
          <p:cNvPr id="3" name="Slide Number Placeholder 2">
            <a:extLst>
              <a:ext uri="{FF2B5EF4-FFF2-40B4-BE49-F238E27FC236}">
                <a16:creationId xmlns:a16="http://schemas.microsoft.com/office/drawing/2014/main" id="{07D1B788-DE45-47A0-A5A3-8A9B201360BC}"/>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smtClean="0">
                <a:solidFill>
                  <a:prstClr val="black">
                    <a:tint val="75000"/>
                  </a:prstClr>
                </a:solidFill>
              </a:rPr>
              <a:pPr defTabSz="914400" eaLnBrk="1" fontAlgn="auto" hangingPunct="1">
                <a:spcBef>
                  <a:spcPts val="0"/>
                </a:spcBef>
                <a:spcAft>
                  <a:spcPts val="0"/>
                </a:spcAft>
              </a:pPr>
              <a:t>85</a:t>
            </a:fld>
            <a:endParaRPr lang="en-US" dirty="0">
              <a:solidFill>
                <a:prstClr val="black">
                  <a:tint val="75000"/>
                </a:prstClr>
              </a:solidFill>
            </a:endParaRPr>
          </a:p>
        </p:txBody>
      </p:sp>
      <p:pic>
        <p:nvPicPr>
          <p:cNvPr id="5" name="Picture 4">
            <a:extLst>
              <a:ext uri="{FF2B5EF4-FFF2-40B4-BE49-F238E27FC236}">
                <a16:creationId xmlns:a16="http://schemas.microsoft.com/office/drawing/2014/main" id="{A4672643-35BE-41EA-B657-FD4E7C0AE5AD}"/>
              </a:ext>
            </a:extLst>
          </p:cNvPr>
          <p:cNvPicPr>
            <a:picLocks noChangeAspect="1"/>
          </p:cNvPicPr>
          <p:nvPr/>
        </p:nvPicPr>
        <p:blipFill>
          <a:blip r:embed="rId3"/>
          <a:stretch>
            <a:fillRect/>
          </a:stretch>
        </p:blipFill>
        <p:spPr>
          <a:xfrm>
            <a:off x="849630" y="1667989"/>
            <a:ext cx="10744200" cy="1905656"/>
          </a:xfrm>
          <a:prstGeom prst="rect">
            <a:avLst/>
          </a:prstGeom>
        </p:spPr>
      </p:pic>
    </p:spTree>
    <p:extLst>
      <p:ext uri="{BB962C8B-B14F-4D97-AF65-F5344CB8AC3E}">
        <p14:creationId xmlns:p14="http://schemas.microsoft.com/office/powerpoint/2010/main" val="24754177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CSRF Defense</a:t>
            </a:r>
          </a:p>
        </p:txBody>
      </p:sp>
      <p:sp>
        <p:nvSpPr>
          <p:cNvPr id="5" name="Slide Number Placeholder 4"/>
          <p:cNvSpPr>
            <a:spLocks noGrp="1"/>
          </p:cNvSpPr>
          <p:nvPr>
            <p:ph type="sldNum" sz="quarter" idx="12"/>
          </p:nvPr>
        </p:nvSpPr>
        <p:spPr/>
        <p:txBody>
          <a:bodyPr/>
          <a:lstStyle/>
          <a:p>
            <a:fld id="{026CCAEB-CB17-44EB-A892-4553F1D666B6}" type="slidenum">
              <a:rPr lang="en-US" smtClean="0"/>
              <a:pPr/>
              <a:t>86</a:t>
            </a:fld>
            <a:endParaRPr lang="en-US" dirty="0"/>
          </a:p>
        </p:txBody>
      </p:sp>
      <p:sp>
        <p:nvSpPr>
          <p:cNvPr id="3" name="Content Placeholder 2"/>
          <p:cNvSpPr>
            <a:spLocks noGrp="1"/>
          </p:cNvSpPr>
          <p:nvPr>
            <p:ph type="body" sz="quarter" idx="13"/>
          </p:nvPr>
        </p:nvSpPr>
        <p:spPr/>
        <p:txBody>
          <a:bodyPr/>
          <a:lstStyle/>
          <a:p>
            <a:r>
              <a:rPr lang="en-US" b="1" dirty="0"/>
              <a:t>AntiForgery token</a:t>
            </a:r>
            <a:r>
              <a:rPr lang="en-US" dirty="0"/>
              <a:t>: A hidden form field that is validated when the form is submitted</a:t>
            </a:r>
          </a:p>
          <a:p>
            <a:pPr lvl="1"/>
            <a:r>
              <a:rPr lang="en-US" dirty="0"/>
              <a:t>Validate the token on the server side via the </a:t>
            </a:r>
            <a:r>
              <a:rPr lang="en-US" dirty="0">
                <a:latin typeface="Consolas" panose="020B0609020204030204" pitchFamily="49" charset="0"/>
              </a:rPr>
              <a:t>[</a:t>
            </a:r>
            <a:r>
              <a:rPr lang="en-US" dirty="0" err="1">
                <a:latin typeface="Consolas" panose="020B0609020204030204" pitchFamily="49" charset="0"/>
              </a:rPr>
              <a:t>ValidateAntiForgeryToken</a:t>
            </a:r>
            <a:r>
              <a:rPr lang="en-US" dirty="0">
                <a:latin typeface="Consolas" panose="020B0609020204030204" pitchFamily="49" charset="0"/>
              </a:rPr>
              <a: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8" name="Picture 7" descr="Screen Clipping">
            <a:extLst>
              <a:ext uri="{FF2B5EF4-FFF2-40B4-BE49-F238E27FC236}">
                <a16:creationId xmlns:a16="http://schemas.microsoft.com/office/drawing/2014/main" id="{050AFC45-BDCC-4D20-A038-F3D5DD86FA2B}"/>
              </a:ext>
            </a:extLst>
          </p:cNvPr>
          <p:cNvPicPr>
            <a:picLocks noChangeAspect="1"/>
          </p:cNvPicPr>
          <p:nvPr/>
        </p:nvPicPr>
        <p:blipFill>
          <a:blip r:embed="rId3"/>
          <a:stretch>
            <a:fillRect/>
          </a:stretch>
        </p:blipFill>
        <p:spPr>
          <a:xfrm>
            <a:off x="1447800" y="2514600"/>
            <a:ext cx="8970908" cy="2209800"/>
          </a:xfrm>
          <a:prstGeom prst="rect">
            <a:avLst/>
          </a:prstGeom>
          <a:ln>
            <a:solidFill>
              <a:schemeClr val="tx1">
                <a:lumMod val="75000"/>
              </a:schemeClr>
            </a:solidFill>
          </a:ln>
        </p:spPr>
      </p:pic>
    </p:spTree>
    <p:extLst>
      <p:ext uri="{BB962C8B-B14F-4D97-AF65-F5344CB8AC3E}">
        <p14:creationId xmlns:p14="http://schemas.microsoft.com/office/powerpoint/2010/main" val="26545241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Demo: Cross-Site Request Forgery Attack</a:t>
            </a:r>
          </a:p>
        </p:txBody>
      </p:sp>
    </p:spTree>
    <p:extLst>
      <p:ext uri="{BB962C8B-B14F-4D97-AF65-F5344CB8AC3E}">
        <p14:creationId xmlns:p14="http://schemas.microsoft.com/office/powerpoint/2010/main" val="33430886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Cookie Stealing Attack</a:t>
            </a:r>
          </a:p>
        </p:txBody>
      </p:sp>
      <p:sp>
        <p:nvSpPr>
          <p:cNvPr id="5" name="Slide Number Placeholder 4"/>
          <p:cNvSpPr>
            <a:spLocks noGrp="1"/>
          </p:cNvSpPr>
          <p:nvPr>
            <p:ph type="sldNum" sz="quarter" idx="12"/>
          </p:nvPr>
        </p:nvSpPr>
        <p:spPr/>
        <p:txBody>
          <a:bodyPr/>
          <a:lstStyle/>
          <a:p>
            <a:fld id="{026CCAEB-CB17-44EB-A892-4553F1D666B6}" type="slidenum">
              <a:rPr lang="en-US" smtClean="0">
                <a:solidFill>
                  <a:prstClr val="white"/>
                </a:solidFill>
              </a:rPr>
              <a:pPr/>
              <a:t>88</a:t>
            </a:fld>
            <a:endParaRPr lang="en-US" dirty="0">
              <a:solidFill>
                <a:prstClr val="white"/>
              </a:solidFill>
            </a:endParaRPr>
          </a:p>
        </p:txBody>
      </p:sp>
      <p:sp>
        <p:nvSpPr>
          <p:cNvPr id="3" name="Content Placeholder 2"/>
          <p:cNvSpPr>
            <a:spLocks noGrp="1"/>
          </p:cNvSpPr>
          <p:nvPr>
            <p:ph type="body" sz="quarter" idx="13"/>
          </p:nvPr>
        </p:nvSpPr>
        <p:spPr/>
        <p:txBody>
          <a:bodyPr/>
          <a:lstStyle/>
          <a:p>
            <a:pPr marL="342900" indent="-342900">
              <a:buFont typeface="Arial" panose="020B0604020202020204" pitchFamily="34" charset="0"/>
              <a:buChar char="•"/>
            </a:pPr>
            <a:r>
              <a:rPr lang="en-US" dirty="0"/>
              <a:t>Attacker steals user's authentication cookie for a website to impersonate user and carry out actions on user's behalf</a:t>
            </a:r>
          </a:p>
          <a:p>
            <a:pPr marL="342900" indent="-342900">
              <a:buFont typeface="Arial" panose="020B0604020202020204" pitchFamily="34" charset="0"/>
              <a:buChar char="•"/>
            </a:pPr>
            <a:r>
              <a:rPr lang="en-US" dirty="0"/>
              <a:t>Dependent on XSS attack</a:t>
            </a:r>
          </a:p>
          <a:p>
            <a:pPr lvl="1">
              <a:buFont typeface="Arial" panose="020B0604020202020204" pitchFamily="34" charset="0"/>
              <a:buChar char="•"/>
            </a:pPr>
            <a:r>
              <a:rPr lang="en-US" dirty="0"/>
              <a:t>Attacker must be able to inject script on the target site</a:t>
            </a:r>
          </a:p>
          <a:p>
            <a:pPr lvl="1">
              <a:buFont typeface="Arial" panose="020B0604020202020204" pitchFamily="34" charset="0"/>
              <a:buChar char="•"/>
            </a:pPr>
            <a:r>
              <a:rPr lang="en-US" dirty="0"/>
              <a:t>Script sends user’s authentication cookie to attacker’s remote server</a:t>
            </a:r>
          </a:p>
          <a:p>
            <a:pPr marL="342900" indent="-342900">
              <a:buFont typeface="Arial" panose="020B0604020202020204" pitchFamily="34" charset="0"/>
              <a:buChar char="•"/>
            </a:pPr>
            <a:endParaRPr lang="en-US" dirty="0"/>
          </a:p>
          <a:p>
            <a:pPr lvl="1">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8892" y="3124200"/>
            <a:ext cx="4754216" cy="2858744"/>
          </a:xfrm>
          <a:prstGeom prst="rect">
            <a:avLst/>
          </a:prstGeom>
          <a:ln w="6350">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28198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Cookie Stealing Defense</a:t>
            </a:r>
          </a:p>
        </p:txBody>
      </p:sp>
      <p:sp>
        <p:nvSpPr>
          <p:cNvPr id="5" name="Slide Number Placeholder 4"/>
          <p:cNvSpPr>
            <a:spLocks noGrp="1"/>
          </p:cNvSpPr>
          <p:nvPr>
            <p:ph type="sldNum" sz="quarter" idx="12"/>
          </p:nvPr>
        </p:nvSpPr>
        <p:spPr/>
        <p:txBody>
          <a:bodyPr/>
          <a:lstStyle/>
          <a:p>
            <a:fld id="{026CCAEB-CB17-44EB-A892-4553F1D666B6}" type="slidenum">
              <a:rPr lang="en-US" smtClean="0"/>
              <a:pPr/>
              <a:t>89</a:t>
            </a:fld>
            <a:endParaRPr lang="en-US" dirty="0"/>
          </a:p>
        </p:txBody>
      </p:sp>
      <p:sp>
        <p:nvSpPr>
          <p:cNvPr id="3" name="Content Placeholder 2"/>
          <p:cNvSpPr>
            <a:spLocks noGrp="1"/>
          </p:cNvSpPr>
          <p:nvPr>
            <p:ph type="body" sz="quarter" idx="13"/>
          </p:nvPr>
        </p:nvSpPr>
        <p:spPr/>
        <p:txBody>
          <a:bodyPr/>
          <a:lstStyle/>
          <a:p>
            <a:r>
              <a:rPr lang="en-US" dirty="0"/>
              <a:t>Prevent XSS attack on the website</a:t>
            </a:r>
          </a:p>
          <a:p>
            <a:r>
              <a:rPr lang="en-US" dirty="0"/>
              <a:t>Disallow changes to the cookie from the client’s browser</a:t>
            </a:r>
          </a:p>
          <a:p>
            <a:pPr lvl="1"/>
            <a:r>
              <a:rPr lang="en-US" dirty="0"/>
              <a:t>Browser will invalidate the cookie unless the server sets/changes it</a:t>
            </a:r>
          </a:p>
          <a:p>
            <a:pPr lvl="1"/>
            <a:endParaRPr lang="en-US" dirty="0"/>
          </a:p>
          <a:p>
            <a:pPr lvl="1"/>
            <a:r>
              <a:rPr lang="en-US" dirty="0"/>
              <a:t>Can be done from </a:t>
            </a:r>
            <a:r>
              <a:rPr lang="en-US" dirty="0" err="1"/>
              <a:t>web.config</a:t>
            </a:r>
            <a:r>
              <a:rPr lang="en-US" dirty="0"/>
              <a:t> if using IIS</a:t>
            </a:r>
          </a:p>
          <a:p>
            <a:pPr lvl="1"/>
            <a:endParaRPr lang="en-US" dirty="0"/>
          </a:p>
          <a:p>
            <a:pPr lvl="1"/>
            <a:endParaRPr lang="en-US" dirty="0"/>
          </a:p>
          <a:p>
            <a:pPr lvl="1"/>
            <a:endParaRPr lang="en-US" dirty="0"/>
          </a:p>
          <a:p>
            <a:pPr lvl="1"/>
            <a:r>
              <a:rPr lang="en-US" dirty="0"/>
              <a:t>Can also be set when configuring Cookies in </a:t>
            </a:r>
            <a:r>
              <a:rPr lang="en-US" dirty="0" err="1"/>
              <a:t>Startup.cs</a:t>
            </a:r>
            <a:endParaRPr lang="en-US" dirty="0"/>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860" y="3132836"/>
            <a:ext cx="7883770" cy="762000"/>
          </a:xfrm>
          <a:prstGeom prst="rect">
            <a:avLst/>
          </a:prstGeom>
          <a:ln w="9525">
            <a:solidFill>
              <a:schemeClr val="tx1">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4" name="Picture 3">
            <a:extLst>
              <a:ext uri="{FF2B5EF4-FFF2-40B4-BE49-F238E27FC236}">
                <a16:creationId xmlns:a16="http://schemas.microsoft.com/office/drawing/2014/main" id="{3F8106F7-F3CE-43A7-944C-AD4E78FBA33D}"/>
              </a:ext>
            </a:extLst>
          </p:cNvPr>
          <p:cNvPicPr>
            <a:picLocks noChangeAspect="1"/>
          </p:cNvPicPr>
          <p:nvPr/>
        </p:nvPicPr>
        <p:blipFill>
          <a:blip r:embed="rId4"/>
          <a:stretch>
            <a:fillRect/>
          </a:stretch>
        </p:blipFill>
        <p:spPr>
          <a:xfrm>
            <a:off x="914400" y="4549266"/>
            <a:ext cx="7248525" cy="447675"/>
          </a:xfrm>
          <a:prstGeom prst="rect">
            <a:avLst/>
          </a:prstGeom>
          <a:ln>
            <a:solidFill>
              <a:schemeClr val="tx1"/>
            </a:solidFill>
          </a:ln>
        </p:spPr>
      </p:pic>
    </p:spTree>
    <p:extLst>
      <p:ext uri="{BB962C8B-B14F-4D97-AF65-F5344CB8AC3E}">
        <p14:creationId xmlns:p14="http://schemas.microsoft.com/office/powerpoint/2010/main" val="2571007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CBFBB-B48B-4E02-A577-5F7E5FD91E8B}"/>
              </a:ext>
            </a:extLst>
          </p:cNvPr>
          <p:cNvSpPr>
            <a:spLocks noGrp="1"/>
          </p:cNvSpPr>
          <p:nvPr>
            <p:ph type="title"/>
          </p:nvPr>
        </p:nvSpPr>
        <p:spPr/>
        <p:txBody>
          <a:bodyPr/>
          <a:lstStyle/>
          <a:p>
            <a:r>
              <a:rPr lang="en-US" dirty="0"/>
              <a:t>Identity</a:t>
            </a:r>
          </a:p>
        </p:txBody>
      </p:sp>
      <p:sp>
        <p:nvSpPr>
          <p:cNvPr id="3" name="Slide Number Placeholder 2">
            <a:extLst>
              <a:ext uri="{FF2B5EF4-FFF2-40B4-BE49-F238E27FC236}">
                <a16:creationId xmlns:a16="http://schemas.microsoft.com/office/drawing/2014/main" id="{0D34051C-F80A-4346-BBBA-92CE8FB55D54}"/>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smtClean="0">
                <a:solidFill>
                  <a:prstClr val="black">
                    <a:tint val="75000"/>
                  </a:prstClr>
                </a:solidFill>
              </a:rPr>
              <a:pPr defTabSz="914400" eaLnBrk="1" fontAlgn="auto" hangingPunct="1">
                <a:spcBef>
                  <a:spcPts val="0"/>
                </a:spcBef>
                <a:spcAft>
                  <a:spcPts val="0"/>
                </a:spcAft>
              </a:pPr>
              <a:t>9</a:t>
            </a:fld>
            <a:endParaRPr lang="en-US" dirty="0">
              <a:solidFill>
                <a:prstClr val="black">
                  <a:tint val="75000"/>
                </a:prstClr>
              </a:solidFill>
            </a:endParaRPr>
          </a:p>
        </p:txBody>
      </p:sp>
      <p:sp>
        <p:nvSpPr>
          <p:cNvPr id="4" name="Text Placeholder 3">
            <a:extLst>
              <a:ext uri="{FF2B5EF4-FFF2-40B4-BE49-F238E27FC236}">
                <a16:creationId xmlns:a16="http://schemas.microsoft.com/office/drawing/2014/main" id="{A45586D0-438F-4942-87CA-AC502C56366C}"/>
              </a:ext>
            </a:extLst>
          </p:cNvPr>
          <p:cNvSpPr>
            <a:spLocks noGrp="1"/>
          </p:cNvSpPr>
          <p:nvPr>
            <p:ph type="body" sz="quarter" idx="13"/>
          </p:nvPr>
        </p:nvSpPr>
        <p:spPr>
          <a:xfrm>
            <a:off x="402336" y="1143000"/>
            <a:ext cx="5693664" cy="4956048"/>
          </a:xfrm>
        </p:spPr>
        <p:txBody>
          <a:bodyPr/>
          <a:lstStyle/>
          <a:p>
            <a:r>
              <a:rPr lang="en-US" dirty="0"/>
              <a:t>How do we </a:t>
            </a:r>
            <a:r>
              <a:rPr lang="en-US" i="1" dirty="0"/>
              <a:t>represent</a:t>
            </a:r>
            <a:r>
              <a:rPr lang="en-US" dirty="0"/>
              <a:t> a user in our application?</a:t>
            </a:r>
          </a:p>
          <a:p>
            <a:r>
              <a:rPr lang="en-US" dirty="0"/>
              <a:t>Typically: A collection of key : value pairs that describe a specific user</a:t>
            </a:r>
          </a:p>
          <a:p>
            <a:pPr lvl="1"/>
            <a:r>
              <a:rPr lang="en-US" dirty="0"/>
              <a:t>A pair is referred to as a </a:t>
            </a:r>
            <a:r>
              <a:rPr lang="en-US" b="1" dirty="0"/>
              <a:t>claim</a:t>
            </a:r>
            <a:endParaRPr lang="en-US" dirty="0"/>
          </a:p>
          <a:p>
            <a:pPr lvl="1"/>
            <a:r>
              <a:rPr lang="en-US" dirty="0"/>
              <a:t>The collection of claims makes up an </a:t>
            </a:r>
            <a:r>
              <a:rPr lang="en-US" b="1" dirty="0"/>
              <a:t>Identity</a:t>
            </a:r>
          </a:p>
          <a:p>
            <a:r>
              <a:rPr lang="en-US" dirty="0"/>
              <a:t>Represented in code as a model we can create, store, and manipulate</a:t>
            </a:r>
          </a:p>
          <a:p>
            <a:r>
              <a:rPr lang="en-US" dirty="0"/>
              <a:t>Can be unique to your app, or shared across apps (Single Sign On)</a:t>
            </a:r>
          </a:p>
        </p:txBody>
      </p:sp>
      <p:sp>
        <p:nvSpPr>
          <p:cNvPr id="13" name="TextBox 12">
            <a:extLst>
              <a:ext uri="{FF2B5EF4-FFF2-40B4-BE49-F238E27FC236}">
                <a16:creationId xmlns:a16="http://schemas.microsoft.com/office/drawing/2014/main" id="{34000C6A-041C-4F81-A62A-BC525D1ABC9C}"/>
              </a:ext>
            </a:extLst>
          </p:cNvPr>
          <p:cNvSpPr txBox="1"/>
          <p:nvPr/>
        </p:nvSpPr>
        <p:spPr>
          <a:xfrm>
            <a:off x="6413500" y="1788284"/>
            <a:ext cx="1055370" cy="923330"/>
          </a:xfrm>
          <a:prstGeom prst="rect">
            <a:avLst/>
          </a:prstGeom>
          <a:noFill/>
        </p:spPr>
        <p:txBody>
          <a:bodyPr wrap="square" rtlCol="0">
            <a:spAutoFit/>
          </a:bodyPr>
          <a:lstStyle/>
          <a:p>
            <a:r>
              <a:rPr lang="en-US" sz="5400" dirty="0">
                <a:solidFill>
                  <a:schemeClr val="accent5"/>
                </a:solidFill>
              </a:rPr>
              <a:t>👧</a:t>
            </a:r>
          </a:p>
        </p:txBody>
      </p:sp>
      <p:sp>
        <p:nvSpPr>
          <p:cNvPr id="14" name="TextBox 13">
            <a:extLst>
              <a:ext uri="{FF2B5EF4-FFF2-40B4-BE49-F238E27FC236}">
                <a16:creationId xmlns:a16="http://schemas.microsoft.com/office/drawing/2014/main" id="{E4E07E09-2E94-4880-A98A-1B3DA0EEC6B9}"/>
              </a:ext>
            </a:extLst>
          </p:cNvPr>
          <p:cNvSpPr txBox="1"/>
          <p:nvPr/>
        </p:nvSpPr>
        <p:spPr>
          <a:xfrm>
            <a:off x="6445885" y="4349315"/>
            <a:ext cx="990600" cy="923330"/>
          </a:xfrm>
          <a:prstGeom prst="rect">
            <a:avLst/>
          </a:prstGeom>
          <a:noFill/>
        </p:spPr>
        <p:txBody>
          <a:bodyPr wrap="square" rtlCol="0">
            <a:spAutoFit/>
          </a:bodyPr>
          <a:lstStyle/>
          <a:p>
            <a:r>
              <a:rPr lang="en-US" sz="5400" dirty="0">
                <a:solidFill>
                  <a:schemeClr val="accent6"/>
                </a:solidFill>
              </a:rPr>
              <a:t>👦</a:t>
            </a:r>
          </a:p>
        </p:txBody>
      </p:sp>
      <p:sp>
        <p:nvSpPr>
          <p:cNvPr id="15" name="TextBox 14">
            <a:extLst>
              <a:ext uri="{FF2B5EF4-FFF2-40B4-BE49-F238E27FC236}">
                <a16:creationId xmlns:a16="http://schemas.microsoft.com/office/drawing/2014/main" id="{408C2668-B380-49CB-9321-52C90FA7AA65}"/>
              </a:ext>
            </a:extLst>
          </p:cNvPr>
          <p:cNvSpPr txBox="1"/>
          <p:nvPr/>
        </p:nvSpPr>
        <p:spPr>
          <a:xfrm>
            <a:off x="7957184" y="1234287"/>
            <a:ext cx="3429001" cy="2031325"/>
          </a:xfrm>
          <a:prstGeom prst="rect">
            <a:avLst/>
          </a:prstGeom>
          <a:noFill/>
        </p:spPr>
        <p:txBody>
          <a:bodyPr wrap="square" rtlCol="0">
            <a:spAutoFit/>
          </a:bodyPr>
          <a:lstStyle/>
          <a:p>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userID</a:t>
            </a:r>
            <a:r>
              <a:rPr lang="en-US" dirty="0">
                <a:latin typeface="Consolas" panose="020B0609020204030204" pitchFamily="49" charset="0"/>
              </a:rPr>
              <a:t>”: “83b6734e”,</a:t>
            </a:r>
          </a:p>
          <a:p>
            <a:r>
              <a:rPr lang="en-US" dirty="0">
                <a:latin typeface="Consolas" panose="020B0609020204030204" pitchFamily="49" charset="0"/>
              </a:rPr>
              <a:t>  “username”: “</a:t>
            </a:r>
            <a:r>
              <a:rPr lang="en-US" dirty="0" err="1">
                <a:latin typeface="Consolas" panose="020B0609020204030204" pitchFamily="49" charset="0"/>
              </a:rPr>
              <a:t>SuzyQ</a:t>
            </a:r>
            <a:r>
              <a:rPr lang="en-US" dirty="0">
                <a:latin typeface="Consolas" panose="020B0609020204030204" pitchFamily="49" charset="0"/>
              </a:rPr>
              <a:t>”,</a:t>
            </a:r>
          </a:p>
          <a:p>
            <a:r>
              <a:rPr lang="en-US" dirty="0">
                <a:latin typeface="Consolas" panose="020B0609020204030204" pitchFamily="49" charset="0"/>
              </a:rPr>
              <a:t>  “Name”: “Suzy”,</a:t>
            </a:r>
          </a:p>
          <a:p>
            <a:r>
              <a:rPr lang="en-US" dirty="0">
                <a:latin typeface="Consolas" panose="020B0609020204030204" pitchFamily="49" charset="0"/>
              </a:rPr>
              <a:t>  “</a:t>
            </a:r>
            <a:r>
              <a:rPr lang="en-US" dirty="0" err="1">
                <a:latin typeface="Consolas" panose="020B0609020204030204" pitchFamily="49" charset="0"/>
              </a:rPr>
              <a:t>givenName</a:t>
            </a:r>
            <a:r>
              <a:rPr lang="en-US" dirty="0">
                <a:latin typeface="Consolas" panose="020B0609020204030204" pitchFamily="49" charset="0"/>
              </a:rPr>
              <a:t>”: “Q”,</a:t>
            </a:r>
          </a:p>
          <a:p>
            <a:r>
              <a:rPr lang="en-US" dirty="0">
                <a:latin typeface="Consolas" panose="020B0609020204030204" pitchFamily="49" charset="0"/>
              </a:rPr>
              <a:t>  “</a:t>
            </a:r>
            <a:r>
              <a:rPr lang="en-US" dirty="0" err="1">
                <a:latin typeface="Consolas" panose="020B0609020204030204" pitchFamily="49" charset="0"/>
              </a:rPr>
              <a:t>premiumMember</a:t>
            </a:r>
            <a:r>
              <a:rPr lang="en-US" dirty="0">
                <a:latin typeface="Consolas" panose="020B0609020204030204" pitchFamily="49" charset="0"/>
              </a:rPr>
              <a:t>”: true</a:t>
            </a:r>
          </a:p>
          <a:p>
            <a:r>
              <a:rPr lang="en-US" dirty="0">
                <a:latin typeface="Consolas" panose="020B0609020204030204" pitchFamily="49" charset="0"/>
              </a:rPr>
              <a:t>}</a:t>
            </a:r>
          </a:p>
        </p:txBody>
      </p:sp>
      <p:sp>
        <p:nvSpPr>
          <p:cNvPr id="16" name="TextBox 15">
            <a:extLst>
              <a:ext uri="{FF2B5EF4-FFF2-40B4-BE49-F238E27FC236}">
                <a16:creationId xmlns:a16="http://schemas.microsoft.com/office/drawing/2014/main" id="{F4432D4E-EEA0-4D31-BB5C-FAE8E4CA96F4}"/>
              </a:ext>
            </a:extLst>
          </p:cNvPr>
          <p:cNvSpPr txBox="1"/>
          <p:nvPr/>
        </p:nvSpPr>
        <p:spPr>
          <a:xfrm>
            <a:off x="7957185" y="3795318"/>
            <a:ext cx="3429000" cy="2031325"/>
          </a:xfrm>
          <a:prstGeom prst="rect">
            <a:avLst/>
          </a:prstGeom>
          <a:noFill/>
        </p:spPr>
        <p:txBody>
          <a:bodyPr wrap="square" rtlCol="0">
            <a:spAutoFit/>
          </a:bodyPr>
          <a:lstStyle/>
          <a:p>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userID</a:t>
            </a:r>
            <a:r>
              <a:rPr lang="en-US" dirty="0">
                <a:latin typeface="Consolas" panose="020B0609020204030204" pitchFamily="49" charset="0"/>
              </a:rPr>
              <a:t>”: “ba35b637”,</a:t>
            </a:r>
          </a:p>
          <a:p>
            <a:r>
              <a:rPr lang="en-US" dirty="0">
                <a:latin typeface="Consolas" panose="020B0609020204030204" pitchFamily="49" charset="0"/>
              </a:rPr>
              <a:t>  “username”: “</a:t>
            </a:r>
            <a:r>
              <a:rPr lang="en-US" dirty="0" err="1">
                <a:latin typeface="Consolas" panose="020B0609020204030204" pitchFamily="49" charset="0"/>
              </a:rPr>
              <a:t>JohnDoe</a:t>
            </a:r>
            <a:r>
              <a:rPr lang="en-US" dirty="0">
                <a:latin typeface="Consolas" panose="020B0609020204030204" pitchFamily="49" charset="0"/>
              </a:rPr>
              <a:t>”,</a:t>
            </a:r>
          </a:p>
          <a:p>
            <a:r>
              <a:rPr lang="en-US" dirty="0">
                <a:latin typeface="Consolas" panose="020B0609020204030204" pitchFamily="49" charset="0"/>
              </a:rPr>
              <a:t>  “Name”: “John”,</a:t>
            </a:r>
          </a:p>
          <a:p>
            <a:r>
              <a:rPr lang="en-US" dirty="0">
                <a:latin typeface="Consolas" panose="020B0609020204030204" pitchFamily="49" charset="0"/>
              </a:rPr>
              <a:t>  “</a:t>
            </a:r>
            <a:r>
              <a:rPr lang="en-US" dirty="0" err="1">
                <a:latin typeface="Consolas" panose="020B0609020204030204" pitchFamily="49" charset="0"/>
              </a:rPr>
              <a:t>givenName</a:t>
            </a:r>
            <a:r>
              <a:rPr lang="en-US" dirty="0">
                <a:latin typeface="Consolas" panose="020B0609020204030204" pitchFamily="49" charset="0"/>
              </a:rPr>
              <a:t>”: “Doe”,</a:t>
            </a:r>
          </a:p>
          <a:p>
            <a:r>
              <a:rPr lang="en-US" dirty="0">
                <a:latin typeface="Consolas" panose="020B0609020204030204" pitchFamily="49" charset="0"/>
              </a:rPr>
              <a:t>  “</a:t>
            </a:r>
            <a:r>
              <a:rPr lang="en-US" dirty="0" err="1">
                <a:latin typeface="Consolas" panose="020B0609020204030204" pitchFamily="49" charset="0"/>
              </a:rPr>
              <a:t>premiumMember</a:t>
            </a:r>
            <a:r>
              <a:rPr lang="en-US" dirty="0">
                <a:latin typeface="Consolas" panose="020B0609020204030204" pitchFamily="49" charset="0"/>
              </a:rPr>
              <a:t>”: false</a:t>
            </a:r>
          </a:p>
          <a:p>
            <a:r>
              <a:rPr lang="en-US" dirty="0">
                <a:latin typeface="Consolas" panose="020B0609020204030204" pitchFamily="49" charset="0"/>
              </a:rPr>
              <a:t>}</a:t>
            </a:r>
          </a:p>
        </p:txBody>
      </p:sp>
    </p:spTree>
    <p:extLst>
      <p:ext uri="{BB962C8B-B14F-4D97-AF65-F5344CB8AC3E}">
        <p14:creationId xmlns:p14="http://schemas.microsoft.com/office/powerpoint/2010/main" val="41596612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Over-Posting Attack</a:t>
            </a:r>
          </a:p>
        </p:txBody>
      </p:sp>
      <p:sp>
        <p:nvSpPr>
          <p:cNvPr id="5" name="Slide Number Placeholder 4"/>
          <p:cNvSpPr>
            <a:spLocks noGrp="1"/>
          </p:cNvSpPr>
          <p:nvPr>
            <p:ph type="sldNum" sz="quarter" idx="12"/>
          </p:nvPr>
        </p:nvSpPr>
        <p:spPr/>
        <p:txBody>
          <a:bodyPr/>
          <a:lstStyle/>
          <a:p>
            <a:fld id="{026CCAEB-CB17-44EB-A892-4553F1D666B6}" type="slidenum">
              <a:rPr lang="en-US" smtClean="0"/>
              <a:pPr/>
              <a:t>90</a:t>
            </a:fld>
            <a:endParaRPr lang="en-US" dirty="0"/>
          </a:p>
        </p:txBody>
      </p:sp>
      <p:sp>
        <p:nvSpPr>
          <p:cNvPr id="6" name="Content Placeholder 2"/>
          <p:cNvSpPr>
            <a:spLocks noGrp="1"/>
          </p:cNvSpPr>
          <p:nvPr>
            <p:ph type="body" sz="quarter" idx="13"/>
          </p:nvPr>
        </p:nvSpPr>
        <p:spPr/>
        <p:txBody>
          <a:bodyPr/>
          <a:lstStyle/>
          <a:p>
            <a:r>
              <a:rPr lang="en-US" dirty="0">
                <a:solidFill>
                  <a:schemeClr val="tx1"/>
                </a:solidFill>
              </a:rPr>
              <a:t>An attacker can populate model properties that are not included in the View.</a:t>
            </a: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endParaRPr lang="en-US" dirty="0">
              <a:solidFill>
                <a:schemeClr val="tx1"/>
              </a:solidFill>
            </a:endParaRPr>
          </a:p>
          <a:p>
            <a:r>
              <a:rPr lang="en-US" dirty="0">
                <a:solidFill>
                  <a:schemeClr val="tx1"/>
                </a:solidFill>
              </a:rPr>
              <a:t>Attacker can add “</a:t>
            </a:r>
            <a:r>
              <a:rPr lang="en-US" dirty="0">
                <a:solidFill>
                  <a:srgbClr val="FF0000"/>
                </a:solidFill>
              </a:rPr>
              <a:t>Approved=true”</a:t>
            </a:r>
            <a:r>
              <a:rPr lang="en-US" dirty="0">
                <a:solidFill>
                  <a:schemeClr val="tx1"/>
                </a:solidFill>
              </a:rPr>
              <a:t> to form post.</a:t>
            </a:r>
          </a:p>
          <a:p>
            <a:r>
              <a:rPr lang="en-US" dirty="0">
                <a:solidFill>
                  <a:schemeClr val="tx1"/>
                </a:solidFill>
              </a:rPr>
              <a:t>Attacker can post values for Product, such as </a:t>
            </a:r>
            <a:r>
              <a:rPr lang="en-US" dirty="0">
                <a:solidFill>
                  <a:srgbClr val="FF0000"/>
                </a:solidFill>
              </a:rPr>
              <a:t>Product.Price</a:t>
            </a:r>
            <a:r>
              <a:rPr lang="en-US" dirty="0">
                <a:solidFill>
                  <a:schemeClr val="tx1"/>
                </a:solidFill>
              </a:rPr>
              <a:t>, to change values in the persistent storage.</a:t>
            </a:r>
          </a:p>
          <a:p>
            <a:pPr lvl="1"/>
            <a:endParaRPr lang="en-US" dirty="0">
              <a:solidFill>
                <a:schemeClr val="tx1"/>
              </a:solidFill>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29" y="2211324"/>
            <a:ext cx="3971925" cy="1409700"/>
          </a:xfrm>
          <a:prstGeom prst="rect">
            <a:avLst/>
          </a:prstGeom>
          <a:ln w="9525">
            <a:solidFill>
              <a:schemeClr val="tx1">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8419" y="2251468"/>
            <a:ext cx="2705100" cy="1352550"/>
          </a:xfrm>
          <a:prstGeom prst="rect">
            <a:avLst/>
          </a:prstGeom>
          <a:ln w="9525">
            <a:solidFill>
              <a:schemeClr val="tx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604838" y="1672566"/>
            <a:ext cx="3971925" cy="369332"/>
          </a:xfrm>
          <a:prstGeom prst="rect">
            <a:avLst/>
          </a:prstGeom>
          <a:noFill/>
        </p:spPr>
        <p:txBody>
          <a:bodyPr wrap="square" rtlCol="0">
            <a:spAutoFit/>
          </a:bodyPr>
          <a:lstStyle/>
          <a:p>
            <a:pPr>
              <a:buSzPct val="110000"/>
            </a:pPr>
            <a:r>
              <a:rPr lang="en-US" b="1" dirty="0"/>
              <a:t>Model</a:t>
            </a:r>
          </a:p>
        </p:txBody>
      </p:sp>
      <p:sp>
        <p:nvSpPr>
          <p:cNvPr id="10" name="TextBox 9"/>
          <p:cNvSpPr txBox="1"/>
          <p:nvPr/>
        </p:nvSpPr>
        <p:spPr>
          <a:xfrm>
            <a:off x="4963801" y="1726688"/>
            <a:ext cx="2705100" cy="369332"/>
          </a:xfrm>
          <a:prstGeom prst="rect">
            <a:avLst/>
          </a:prstGeom>
          <a:noFill/>
        </p:spPr>
        <p:txBody>
          <a:bodyPr wrap="square" rtlCol="0">
            <a:spAutoFit/>
          </a:bodyPr>
          <a:lstStyle/>
          <a:p>
            <a:pPr>
              <a:buSzPct val="110000"/>
            </a:pPr>
            <a:r>
              <a:rPr lang="en-US" b="1" dirty="0"/>
              <a:t>View</a:t>
            </a:r>
          </a:p>
        </p:txBody>
      </p:sp>
    </p:spTree>
    <p:extLst>
      <p:ext uri="{BB962C8B-B14F-4D97-AF65-F5344CB8AC3E}">
        <p14:creationId xmlns:p14="http://schemas.microsoft.com/office/powerpoint/2010/main" val="14745915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Over-Posting Defense</a:t>
            </a:r>
          </a:p>
        </p:txBody>
      </p:sp>
      <p:sp>
        <p:nvSpPr>
          <p:cNvPr id="5" name="Slide Number Placeholder 4"/>
          <p:cNvSpPr>
            <a:spLocks noGrp="1"/>
          </p:cNvSpPr>
          <p:nvPr>
            <p:ph type="sldNum" sz="quarter" idx="12"/>
          </p:nvPr>
        </p:nvSpPr>
        <p:spPr/>
        <p:txBody>
          <a:bodyPr/>
          <a:lstStyle/>
          <a:p>
            <a:fld id="{026CCAEB-CB17-44EB-A892-4553F1D666B6}" type="slidenum">
              <a:rPr lang="en-US" smtClean="0"/>
              <a:pPr/>
              <a:t>91</a:t>
            </a:fld>
            <a:endParaRPr lang="en-US" dirty="0"/>
          </a:p>
        </p:txBody>
      </p:sp>
      <p:sp>
        <p:nvSpPr>
          <p:cNvPr id="3" name="Content Placeholder 2"/>
          <p:cNvSpPr>
            <a:spLocks noGrp="1"/>
          </p:cNvSpPr>
          <p:nvPr>
            <p:ph type="body" sz="quarter" idx="13"/>
          </p:nvPr>
        </p:nvSpPr>
        <p:spPr/>
        <p:txBody>
          <a:bodyPr/>
          <a:lstStyle/>
          <a:p>
            <a:r>
              <a:rPr lang="en-US" dirty="0">
                <a:solidFill>
                  <a:schemeClr val="tx1"/>
                </a:solidFill>
              </a:rPr>
              <a:t>Use [bind] attribute to explicitly control the binding behavior</a:t>
            </a:r>
          </a:p>
          <a:p>
            <a:pPr lvl="1"/>
            <a:r>
              <a:rPr lang="en-US" dirty="0">
                <a:solidFill>
                  <a:schemeClr val="tx1"/>
                </a:solidFill>
              </a:rPr>
              <a:t>Specifically list permitted properties</a:t>
            </a:r>
          </a:p>
          <a:p>
            <a:endParaRPr lang="en-US" dirty="0">
              <a:solidFill>
                <a:schemeClr val="tx1"/>
              </a:solidFill>
            </a:endParaRPr>
          </a:p>
          <a:p>
            <a:r>
              <a:rPr lang="en-US" dirty="0">
                <a:solidFill>
                  <a:schemeClr val="tx1"/>
                </a:solidFill>
              </a:rPr>
              <a:t>Use View Model [recommended]</a:t>
            </a:r>
          </a:p>
          <a:p>
            <a:endParaRPr lang="en-US" dirty="0">
              <a:solidFill>
                <a:schemeClr val="tx1"/>
              </a:solidFill>
            </a:endParaRPr>
          </a:p>
          <a:p>
            <a:endParaRPr lang="en-US" dirty="0">
              <a:solidFill>
                <a:schemeClr val="tx1"/>
              </a:solidFill>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5293" y="2521224"/>
            <a:ext cx="3400900" cy="2981741"/>
          </a:xfrm>
          <a:prstGeom prst="rect">
            <a:avLst/>
          </a:prstGeom>
          <a:ln>
            <a:solidFill>
              <a:schemeClr val="tx1">
                <a:lumMod val="75000"/>
              </a:schemeClr>
            </a:solidFill>
          </a:ln>
        </p:spPr>
      </p:pic>
      <p:pic>
        <p:nvPicPr>
          <p:cNvPr id="6" name="Picture 5" descr="Screen Clipping"/>
          <p:cNvPicPr>
            <a:picLocks noChangeAspect="1"/>
          </p:cNvPicPr>
          <p:nvPr/>
        </p:nvPicPr>
        <p:blipFill rotWithShape="1">
          <a:blip r:embed="rId4">
            <a:extLst>
              <a:ext uri="{28A0092B-C50C-407E-A947-70E740481C1C}">
                <a14:useLocalDpi xmlns:a14="http://schemas.microsoft.com/office/drawing/2010/main" val="0"/>
              </a:ext>
            </a:extLst>
          </a:blip>
          <a:srcRect b="35363"/>
          <a:stretch/>
        </p:blipFill>
        <p:spPr>
          <a:xfrm>
            <a:off x="3276600" y="2981283"/>
            <a:ext cx="4496427" cy="1828800"/>
          </a:xfrm>
          <a:prstGeom prst="rect">
            <a:avLst/>
          </a:prstGeom>
          <a:ln>
            <a:solidFill>
              <a:schemeClr val="tx1">
                <a:lumMod val="75000"/>
              </a:schemeClr>
            </a:solidFill>
          </a:ln>
        </p:spPr>
      </p:pic>
      <p:sp>
        <p:nvSpPr>
          <p:cNvPr id="7" name="TextBox 6"/>
          <p:cNvSpPr txBox="1"/>
          <p:nvPr/>
        </p:nvSpPr>
        <p:spPr>
          <a:xfrm>
            <a:off x="10287000" y="5502965"/>
            <a:ext cx="1647977" cy="369332"/>
          </a:xfrm>
          <a:prstGeom prst="rect">
            <a:avLst/>
          </a:prstGeom>
          <a:noFill/>
        </p:spPr>
        <p:txBody>
          <a:bodyPr wrap="square" rtlCol="0">
            <a:spAutoFit/>
          </a:bodyPr>
          <a:lstStyle/>
          <a:p>
            <a:r>
              <a:rPr lang="en-US" b="1" dirty="0"/>
              <a:t>View Model</a:t>
            </a:r>
          </a:p>
        </p:txBody>
      </p:sp>
      <p:sp>
        <p:nvSpPr>
          <p:cNvPr id="10" name="TextBox 9"/>
          <p:cNvSpPr txBox="1"/>
          <p:nvPr/>
        </p:nvSpPr>
        <p:spPr>
          <a:xfrm>
            <a:off x="6660148" y="4900567"/>
            <a:ext cx="914400" cy="369332"/>
          </a:xfrm>
          <a:prstGeom prst="rect">
            <a:avLst/>
          </a:prstGeom>
          <a:noFill/>
        </p:spPr>
        <p:txBody>
          <a:bodyPr wrap="square" rtlCol="0">
            <a:spAutoFit/>
          </a:bodyPr>
          <a:lstStyle/>
          <a:p>
            <a:r>
              <a:rPr lang="en-US" b="1" dirty="0"/>
              <a:t>[Bind]</a:t>
            </a:r>
          </a:p>
        </p:txBody>
      </p:sp>
    </p:spTree>
    <p:extLst>
      <p:ext uri="{BB962C8B-B14F-4D97-AF65-F5344CB8AC3E}">
        <p14:creationId xmlns:p14="http://schemas.microsoft.com/office/powerpoint/2010/main" val="35801183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Demo: Over-Posting Attack</a:t>
            </a:r>
          </a:p>
        </p:txBody>
      </p:sp>
    </p:spTree>
    <p:extLst>
      <p:ext uri="{BB962C8B-B14F-4D97-AF65-F5344CB8AC3E}">
        <p14:creationId xmlns:p14="http://schemas.microsoft.com/office/powerpoint/2010/main" val="26125339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Injection</a:t>
            </a:r>
          </a:p>
        </p:txBody>
      </p:sp>
      <p:sp>
        <p:nvSpPr>
          <p:cNvPr id="5" name="Slide Number Placeholder 4"/>
          <p:cNvSpPr>
            <a:spLocks noGrp="1"/>
          </p:cNvSpPr>
          <p:nvPr>
            <p:ph type="sldNum" sz="quarter" idx="12"/>
          </p:nvPr>
        </p:nvSpPr>
        <p:spPr/>
        <p:txBody>
          <a:bodyPr/>
          <a:lstStyle/>
          <a:p>
            <a:fld id="{026CCAEB-CB17-44EB-A892-4553F1D666B6}" type="slidenum">
              <a:rPr lang="en-US" smtClean="0"/>
              <a:pPr/>
              <a:t>93</a:t>
            </a:fld>
            <a:endParaRPr lang="en-US" dirty="0"/>
          </a:p>
        </p:txBody>
      </p:sp>
      <p:sp>
        <p:nvSpPr>
          <p:cNvPr id="3" name="Content Placeholder 2"/>
          <p:cNvSpPr>
            <a:spLocks noGrp="1"/>
          </p:cNvSpPr>
          <p:nvPr>
            <p:ph type="body" sz="quarter" idx="13"/>
          </p:nvPr>
        </p:nvSpPr>
        <p:spPr/>
        <p:txBody>
          <a:bodyPr/>
          <a:lstStyle/>
          <a:p>
            <a:r>
              <a:rPr lang="en-US" dirty="0"/>
              <a:t>Malicious code is inserted into strings that are later passed to an instance of SQL Server (or other database). </a:t>
            </a:r>
          </a:p>
        </p:txBody>
      </p:sp>
      <p:pic>
        <p:nvPicPr>
          <p:cNvPr id="6"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7429" y="2286001"/>
            <a:ext cx="8457143" cy="2603175"/>
          </a:xfrm>
          <a:prstGeom prst="rect">
            <a:avLst/>
          </a:prstGeom>
        </p:spPr>
      </p:pic>
      <p:sp>
        <p:nvSpPr>
          <p:cNvPr id="7" name="TextBox 6"/>
          <p:cNvSpPr txBox="1"/>
          <p:nvPr/>
        </p:nvSpPr>
        <p:spPr>
          <a:xfrm>
            <a:off x="4789228" y="5090713"/>
            <a:ext cx="2430665" cy="369332"/>
          </a:xfrm>
          <a:prstGeom prst="rect">
            <a:avLst/>
          </a:prstGeom>
          <a:noFill/>
        </p:spPr>
        <p:txBody>
          <a:bodyPr wrap="none" rtlCol="0">
            <a:spAutoFit/>
          </a:bodyPr>
          <a:lstStyle/>
          <a:p>
            <a:pPr>
              <a:buSzPct val="110000"/>
            </a:pPr>
            <a:r>
              <a:rPr lang="en-US" dirty="0"/>
              <a:t>http://xkcd.com/327/</a:t>
            </a:r>
          </a:p>
        </p:txBody>
      </p:sp>
    </p:spTree>
    <p:extLst>
      <p:ext uri="{BB962C8B-B14F-4D97-AF65-F5344CB8AC3E}">
        <p14:creationId xmlns:p14="http://schemas.microsoft.com/office/powerpoint/2010/main" val="23322682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Threat Defense Summary</a:t>
            </a:r>
          </a:p>
        </p:txBody>
      </p:sp>
      <p:sp>
        <p:nvSpPr>
          <p:cNvPr id="5" name="Slide Number Placeholder 4"/>
          <p:cNvSpPr>
            <a:spLocks noGrp="1"/>
          </p:cNvSpPr>
          <p:nvPr>
            <p:ph type="sldNum" sz="quarter" idx="12"/>
          </p:nvPr>
        </p:nvSpPr>
        <p:spPr/>
        <p:txBody>
          <a:bodyPr/>
          <a:lstStyle/>
          <a:p>
            <a:fld id="{026CCAEB-CB17-44EB-A892-4553F1D666B6}" type="slidenum">
              <a:rPr lang="en-US" smtClean="0">
                <a:solidFill>
                  <a:prstClr val="black"/>
                </a:solidFill>
              </a:rPr>
              <a:pPr/>
              <a:t>94</a:t>
            </a:fld>
            <a:endParaRPr lang="en-US" dirty="0">
              <a:solidFill>
                <a:prstClr val="black"/>
              </a:solidFill>
            </a:endParaRPr>
          </a:p>
        </p:txBody>
      </p:sp>
      <p:graphicFrame>
        <p:nvGraphicFramePr>
          <p:cNvPr id="8" name="Content Placeholder 7"/>
          <p:cNvGraphicFramePr>
            <a:graphicFrameLocks noGrp="1"/>
          </p:cNvGraphicFramePr>
          <p:nvPr>
            <p:ph sz="quarter" idx="4294967295"/>
            <p:extLst>
              <p:ext uri="{D42A27DB-BD31-4B8C-83A1-F6EECF244321}">
                <p14:modId xmlns:p14="http://schemas.microsoft.com/office/powerpoint/2010/main" val="721921918"/>
              </p:ext>
            </p:extLst>
          </p:nvPr>
        </p:nvGraphicFramePr>
        <p:xfrm>
          <a:off x="533400" y="1143000"/>
          <a:ext cx="11277600" cy="4404360"/>
        </p:xfrm>
        <a:graphic>
          <a:graphicData uri="http://schemas.openxmlformats.org/drawingml/2006/table">
            <a:tbl>
              <a:tblPr firstRow="1" bandRow="1">
                <a:tableStyleId>{5C22544A-7EE6-4342-B048-85BDC9FD1C3A}</a:tableStyleId>
              </a:tblPr>
              <a:tblGrid>
                <a:gridCol w="3927021">
                  <a:extLst>
                    <a:ext uri="{9D8B030D-6E8A-4147-A177-3AD203B41FA5}">
                      <a16:colId xmlns:a16="http://schemas.microsoft.com/office/drawing/2014/main" val="20000"/>
                    </a:ext>
                  </a:extLst>
                </a:gridCol>
                <a:gridCol w="7350579">
                  <a:extLst>
                    <a:ext uri="{9D8B030D-6E8A-4147-A177-3AD203B41FA5}">
                      <a16:colId xmlns:a16="http://schemas.microsoft.com/office/drawing/2014/main" val="20001"/>
                    </a:ext>
                  </a:extLst>
                </a:gridCol>
              </a:tblGrid>
              <a:tr h="370840">
                <a:tc>
                  <a:txBody>
                    <a:bodyPr/>
                    <a:lstStyle/>
                    <a:p>
                      <a:r>
                        <a:rPr lang="en-US" dirty="0">
                          <a:latin typeface="Segoe UI" panose="020B0502040204020203" pitchFamily="34" charset="0"/>
                          <a:cs typeface="Segoe UI" panose="020B0502040204020203" pitchFamily="34" charset="0"/>
                        </a:rPr>
                        <a:t>Threat</a:t>
                      </a:r>
                    </a:p>
                  </a:txBody>
                  <a:tcPr marL="120831" marR="120831"/>
                </a:tc>
                <a:tc>
                  <a:txBody>
                    <a:bodyPr/>
                    <a:lstStyle/>
                    <a:p>
                      <a:r>
                        <a:rPr lang="en-US" dirty="0">
                          <a:latin typeface="Segoe UI" panose="020B0502040204020203" pitchFamily="34" charset="0"/>
                          <a:cs typeface="Segoe UI" panose="020B0502040204020203" pitchFamily="34" charset="0"/>
                        </a:rPr>
                        <a:t>Solution</a:t>
                      </a:r>
                    </a:p>
                  </a:txBody>
                  <a:tcPr marL="120831" marR="120831"/>
                </a:tc>
                <a:extLst>
                  <a:ext uri="{0D108BD9-81ED-4DB2-BD59-A6C34878D82A}">
                    <a16:rowId xmlns:a16="http://schemas.microsoft.com/office/drawing/2014/main" val="10000"/>
                  </a:ext>
                </a:extLst>
              </a:tr>
              <a:tr h="370840">
                <a:tc>
                  <a:txBody>
                    <a:bodyPr/>
                    <a:lstStyle/>
                    <a:p>
                      <a:r>
                        <a:rPr lang="en-US" dirty="0">
                          <a:latin typeface="Segoe UI" panose="020B0502040204020203" pitchFamily="34" charset="0"/>
                          <a:cs typeface="Segoe UI" panose="020B0502040204020203" pitchFamily="34" charset="0"/>
                        </a:rPr>
                        <a:t>Cross-Site Scripting (XSS)</a:t>
                      </a:r>
                    </a:p>
                  </a:txBody>
                  <a:tcPr marL="120831" marR="120831"/>
                </a:tc>
                <a:tc>
                  <a:txBody>
                    <a:bodyPr/>
                    <a:lstStyle/>
                    <a:p>
                      <a:pPr marL="285750" indent="-285750">
                        <a:buFont typeface="Arial" pitchFamily="34" charset="0"/>
                        <a:buChar char="•"/>
                      </a:pPr>
                      <a:r>
                        <a:rPr lang="en-US" dirty="0">
                          <a:latin typeface="Segoe UI" panose="020B0502040204020203" pitchFamily="34" charset="0"/>
                          <a:cs typeface="Segoe UI" panose="020B0502040204020203" pitchFamily="34" charset="0"/>
                        </a:rPr>
                        <a:t>HTML-encode all content</a:t>
                      </a:r>
                    </a:p>
                    <a:p>
                      <a:pPr marL="285750" indent="-285750">
                        <a:buFont typeface="Arial" pitchFamily="34" charset="0"/>
                        <a:buChar char="•"/>
                      </a:pPr>
                      <a:r>
                        <a:rPr lang="en-US">
                          <a:latin typeface="Segoe UI" panose="020B0502040204020203" pitchFamily="34" charset="0"/>
                          <a:cs typeface="Segoe UI" panose="020B0502040204020203" pitchFamily="34" charset="0"/>
                        </a:rPr>
                        <a:t>JavaScript encoding</a:t>
                      </a:r>
                      <a:endParaRPr lang="en-US" dirty="0">
                        <a:latin typeface="Segoe UI" panose="020B0502040204020203" pitchFamily="34" charset="0"/>
                        <a:cs typeface="Segoe UI" panose="020B0502040204020203" pitchFamily="34" charset="0"/>
                      </a:endParaRPr>
                    </a:p>
                  </a:txBody>
                  <a:tcPr marL="120831" marR="120831"/>
                </a:tc>
                <a:extLst>
                  <a:ext uri="{0D108BD9-81ED-4DB2-BD59-A6C34878D82A}">
                    <a16:rowId xmlns:a16="http://schemas.microsoft.com/office/drawing/2014/main" val="10001"/>
                  </a:ext>
                </a:extLst>
              </a:tr>
              <a:tr h="370840">
                <a:tc>
                  <a:txBody>
                    <a:bodyPr/>
                    <a:lstStyle/>
                    <a:p>
                      <a:r>
                        <a:rPr lang="en-US" dirty="0">
                          <a:latin typeface="Segoe UI" panose="020B0502040204020203" pitchFamily="34" charset="0"/>
                          <a:cs typeface="Segoe UI" panose="020B0502040204020203" pitchFamily="34" charset="0"/>
                        </a:rPr>
                        <a:t>Cross-Site Request Forgery (CSRF)</a:t>
                      </a:r>
                    </a:p>
                  </a:txBody>
                  <a:tcPr marL="120831" marR="120831"/>
                </a:tc>
                <a:tc>
                  <a:txBody>
                    <a:bodyPr/>
                    <a:lstStyle/>
                    <a:p>
                      <a:pPr marL="285750" indent="-285750">
                        <a:buFont typeface="Arial" pitchFamily="34" charset="0"/>
                        <a:buChar char="•"/>
                      </a:pPr>
                      <a:r>
                        <a:rPr lang="en-US" dirty="0">
                          <a:latin typeface="Segoe UI" panose="020B0502040204020203" pitchFamily="34" charset="0"/>
                          <a:cs typeface="Segoe UI" panose="020B0502040204020203" pitchFamily="34" charset="0"/>
                        </a:rPr>
                        <a:t>AntiForgery token</a:t>
                      </a:r>
                    </a:p>
                    <a:p>
                      <a:pPr marL="285750" indent="-285750">
                        <a:buFont typeface="Arial" pitchFamily="34" charset="0"/>
                        <a:buChar char="•"/>
                      </a:pPr>
                      <a:r>
                        <a:rPr lang="en-US" dirty="0">
                          <a:latin typeface="Segoe UI" panose="020B0502040204020203" pitchFamily="34" charset="0"/>
                          <a:cs typeface="Segoe UI" panose="020B0502040204020203" pitchFamily="34" charset="0"/>
                        </a:rPr>
                        <a:t>HTTPReferrer validation</a:t>
                      </a:r>
                    </a:p>
                  </a:txBody>
                  <a:tcPr marL="120831" marR="120831"/>
                </a:tc>
                <a:extLst>
                  <a:ext uri="{0D108BD9-81ED-4DB2-BD59-A6C34878D82A}">
                    <a16:rowId xmlns:a16="http://schemas.microsoft.com/office/drawing/2014/main" val="10002"/>
                  </a:ext>
                </a:extLst>
              </a:tr>
              <a:tr h="370840">
                <a:tc>
                  <a:txBody>
                    <a:bodyPr/>
                    <a:lstStyle/>
                    <a:p>
                      <a:r>
                        <a:rPr lang="en-US" dirty="0">
                          <a:latin typeface="Segoe UI" panose="020B0502040204020203" pitchFamily="34" charset="0"/>
                          <a:cs typeface="Segoe UI" panose="020B0502040204020203" pitchFamily="34" charset="0"/>
                        </a:rPr>
                        <a:t>Over-Posting</a:t>
                      </a:r>
                    </a:p>
                  </a:txBody>
                  <a:tcPr marL="120831" marR="120831"/>
                </a:tc>
                <a:tc>
                  <a:txBody>
                    <a:bodyPr/>
                    <a:lstStyle/>
                    <a:p>
                      <a:pPr marL="285750" indent="-285750">
                        <a:buFont typeface="Arial" pitchFamily="34" charset="0"/>
                        <a:buChar char="•"/>
                      </a:pPr>
                      <a:r>
                        <a:rPr lang="en-US" dirty="0">
                          <a:latin typeface="Segoe UI" panose="020B0502040204020203" pitchFamily="34" charset="0"/>
                          <a:cs typeface="Segoe UI" panose="020B0502040204020203" pitchFamily="34" charset="0"/>
                        </a:rPr>
                        <a:t>Bind attribute; ViewModels</a:t>
                      </a:r>
                    </a:p>
                  </a:txBody>
                  <a:tcPr marL="120831" marR="120831"/>
                </a:tc>
                <a:extLst>
                  <a:ext uri="{0D108BD9-81ED-4DB2-BD59-A6C34878D82A}">
                    <a16:rowId xmlns:a16="http://schemas.microsoft.com/office/drawing/2014/main" val="10003"/>
                  </a:ext>
                </a:extLst>
              </a:tr>
              <a:tr h="370840">
                <a:tc>
                  <a:txBody>
                    <a:bodyPr/>
                    <a:lstStyle/>
                    <a:p>
                      <a:r>
                        <a:rPr lang="en-US" dirty="0">
                          <a:latin typeface="Segoe UI" panose="020B0502040204020203" pitchFamily="34" charset="0"/>
                          <a:cs typeface="Segoe UI" panose="020B0502040204020203" pitchFamily="34" charset="0"/>
                        </a:rPr>
                        <a:t>Cookie</a:t>
                      </a:r>
                      <a:r>
                        <a:rPr lang="en-US" baseline="0" dirty="0">
                          <a:latin typeface="Segoe UI" panose="020B0502040204020203" pitchFamily="34" charset="0"/>
                          <a:cs typeface="Segoe UI" panose="020B0502040204020203" pitchFamily="34" charset="0"/>
                        </a:rPr>
                        <a:t> Stealing</a:t>
                      </a:r>
                      <a:endParaRPr lang="en-US" dirty="0">
                        <a:latin typeface="Segoe UI" panose="020B0502040204020203" pitchFamily="34" charset="0"/>
                        <a:cs typeface="Segoe UI" panose="020B0502040204020203" pitchFamily="34" charset="0"/>
                      </a:endParaRPr>
                    </a:p>
                  </a:txBody>
                  <a:tcPr marL="120831" marR="120831"/>
                </a:tc>
                <a:tc>
                  <a:txBody>
                    <a:bodyPr/>
                    <a:lstStyle/>
                    <a:p>
                      <a:pPr marL="285750" indent="-285750">
                        <a:buFont typeface="Arial" pitchFamily="34" charset="0"/>
                        <a:buChar char="•"/>
                      </a:pPr>
                      <a:r>
                        <a:rPr lang="en-US" dirty="0">
                          <a:latin typeface="Segoe UI" panose="020B0502040204020203" pitchFamily="34" charset="0"/>
                          <a:cs typeface="Segoe UI" panose="020B0502040204020203" pitchFamily="34" charset="0"/>
                        </a:rPr>
                        <a:t>httpOnly cookies</a:t>
                      </a:r>
                    </a:p>
                  </a:txBody>
                  <a:tcPr marL="120831" marR="120831"/>
                </a:tc>
                <a:extLst>
                  <a:ext uri="{0D108BD9-81ED-4DB2-BD59-A6C34878D82A}">
                    <a16:rowId xmlns:a16="http://schemas.microsoft.com/office/drawing/2014/main" val="10004"/>
                  </a:ext>
                </a:extLst>
              </a:tr>
              <a:tr h="370840">
                <a:tc>
                  <a:txBody>
                    <a:bodyPr/>
                    <a:lstStyle/>
                    <a:p>
                      <a:r>
                        <a:rPr lang="en-US" dirty="0">
                          <a:latin typeface="Segoe UI" panose="020B0502040204020203" pitchFamily="34" charset="0"/>
                          <a:cs typeface="Segoe UI" panose="020B0502040204020203" pitchFamily="34" charset="0"/>
                        </a:rPr>
                        <a:t>SQL</a:t>
                      </a:r>
                      <a:r>
                        <a:rPr lang="en-US" baseline="0" dirty="0">
                          <a:latin typeface="Segoe UI" panose="020B0502040204020203" pitchFamily="34" charset="0"/>
                          <a:cs typeface="Segoe UI" panose="020B0502040204020203" pitchFamily="34" charset="0"/>
                        </a:rPr>
                        <a:t> Injection</a:t>
                      </a:r>
                      <a:endParaRPr lang="en-US" dirty="0">
                        <a:latin typeface="Segoe UI" panose="020B0502040204020203" pitchFamily="34" charset="0"/>
                        <a:cs typeface="Segoe UI" panose="020B0502040204020203" pitchFamily="34" charset="0"/>
                      </a:endParaRPr>
                    </a:p>
                  </a:txBody>
                  <a:tcPr marL="120831" marR="120831"/>
                </a:tc>
                <a:tc>
                  <a:txBody>
                    <a:bodyPr/>
                    <a:lstStyle/>
                    <a:p>
                      <a:pPr marL="285750" indent="-285750">
                        <a:buFont typeface="Arial" pitchFamily="34" charset="0"/>
                        <a:buChar char="•"/>
                      </a:pPr>
                      <a:r>
                        <a:rPr lang="en-US" dirty="0">
                          <a:latin typeface="Segoe UI" panose="020B0502040204020203" pitchFamily="34" charset="0"/>
                          <a:cs typeface="Segoe UI" panose="020B0502040204020203" pitchFamily="34" charset="0"/>
                        </a:rPr>
                        <a:t>Constrain all input</a:t>
                      </a:r>
                    </a:p>
                    <a:p>
                      <a:pPr marL="285750" indent="-285750">
                        <a:buFont typeface="Arial" pitchFamily="34" charset="0"/>
                        <a:buChar char="•"/>
                      </a:pPr>
                      <a:r>
                        <a:rPr lang="en-US" dirty="0">
                          <a:latin typeface="Segoe UI" panose="020B0502040204020203" pitchFamily="34" charset="0"/>
                          <a:cs typeface="Segoe UI" panose="020B0502040204020203" pitchFamily="34" charset="0"/>
                        </a:rPr>
                        <a:t>Use type-safe SQL parameters with stored procs</a:t>
                      </a:r>
                    </a:p>
                    <a:p>
                      <a:pPr marL="285750" indent="-285750">
                        <a:buFont typeface="Arial" pitchFamily="34" charset="0"/>
                        <a:buChar char="•"/>
                      </a:pPr>
                      <a:r>
                        <a:rPr lang="en-US" dirty="0">
                          <a:latin typeface="Segoe UI" panose="020B0502040204020203" pitchFamily="34" charset="0"/>
                          <a:cs typeface="Segoe UI" panose="020B0502040204020203" pitchFamily="34" charset="0"/>
                        </a:rPr>
                        <a:t>Use parameters collection with dynamic SQL</a:t>
                      </a:r>
                    </a:p>
                    <a:p>
                      <a:pPr marL="285750" indent="-285750">
                        <a:buFont typeface="Arial" pitchFamily="34" charset="0"/>
                        <a:buChar char="•"/>
                      </a:pPr>
                      <a:r>
                        <a:rPr lang="en-US" dirty="0">
                          <a:latin typeface="Segoe UI" panose="020B0502040204020203" pitchFamily="34" charset="0"/>
                          <a:cs typeface="Segoe UI" panose="020B0502040204020203" pitchFamily="34" charset="0"/>
                        </a:rPr>
                        <a:t>Use escape routines for special characters</a:t>
                      </a:r>
                    </a:p>
                    <a:p>
                      <a:pPr marL="285750" indent="-285750">
                        <a:buFont typeface="Arial" pitchFamily="34" charset="0"/>
                        <a:buChar char="•"/>
                      </a:pPr>
                      <a:r>
                        <a:rPr lang="en-US" dirty="0">
                          <a:latin typeface="Segoe UI" panose="020B0502040204020203" pitchFamily="34" charset="0"/>
                          <a:cs typeface="Segoe UI" panose="020B0502040204020203" pitchFamily="34" charset="0"/>
                        </a:rPr>
                        <a:t>Least-privilege database account</a:t>
                      </a:r>
                    </a:p>
                    <a:p>
                      <a:pPr marL="285750" indent="-285750">
                        <a:buFont typeface="Arial" pitchFamily="34" charset="0"/>
                        <a:buChar char="•"/>
                      </a:pPr>
                      <a:r>
                        <a:rPr lang="en-US" dirty="0">
                          <a:latin typeface="Segoe UI" panose="020B0502040204020203" pitchFamily="34" charset="0"/>
                          <a:cs typeface="Segoe UI" panose="020B0502040204020203" pitchFamily="34" charset="0"/>
                        </a:rPr>
                        <a:t>Escape wildcard characters</a:t>
                      </a:r>
                    </a:p>
                    <a:p>
                      <a:pPr marL="285750" indent="-285750">
                        <a:buFont typeface="Arial" pitchFamily="34" charset="0"/>
                        <a:buChar char="•"/>
                      </a:pPr>
                      <a:r>
                        <a:rPr lang="en-US" dirty="0">
                          <a:latin typeface="Segoe UI" panose="020B0502040204020203" pitchFamily="34" charset="0"/>
                          <a:cs typeface="Segoe UI" panose="020B0502040204020203" pitchFamily="34" charset="0"/>
                        </a:rPr>
                        <a:t>Avoid disclosing error information</a:t>
                      </a:r>
                    </a:p>
                  </a:txBody>
                  <a:tcPr marL="120831" marR="120831"/>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977916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altLang="en-US" dirty="0"/>
              <a:t>Module 9: Security</a:t>
            </a:r>
          </a:p>
        </p:txBody>
      </p:sp>
      <p:sp>
        <p:nvSpPr>
          <p:cNvPr id="33795" name="Text Placeholder 6"/>
          <p:cNvSpPr>
            <a:spLocks noGrp="1"/>
          </p:cNvSpPr>
          <p:nvPr>
            <p:ph type="body" sz="quarter" idx="12"/>
          </p:nvPr>
        </p:nvSpPr>
        <p:spPr/>
        <p:txBody>
          <a:bodyPr/>
          <a:lstStyle/>
          <a:p>
            <a:r>
              <a:rPr lang="en-US" altLang="en-US" dirty="0"/>
              <a:t>Section 9: Trending Web Attacks</a:t>
            </a:r>
          </a:p>
        </p:txBody>
      </p:sp>
      <p:sp>
        <p:nvSpPr>
          <p:cNvPr id="9" name="Text Placeholder 8"/>
          <p:cNvSpPr>
            <a:spLocks noGrp="1"/>
          </p:cNvSpPr>
          <p:nvPr>
            <p:ph type="body" sz="quarter" idx="14"/>
          </p:nvPr>
        </p:nvSpPr>
        <p:spPr/>
        <p:txBody>
          <a:bodyPr/>
          <a:lstStyle/>
          <a:p>
            <a:r>
              <a:rPr lang="en-US" dirty="0"/>
              <a:t>Lesson: OWASP Top 10</a:t>
            </a:r>
          </a:p>
        </p:txBody>
      </p:sp>
    </p:spTree>
    <p:extLst>
      <p:ext uri="{BB962C8B-B14F-4D97-AF65-F5344CB8AC3E}">
        <p14:creationId xmlns:p14="http://schemas.microsoft.com/office/powerpoint/2010/main" val="10408206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US" dirty="0"/>
              <a:t>Open Web Application Security Project (OWASP) Top 10 Web Security Attacks (2017)</a:t>
            </a:r>
          </a:p>
        </p:txBody>
      </p:sp>
      <p:sp>
        <p:nvSpPr>
          <p:cNvPr id="8" name="Slide Number Placeholder 7"/>
          <p:cNvSpPr>
            <a:spLocks noGrp="1"/>
          </p:cNvSpPr>
          <p:nvPr>
            <p:ph type="sldNum" sz="quarter" idx="12"/>
          </p:nvPr>
        </p:nvSpPr>
        <p:spPr/>
        <p:txBody>
          <a:bodyPr/>
          <a:lstStyle/>
          <a:p>
            <a:fld id="{FB652213-B38A-4919-9374-0996C08E32BA}" type="slidenum">
              <a:rPr lang="en-US" smtClean="0"/>
              <a:pPr/>
              <a:t>96</a:t>
            </a:fld>
            <a:endParaRPr lang="en-US" dirty="0"/>
          </a:p>
        </p:txBody>
      </p:sp>
      <p:sp>
        <p:nvSpPr>
          <p:cNvPr id="10" name="Content Placeholder 9"/>
          <p:cNvSpPr>
            <a:spLocks noGrp="1"/>
          </p:cNvSpPr>
          <p:nvPr>
            <p:ph type="body" sz="quarter" idx="13"/>
          </p:nvPr>
        </p:nvSpPr>
        <p:spPr/>
        <p:txBody>
          <a:bodyPr/>
          <a:lstStyle/>
          <a:p>
            <a:pPr marL="457200" indent="-457200">
              <a:buFont typeface="+mj-lt"/>
              <a:buAutoNum type="arabicPeriod"/>
            </a:pPr>
            <a:r>
              <a:rPr lang="en-US" dirty="0"/>
              <a:t>Injection</a:t>
            </a:r>
          </a:p>
          <a:p>
            <a:pPr marL="457200" indent="-457200">
              <a:buFont typeface="+mj-lt"/>
              <a:buAutoNum type="arabicPeriod"/>
            </a:pPr>
            <a:r>
              <a:rPr lang="en-US" dirty="0"/>
              <a:t>Broken Authentication</a:t>
            </a:r>
          </a:p>
          <a:p>
            <a:pPr marL="457200" indent="-457200">
              <a:buFont typeface="+mj-lt"/>
              <a:buAutoNum type="arabicPeriod"/>
            </a:pPr>
            <a:r>
              <a:rPr lang="en-US" dirty="0"/>
              <a:t>Sensitive Data Exposure</a:t>
            </a:r>
          </a:p>
          <a:p>
            <a:pPr marL="457200" indent="-457200">
              <a:buFont typeface="+mj-lt"/>
              <a:buAutoNum type="arabicPeriod"/>
            </a:pPr>
            <a:r>
              <a:rPr lang="en-US" dirty="0"/>
              <a:t>XML External Entities</a:t>
            </a:r>
          </a:p>
          <a:p>
            <a:pPr marL="457200" indent="-457200">
              <a:buFont typeface="+mj-lt"/>
              <a:buAutoNum type="arabicPeriod"/>
            </a:pPr>
            <a:r>
              <a:rPr lang="en-US" dirty="0"/>
              <a:t>Broken Access Control</a:t>
            </a:r>
          </a:p>
          <a:p>
            <a:pPr marL="457200" indent="-457200">
              <a:buFont typeface="+mj-lt"/>
              <a:buAutoNum type="arabicPeriod"/>
            </a:pPr>
            <a:r>
              <a:rPr lang="en-US" dirty="0"/>
              <a:t>Security Misconfiguration</a:t>
            </a:r>
          </a:p>
          <a:p>
            <a:pPr marL="457200" indent="-457200">
              <a:buFont typeface="+mj-lt"/>
              <a:buAutoNum type="arabicPeriod"/>
            </a:pPr>
            <a:r>
              <a:rPr lang="en-US" dirty="0"/>
              <a:t>Cross-Site Scripting (XSS)</a:t>
            </a:r>
          </a:p>
          <a:p>
            <a:pPr marL="457200" indent="-457200">
              <a:buFont typeface="+mj-lt"/>
              <a:buAutoNum type="arabicPeriod"/>
            </a:pPr>
            <a:r>
              <a:rPr lang="en-US" dirty="0"/>
              <a:t>Insecure Deserialization</a:t>
            </a:r>
          </a:p>
          <a:p>
            <a:pPr marL="457200" indent="-457200">
              <a:buFont typeface="+mj-lt"/>
              <a:buAutoNum type="arabicPeriod"/>
            </a:pPr>
            <a:r>
              <a:rPr lang="en-US" dirty="0"/>
              <a:t>Using Components with Known Vulnerabilities</a:t>
            </a:r>
          </a:p>
          <a:p>
            <a:pPr marL="457200" indent="-457200">
              <a:buFont typeface="+mj-lt"/>
              <a:buAutoNum type="arabicPeriod"/>
            </a:pPr>
            <a:r>
              <a:rPr lang="en-US" dirty="0"/>
              <a:t>Insufficient Logging &amp; Monitoring</a:t>
            </a:r>
          </a:p>
        </p:txBody>
      </p:sp>
    </p:spTree>
    <p:extLst>
      <p:ext uri="{BB962C8B-B14F-4D97-AF65-F5344CB8AC3E}">
        <p14:creationId xmlns:p14="http://schemas.microsoft.com/office/powerpoint/2010/main" val="18728467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Defenses Against OWASP Top 10 Attacks</a:t>
            </a:r>
          </a:p>
        </p:txBody>
      </p:sp>
      <p:sp>
        <p:nvSpPr>
          <p:cNvPr id="4" name="Slide Number Placeholder 3"/>
          <p:cNvSpPr>
            <a:spLocks noGrp="1"/>
          </p:cNvSpPr>
          <p:nvPr>
            <p:ph type="sldNum" sz="quarter" idx="12"/>
          </p:nvPr>
        </p:nvSpPr>
        <p:spPr/>
        <p:txBody>
          <a:bodyPr/>
          <a:lstStyle/>
          <a:p>
            <a:fld id="{A0AE9EC9-F182-4A35-8041-CBBE9CFA6E78}" type="slidenum">
              <a:rPr lang="en-US" smtClean="0"/>
              <a:pPr/>
              <a:t>97</a:t>
            </a:fld>
            <a:endParaRPr lang="en-US" dirty="0"/>
          </a:p>
        </p:txBody>
      </p:sp>
      <p:sp>
        <p:nvSpPr>
          <p:cNvPr id="3" name="Content Placeholder 2"/>
          <p:cNvSpPr>
            <a:spLocks noGrp="1"/>
          </p:cNvSpPr>
          <p:nvPr>
            <p:ph type="body" sz="quarter" idx="13"/>
          </p:nvPr>
        </p:nvSpPr>
        <p:spPr/>
        <p:txBody>
          <a:bodyPr/>
          <a:lstStyle/>
          <a:p>
            <a:pPr marL="457200" indent="-457200">
              <a:buFont typeface="+mj-lt"/>
              <a:buAutoNum type="arabicPeriod"/>
            </a:pPr>
            <a:r>
              <a:rPr lang="en-US" dirty="0"/>
              <a:t>Injection</a:t>
            </a:r>
          </a:p>
          <a:p>
            <a:pPr lvl="1"/>
            <a:r>
              <a:rPr lang="en-US" dirty="0"/>
              <a:t>Use parametrized SQL queries</a:t>
            </a:r>
          </a:p>
          <a:p>
            <a:pPr lvl="1"/>
            <a:r>
              <a:rPr lang="en-US" dirty="0"/>
              <a:t>Use parametrized APIs</a:t>
            </a:r>
          </a:p>
          <a:p>
            <a:pPr lvl="1"/>
            <a:r>
              <a:rPr lang="en-US" dirty="0"/>
              <a:t>Restricted binding of Action methods</a:t>
            </a:r>
          </a:p>
          <a:p>
            <a:pPr marL="457200" lvl="1" indent="0">
              <a:buNone/>
            </a:pPr>
            <a:endParaRPr lang="en-US" dirty="0"/>
          </a:p>
          <a:p>
            <a:pPr marL="457200" indent="-457200">
              <a:buFont typeface="+mj-lt"/>
              <a:buAutoNum type="arabicPeriod"/>
            </a:pPr>
            <a:r>
              <a:rPr lang="en-US" dirty="0"/>
              <a:t>Broken Authentication</a:t>
            </a:r>
          </a:p>
          <a:p>
            <a:pPr lvl="1"/>
            <a:r>
              <a:rPr lang="en-US" dirty="0"/>
              <a:t>Avoid using custom authentication modules</a:t>
            </a:r>
          </a:p>
          <a:p>
            <a:pPr marL="457200" lvl="1" indent="0">
              <a:buNone/>
            </a:pPr>
            <a:endParaRPr lang="en-US" dirty="0"/>
          </a:p>
          <a:p>
            <a:pPr marL="457200" indent="-457200">
              <a:buFont typeface="+mj-lt"/>
              <a:buAutoNum type="arabicPeriod" startAt="3"/>
            </a:pPr>
            <a:r>
              <a:rPr lang="en-US" dirty="0"/>
              <a:t>Sensitive Data Exposure</a:t>
            </a:r>
          </a:p>
          <a:p>
            <a:pPr lvl="1"/>
            <a:r>
              <a:rPr lang="en-US" dirty="0"/>
              <a:t>Use HTTPs</a:t>
            </a:r>
          </a:p>
          <a:p>
            <a:pPr lvl="1"/>
            <a:r>
              <a:rPr lang="en-US" dirty="0"/>
              <a:t>Encrypt data stored in application database(s)</a:t>
            </a:r>
          </a:p>
          <a:p>
            <a:pPr lvl="1"/>
            <a:r>
              <a:rPr lang="en-US" dirty="0"/>
              <a:t>Use strong encryption and hashing algorithms</a:t>
            </a:r>
          </a:p>
          <a:p>
            <a:pPr lvl="1"/>
            <a:r>
              <a:rPr lang="en-US" dirty="0"/>
              <a:t>Disable caching and autocomplete on sensitive forms</a:t>
            </a:r>
          </a:p>
          <a:p>
            <a:pPr marL="457200" indent="-457200">
              <a:buFont typeface="+mj-lt"/>
              <a:buAutoNum type="arabicPeriod"/>
            </a:pPr>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40252808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Defenses Against OWASP Top 10 Attacks (continued)</a:t>
            </a:r>
          </a:p>
        </p:txBody>
      </p:sp>
      <p:sp>
        <p:nvSpPr>
          <p:cNvPr id="4" name="Slide Number Placeholder 3"/>
          <p:cNvSpPr>
            <a:spLocks noGrp="1"/>
          </p:cNvSpPr>
          <p:nvPr>
            <p:ph type="sldNum" sz="quarter" idx="12"/>
          </p:nvPr>
        </p:nvSpPr>
        <p:spPr/>
        <p:txBody>
          <a:bodyPr/>
          <a:lstStyle/>
          <a:p>
            <a:fld id="{A0AE9EC9-F182-4A35-8041-CBBE9CFA6E78}" type="slidenum">
              <a:rPr lang="en-US" smtClean="0"/>
              <a:pPr/>
              <a:t>98</a:t>
            </a:fld>
            <a:endParaRPr lang="en-US" dirty="0"/>
          </a:p>
        </p:txBody>
      </p:sp>
      <p:sp>
        <p:nvSpPr>
          <p:cNvPr id="3" name="Content Placeholder 2"/>
          <p:cNvSpPr>
            <a:spLocks noGrp="1"/>
          </p:cNvSpPr>
          <p:nvPr>
            <p:ph type="body" sz="quarter" idx="13"/>
          </p:nvPr>
        </p:nvSpPr>
        <p:spPr/>
        <p:txBody>
          <a:bodyPr>
            <a:normAutofit lnSpcReduction="10000"/>
          </a:bodyPr>
          <a:lstStyle/>
          <a:p>
            <a:pPr marL="457200" indent="-457200">
              <a:buFont typeface="+mj-lt"/>
              <a:buAutoNum type="arabicPeriod" startAt="4"/>
            </a:pPr>
            <a:r>
              <a:rPr lang="en-US" dirty="0"/>
              <a:t>XML External Entities (XXE)</a:t>
            </a:r>
          </a:p>
          <a:p>
            <a:pPr lvl="1"/>
            <a:r>
              <a:rPr lang="en-US" dirty="0"/>
              <a:t>Use current versions of .NET which disables entity expansion by default</a:t>
            </a:r>
          </a:p>
          <a:p>
            <a:pPr marL="457200" lvl="1" indent="0">
              <a:buNone/>
            </a:pPr>
            <a:endParaRPr lang="en-US" dirty="0"/>
          </a:p>
          <a:p>
            <a:pPr marL="457200" indent="-457200">
              <a:buFont typeface="+mj-lt"/>
              <a:buAutoNum type="arabicPeriod" startAt="5"/>
            </a:pPr>
            <a:r>
              <a:rPr lang="en-US" dirty="0"/>
              <a:t>Broken Access Control</a:t>
            </a:r>
          </a:p>
          <a:p>
            <a:pPr lvl="1"/>
            <a:r>
              <a:rPr lang="en-US" dirty="0"/>
              <a:t>Except for public resources, deny by default</a:t>
            </a:r>
          </a:p>
          <a:p>
            <a:pPr lvl="1"/>
            <a:r>
              <a:rPr lang="en-US" dirty="0"/>
              <a:t>Implement access control mechanisms once and re-use them throughout the application, including minimizing CORS usage</a:t>
            </a:r>
          </a:p>
          <a:p>
            <a:pPr lvl="1"/>
            <a:r>
              <a:rPr lang="en-US" dirty="0"/>
              <a:t>Model access controls should enforce record ownership, rather than accepting that the user can create, read, update, or delete any record</a:t>
            </a:r>
          </a:p>
          <a:p>
            <a:pPr lvl="1"/>
            <a:r>
              <a:rPr lang="en-US" dirty="0"/>
              <a:t>Unique application business limit requirements enforced by domain models</a:t>
            </a:r>
          </a:p>
          <a:p>
            <a:pPr lvl="1"/>
            <a:r>
              <a:rPr lang="en-US" dirty="0"/>
              <a:t>Disable web server directory listing and ensure file metadata (e.g. .git) and backup files are not present within web roots</a:t>
            </a:r>
          </a:p>
          <a:p>
            <a:pPr lvl="1"/>
            <a:r>
              <a:rPr lang="en-US" dirty="0"/>
              <a:t>Log access control failures, alert admins when appropriate (e.g. repeated failures)</a:t>
            </a:r>
          </a:p>
          <a:p>
            <a:pPr lvl="1"/>
            <a:r>
              <a:rPr lang="en-US" dirty="0"/>
              <a:t>Rate limit API/controller access to minimize effect of automated attack tooling.</a:t>
            </a:r>
          </a:p>
          <a:p>
            <a:pPr lvl="1"/>
            <a:r>
              <a:rPr lang="en-US" dirty="0"/>
              <a:t>JWT tokens should be invalidated on the server after logout</a:t>
            </a:r>
          </a:p>
          <a:p>
            <a:pPr lvl="1"/>
            <a:endParaRPr lang="en-US" dirty="0"/>
          </a:p>
        </p:txBody>
      </p:sp>
    </p:spTree>
    <p:extLst>
      <p:ext uri="{BB962C8B-B14F-4D97-AF65-F5344CB8AC3E}">
        <p14:creationId xmlns:p14="http://schemas.microsoft.com/office/powerpoint/2010/main" val="26322151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Defenses Against OWASP Top 10 Attacks (continued)</a:t>
            </a:r>
          </a:p>
        </p:txBody>
      </p:sp>
      <p:sp>
        <p:nvSpPr>
          <p:cNvPr id="4" name="Slide Number Placeholder 3"/>
          <p:cNvSpPr>
            <a:spLocks noGrp="1"/>
          </p:cNvSpPr>
          <p:nvPr>
            <p:ph type="sldNum" sz="quarter" idx="12"/>
          </p:nvPr>
        </p:nvSpPr>
        <p:spPr/>
        <p:txBody>
          <a:bodyPr/>
          <a:lstStyle/>
          <a:p>
            <a:fld id="{A0AE9EC9-F182-4A35-8041-CBBE9CFA6E78}" type="slidenum">
              <a:rPr lang="en-US" smtClean="0"/>
              <a:pPr/>
              <a:t>99</a:t>
            </a:fld>
            <a:endParaRPr lang="en-US" dirty="0"/>
          </a:p>
        </p:txBody>
      </p:sp>
      <p:sp>
        <p:nvSpPr>
          <p:cNvPr id="3" name="Content Placeholder 2"/>
          <p:cNvSpPr>
            <a:spLocks noGrp="1"/>
          </p:cNvSpPr>
          <p:nvPr>
            <p:ph type="body" sz="quarter" idx="13"/>
          </p:nvPr>
        </p:nvSpPr>
        <p:spPr/>
        <p:txBody>
          <a:bodyPr>
            <a:normAutofit lnSpcReduction="10000"/>
          </a:bodyPr>
          <a:lstStyle/>
          <a:p>
            <a:pPr marL="457200" indent="-457200">
              <a:buFont typeface="+mj-lt"/>
              <a:buAutoNum type="arabicPeriod" startAt="6"/>
            </a:pPr>
            <a:r>
              <a:rPr lang="en-US" dirty="0"/>
              <a:t>Security Misconfiguration</a:t>
            </a:r>
          </a:p>
          <a:p>
            <a:pPr lvl="1"/>
            <a:r>
              <a:rPr lang="en-US" dirty="0"/>
              <a:t>Educate. Bridge the gap between Admins/Developers</a:t>
            </a:r>
          </a:p>
          <a:p>
            <a:pPr lvl="1"/>
            <a:r>
              <a:rPr lang="en-US" dirty="0"/>
              <a:t>SDL</a:t>
            </a:r>
          </a:p>
          <a:p>
            <a:pPr lvl="1"/>
            <a:r>
              <a:rPr lang="en-US" dirty="0"/>
              <a:t>Hardening Process</a:t>
            </a:r>
          </a:p>
          <a:p>
            <a:pPr lvl="1"/>
            <a:r>
              <a:rPr lang="en-US" dirty="0"/>
              <a:t>Patching Process</a:t>
            </a:r>
          </a:p>
          <a:p>
            <a:pPr lvl="1"/>
            <a:r>
              <a:rPr lang="en-US" dirty="0"/>
              <a:t>Release and Change Management</a:t>
            </a:r>
          </a:p>
          <a:p>
            <a:pPr lvl="1"/>
            <a:r>
              <a:rPr lang="en-US" dirty="0"/>
              <a:t>Solution Architecture (Infrastructure and Applications)</a:t>
            </a:r>
          </a:p>
          <a:p>
            <a:pPr lvl="1"/>
            <a:r>
              <a:rPr lang="en-US" dirty="0"/>
              <a:t>Scanning Tools, Monitoring Tools</a:t>
            </a:r>
          </a:p>
          <a:p>
            <a:pPr marL="0" indent="0">
              <a:buNone/>
            </a:pPr>
            <a:endParaRPr lang="en-US" dirty="0"/>
          </a:p>
          <a:p>
            <a:pPr marL="457200" indent="-457200">
              <a:buFont typeface="+mj-lt"/>
              <a:buAutoNum type="arabicPeriod" startAt="7"/>
            </a:pPr>
            <a:r>
              <a:rPr lang="en-US" dirty="0"/>
              <a:t>Cross-Site Scripting (XSS)</a:t>
            </a:r>
          </a:p>
          <a:p>
            <a:pPr lvl="1"/>
            <a:r>
              <a:rPr lang="en-US" dirty="0"/>
              <a:t>All input must be validated against a whitelist of acceptable value ranges</a:t>
            </a:r>
          </a:p>
          <a:p>
            <a:pPr lvl="1"/>
            <a:r>
              <a:rPr lang="en-US" dirty="0"/>
              <a:t>Encode HTML context (body, attribute, JavaScript, CSS, or URL)</a:t>
            </a:r>
          </a:p>
          <a:p>
            <a:pPr lvl="1"/>
            <a:r>
              <a:rPr lang="en-US" dirty="0"/>
              <a:t>Use Content Security Policy</a:t>
            </a:r>
          </a:p>
          <a:p>
            <a:pPr lvl="1"/>
            <a:r>
              <a:rPr lang="en-US" dirty="0"/>
              <a:t>Protect your Cookies</a:t>
            </a:r>
          </a:p>
          <a:p>
            <a:pPr lvl="1"/>
            <a:endParaRPr lang="en-US" dirty="0"/>
          </a:p>
          <a:p>
            <a:pPr marL="457200" lvl="1" indent="0">
              <a:buNone/>
            </a:pPr>
            <a:endParaRPr lang="en-US" dirty="0"/>
          </a:p>
        </p:txBody>
      </p:sp>
    </p:spTree>
    <p:extLst>
      <p:ext uri="{BB962C8B-B14F-4D97-AF65-F5344CB8AC3E}">
        <p14:creationId xmlns:p14="http://schemas.microsoft.com/office/powerpoint/2010/main" val="26995924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66375C8FA780A4A9433C215E9C41C5A" ma:contentTypeVersion="7" ma:contentTypeDescription="Create a new document." ma:contentTypeScope="" ma:versionID="f9cd2a465e15a3cf2ebd573f1729d078">
  <xsd:schema xmlns:xsd="http://www.w3.org/2001/XMLSchema" xmlns:xs="http://www.w3.org/2001/XMLSchema" xmlns:p="http://schemas.microsoft.com/office/2006/metadata/properties" xmlns:ns2="230e9df3-be65-4c73-a93b-d1236ebd677e" xmlns:ns3="0ceb57e8-30bb-4ddc-b1ff-c2c8350d6c89" targetNamespace="http://schemas.microsoft.com/office/2006/metadata/properties" ma:root="true" ma:fieldsID="16b04afcfef45332ac70667ecd218e24" ns2:_="" ns3:_="">
    <xsd:import namespace="230e9df3-be65-4c73-a93b-d1236ebd677e"/>
    <xsd:import namespace="0ceb57e8-30bb-4ddc-b1ff-c2c8350d6c89"/>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ceb57e8-30bb-4ddc-b1ff-c2c8350d6c8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230e9df3-be65-4c73-a93b-d1236ebd677e">CPS089-1839222384-139</_dlc_DocId>
    <_dlc_DocIdUrl xmlns="230e9df3-be65-4c73-a93b-d1236ebd677e">
      <Url>https://microsoft.sharepoint.com/teams/CampusProjectSites089/hahzsakosd/ipdev/_layouts/15/DocIdRedir.aspx?ID=CPS089-1839222384-139</Url>
      <Description>CPS089-1839222384-139</Description>
    </_dlc_DocIdUrl>
  </documentManagement>
</p:properties>
</file>

<file path=customXml/itemProps1.xml><?xml version="1.0" encoding="utf-8"?>
<ds:datastoreItem xmlns:ds="http://schemas.openxmlformats.org/officeDocument/2006/customXml" ds:itemID="{6A005590-4B53-41BB-8ADD-3F52CC1142C3}">
  <ds:schemaRefs>
    <ds:schemaRef ds:uri="http://schemas.microsoft.com/sharepoint/v3/contenttype/forms"/>
  </ds:schemaRefs>
</ds:datastoreItem>
</file>

<file path=customXml/itemProps2.xml><?xml version="1.0" encoding="utf-8"?>
<ds:datastoreItem xmlns:ds="http://schemas.openxmlformats.org/officeDocument/2006/customXml" ds:itemID="{3651CEAB-B0F8-4639-8472-9A44D96AAD7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0ceb57e8-30bb-4ddc-b1ff-c2c8350d6c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7E8C4A-1A92-4576-BDD9-AA5CD4478B64}">
  <ds:schemaRefs>
    <ds:schemaRef ds:uri="http://schemas.microsoft.com/sharepoint/events"/>
  </ds:schemaRefs>
</ds:datastoreItem>
</file>

<file path=customXml/itemProps4.xml><?xml version="1.0" encoding="utf-8"?>
<ds:datastoreItem xmlns:ds="http://schemas.openxmlformats.org/officeDocument/2006/customXml" ds:itemID="{93F5D9B4-9A6D-4734-9732-2309DA68A10D}">
  <ds:schemaRefs>
    <ds:schemaRef ds:uri="http://purl.org/dc/terms/"/>
    <ds:schemaRef ds:uri="0ceb57e8-30bb-4ddc-b1ff-c2c8350d6c89"/>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230e9df3-be65-4c73-a93b-d1236ebd677e"/>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446</TotalTime>
  <Words>14208</Words>
  <Application>Microsoft Office PowerPoint</Application>
  <PresentationFormat>Widescreen</PresentationFormat>
  <Paragraphs>1437</Paragraphs>
  <Slides>113</Slides>
  <Notes>99</Notes>
  <HiddenSlides>15</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113</vt:i4>
      </vt:variant>
    </vt:vector>
  </HeadingPairs>
  <TitlesOfParts>
    <vt:vector size="126" baseType="lpstr">
      <vt:lpstr>Arial</vt:lpstr>
      <vt:lpstr>Calibri</vt:lpstr>
      <vt:lpstr>Consolas</vt:lpstr>
      <vt:lpstr>Courier New</vt:lpstr>
      <vt:lpstr>roboto</vt:lpstr>
      <vt:lpstr>Segoe Pro Light</vt:lpstr>
      <vt:lpstr>Segoe UI</vt:lpstr>
      <vt:lpstr>Segoe UI Light</vt:lpstr>
      <vt:lpstr>SFMono-Regular</vt:lpstr>
      <vt:lpstr>Source Sans Pro Web</vt:lpstr>
      <vt:lpstr>Wingdings</vt:lpstr>
      <vt:lpstr>Office Theme</vt:lpstr>
      <vt:lpstr>Acrobat Document</vt:lpstr>
      <vt:lpstr>PowerPoint Presentation</vt:lpstr>
      <vt:lpstr>PowerPoint Presentation</vt:lpstr>
      <vt:lpstr>How to View This Presentation</vt:lpstr>
      <vt:lpstr>Module 9: Security</vt:lpstr>
      <vt:lpstr>Module 9: Security</vt:lpstr>
      <vt:lpstr>What Is Security?</vt:lpstr>
      <vt:lpstr>What Is Security? How to Think About It?</vt:lpstr>
      <vt:lpstr>Security Principles</vt:lpstr>
      <vt:lpstr>Identity</vt:lpstr>
      <vt:lpstr>Authentication</vt:lpstr>
      <vt:lpstr>ASP.NET Core Template Authentication Methods</vt:lpstr>
      <vt:lpstr>ASP.NET Core Template Authentication Methods</vt:lpstr>
      <vt:lpstr>Authorization</vt:lpstr>
      <vt:lpstr>Authentication with [Authorize] attribute</vt:lpstr>
      <vt:lpstr>PowerPoint Presentation</vt:lpstr>
      <vt:lpstr>Module 9: Security</vt:lpstr>
      <vt:lpstr>History of ASP.NET Account Services</vt:lpstr>
      <vt:lpstr>ASP.NET Identity  Seamless and unified experience for enabling authentication in ASP.NET apps on-premises and in the cloud. </vt:lpstr>
      <vt:lpstr>ASP.NET Identity</vt:lpstr>
      <vt:lpstr>ASP.NET Identity</vt:lpstr>
      <vt:lpstr>Features</vt:lpstr>
      <vt:lpstr>ASP.NET Identity Configuration</vt:lpstr>
      <vt:lpstr>PowerPoint Presentation</vt:lpstr>
      <vt:lpstr>ASP.NET Identity Architecture</vt:lpstr>
      <vt:lpstr>ASP.NET Identity Key Classes</vt:lpstr>
      <vt:lpstr>ASP.NET Identity Database</vt:lpstr>
      <vt:lpstr>PowerPoint Presentation</vt:lpstr>
      <vt:lpstr>Module 9: Security</vt:lpstr>
      <vt:lpstr>Roles-Based Authorization</vt:lpstr>
      <vt:lpstr>Claims-Based Policy Authorization - I</vt:lpstr>
      <vt:lpstr>Claims-Based Policy Authorization - II</vt:lpstr>
      <vt:lpstr>Custom Policy Authorization - I</vt:lpstr>
      <vt:lpstr>Custom Policy Authorization - II</vt:lpstr>
      <vt:lpstr>Custom Policy Authorization - III</vt:lpstr>
      <vt:lpstr>Custom Policy Authorization - IV</vt:lpstr>
      <vt:lpstr>PowerPoint Presentation</vt:lpstr>
      <vt:lpstr>Module 9: Security</vt:lpstr>
      <vt:lpstr>OIDC (OpenID Connect) and OAuth 2.0</vt:lpstr>
      <vt:lpstr>OpenID Connect and OAuth 2.0</vt:lpstr>
      <vt:lpstr>Terminology</vt:lpstr>
      <vt:lpstr>OAuth 2.0 Flows</vt:lpstr>
      <vt:lpstr>Client Credentials Flow</vt:lpstr>
      <vt:lpstr>Resource Owner Password Credentials Flow</vt:lpstr>
      <vt:lpstr>Authorization Code Flow</vt:lpstr>
      <vt:lpstr>Implicit Grant Flow</vt:lpstr>
      <vt:lpstr>OIDC Flows </vt:lpstr>
      <vt:lpstr>OpenID Connect - Hybrid Flow</vt:lpstr>
      <vt:lpstr>Tokens</vt:lpstr>
      <vt:lpstr>Endpoints</vt:lpstr>
      <vt:lpstr>Endpoints</vt:lpstr>
      <vt:lpstr>PowerPoint Presentation</vt:lpstr>
      <vt:lpstr>Module 9: Security</vt:lpstr>
      <vt:lpstr>Identity Broker Pattern</vt:lpstr>
      <vt:lpstr>Identity Broker Pattern – Trusted Party</vt:lpstr>
      <vt:lpstr>Identity Broker Pattern – Reliant Party</vt:lpstr>
      <vt:lpstr>Identity Broker Pattern – User </vt:lpstr>
      <vt:lpstr>Identity Broker Pattern – OpenID</vt:lpstr>
      <vt:lpstr>Authentication with External Providers</vt:lpstr>
      <vt:lpstr>Authentication with Facebook</vt:lpstr>
      <vt:lpstr>PowerPoint Presentation</vt:lpstr>
      <vt:lpstr>PowerPoint Presentation</vt:lpstr>
      <vt:lpstr>Module 9: Security</vt:lpstr>
      <vt:lpstr>Recommendations</vt:lpstr>
      <vt:lpstr>Recommendations (continued)</vt:lpstr>
      <vt:lpstr>Note that…</vt:lpstr>
      <vt:lpstr>Module 9: Security</vt:lpstr>
      <vt:lpstr>Secret Manager</vt:lpstr>
      <vt:lpstr>Secret Manager (continued)</vt:lpstr>
      <vt:lpstr>Secret Manager (continued)</vt:lpstr>
      <vt:lpstr>Secret Manager (continued)</vt:lpstr>
      <vt:lpstr>PowerPoint Presentation</vt:lpstr>
      <vt:lpstr>Module 9: Security</vt:lpstr>
      <vt:lpstr>ASP.NET Web Forms vs. ASP.NET MVC</vt:lpstr>
      <vt:lpstr>Cross-Site Scripting (XSS) Attack</vt:lpstr>
      <vt:lpstr>XSS Reflected Attack</vt:lpstr>
      <vt:lpstr>XSS Stored Attack</vt:lpstr>
      <vt:lpstr>XSS Defense</vt:lpstr>
      <vt:lpstr>HTML Encoding</vt:lpstr>
      <vt:lpstr>JavaScript Encoding</vt:lpstr>
      <vt:lpstr>Anti-XSS Library</vt:lpstr>
      <vt:lpstr>PowerPoint Presentation</vt:lpstr>
      <vt:lpstr>Cross-Site Request Forgery (CSRF) Attack</vt:lpstr>
      <vt:lpstr>CSRF Attack (continued)</vt:lpstr>
      <vt:lpstr>CSRF Defense</vt:lpstr>
      <vt:lpstr>Syntax of the Anti-Forgery Token</vt:lpstr>
      <vt:lpstr>CSRF Defense</vt:lpstr>
      <vt:lpstr>PowerPoint Presentation</vt:lpstr>
      <vt:lpstr>Cookie Stealing Attack</vt:lpstr>
      <vt:lpstr>Cookie Stealing Defense</vt:lpstr>
      <vt:lpstr>Over-Posting Attack</vt:lpstr>
      <vt:lpstr>Over-Posting Defense</vt:lpstr>
      <vt:lpstr>PowerPoint Presentation</vt:lpstr>
      <vt:lpstr>SQL Injection</vt:lpstr>
      <vt:lpstr>Threat Defense Summary</vt:lpstr>
      <vt:lpstr>Module 9: Security</vt:lpstr>
      <vt:lpstr>Open Web Application Security Project (OWASP) Top 10 Web Security Attacks (2017)</vt:lpstr>
      <vt:lpstr>ASP.NET Defenses Against OWASP Top 10 Attacks</vt:lpstr>
      <vt:lpstr>ASP.NET Defenses Against OWASP Top 10 Attacks (continued)</vt:lpstr>
      <vt:lpstr>ASP.NET Defenses Against OWASP Top 10 Attacks (continued)</vt:lpstr>
      <vt:lpstr>ASP.NET Defenses Against OWASP Top 10 Attacks (continued)</vt:lpstr>
      <vt:lpstr>ASP.NET Defenses Against OWASP Top 10 Attacks (continued)</vt:lpstr>
      <vt:lpstr>OWASP Top 10</vt:lpstr>
      <vt:lpstr>Microsoft Security Intelligence Report</vt:lpstr>
      <vt:lpstr>Encounter rates by country/region, February 2017-January 2018</vt:lpstr>
      <vt:lpstr>Phishing sites per 1,000 Internet hosts for locations around the world in 2H17</vt:lpstr>
      <vt:lpstr>Gamarue’s global prevalence of infected devices  from December 2017 to January 2018</vt:lpstr>
      <vt:lpstr>Phishing Sites Per 1000 Internet Hosts (2015 H1)</vt:lpstr>
      <vt:lpstr>Global Distribution of Malware Hosting Sites (2015 H1)</vt:lpstr>
      <vt:lpstr>Vulnerability Trend</vt:lpstr>
      <vt:lpstr>Important Security Questions</vt:lpstr>
      <vt:lpstr>Module 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Ovais Mehboob Ahmed Khan</dc:creator>
  <cp:lastModifiedBy>Tanya Do</cp:lastModifiedBy>
  <cp:revision>89</cp:revision>
  <dcterms:created xsi:type="dcterms:W3CDTF">2018-10-11T06:20:53Z</dcterms:created>
  <dcterms:modified xsi:type="dcterms:W3CDTF">2020-05-01T21:59:58Z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ovmehboo@microsoft.com</vt:lpwstr>
  </property>
  <property fmtid="{D5CDD505-2E9C-101B-9397-08002B2CF9AE}" pid="5" name="MSIP_Label_f42aa342-8706-4288-bd11-ebb85995028c_SetDate">
    <vt:lpwstr>2018-10-11T06:23:35.0797315Z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